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29" r:id="rId8"/>
    <p:sldId id="311" r:id="rId9"/>
    <p:sldId id="313" r:id="rId10"/>
    <p:sldId id="321" r:id="rId11"/>
    <p:sldId id="323" r:id="rId12"/>
    <p:sldId id="330" r:id="rId13"/>
    <p:sldId id="331" r:id="rId14"/>
    <p:sldId id="325" r:id="rId15"/>
    <p:sldId id="332" r:id="rId16"/>
    <p:sldId id="327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0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bin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3" name="yt_shape_1145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52" name="yt_image_11452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5" name="yt_shape_11455"/>
          <p:cNvSpPr txBox="1"/>
          <p:nvPr/>
        </p:nvSpPr>
        <p:spPr>
          <a:xfrm>
            <a:off x="540000" y="1482165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一次函数与二元一次方程组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56" name="yt_shape_11456"/>
              <p:cNvSpPr txBox="1"/>
              <p:nvPr/>
            </p:nvSpPr>
            <p:spPr>
              <a:xfrm>
                <a:off x="540119" y="1977370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e776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交点坐标为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56" name="yt_shape_11456" descr="{&quot;rangeId&quot;:2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7370"/>
                <a:ext cx="11492915" cy="1499449"/>
              </a:xfrm>
              <a:prstGeom prst="rect">
                <a:avLst/>
              </a:prstGeom>
              <a:blipFill>
                <a:blip r:embed="rId3"/>
                <a:stretch>
                  <a:fillRect l="-1645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58" name="yt_table_114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560541"/>
              </p:ext>
            </p:extLst>
          </p:nvPr>
        </p:nvGraphicFramePr>
        <p:xfrm>
          <a:off x="540047" y="3527607"/>
          <a:ext cx="6928486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p:sp>
        <p:nvSpPr>
          <p:cNvPr id="11460" name="yt_shape_11460"/>
          <p:cNvSpPr txBox="1"/>
          <p:nvPr/>
        </p:nvSpPr>
        <p:spPr>
          <a:xfrm>
            <a:off x="540000" y="4529161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交点的纵坐标为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61" name="yt_table_114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57602"/>
              </p:ext>
            </p:extLst>
          </p:nvPr>
        </p:nvGraphicFramePr>
        <p:xfrm>
          <a:off x="540047" y="5008464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pic>
        <p:nvPicPr>
          <p:cNvPr id="3" name="yt_shape_1715439527120" title="H_26.259764">
            <a:extLst>
              <a:ext uri="{FF2B5EF4-FFF2-40B4-BE49-F238E27FC236}">
                <a16:creationId xmlns:a16="http://schemas.microsoft.com/office/drawing/2014/main" id="{44DF62D8-7877-A0CA-4D63-1A470539EE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4CFBD6-2117-5E24-149A-CEA8875E5F33}"/>
              </a:ext>
            </a:extLst>
          </p:cNvPr>
          <p:cNvSpPr txBox="1"/>
          <p:nvPr/>
        </p:nvSpPr>
        <p:spPr>
          <a:xfrm>
            <a:off x="2583708" y="29911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21B509-264A-7286-1D9D-476E4D76A0CE}"/>
              </a:ext>
            </a:extLst>
          </p:cNvPr>
          <p:cNvSpPr txBox="1"/>
          <p:nvPr/>
        </p:nvSpPr>
        <p:spPr>
          <a:xfrm>
            <a:off x="9695589" y="44823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0" name="yt_shape_11510"/>
          <p:cNvSpPr txBox="1"/>
          <p:nvPr/>
        </p:nvSpPr>
        <p:spPr>
          <a:xfrm>
            <a:off x="551384" y="1732002"/>
            <a:ext cx="34672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511"/>
              <p:cNvSpPr txBox="1"/>
              <p:nvPr/>
            </p:nvSpPr>
            <p:spPr>
              <a:xfrm>
                <a:off x="551503" y="2363669"/>
                <a:ext cx="9561521" cy="3530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）将（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076da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d343e"/>
                  </a:rPr>
                  <a:t>解得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𝑘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2" name="yt_shape_11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2363669"/>
                <a:ext cx="9561521" cy="3530647"/>
              </a:xfrm>
              <a:prstGeom prst="rect">
                <a:avLst/>
              </a:prstGeom>
              <a:blipFill>
                <a:blip r:embed="rId2"/>
                <a:stretch>
                  <a:fillRect l="-1912" t="-1554" b="-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13" name="yt_image_1151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3267839"/>
            <a:ext cx="1895394" cy="196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B912E7A-0F34-285E-CDFE-3DB82D4CE877}"/>
              </a:ext>
            </a:extLst>
          </p:cNvPr>
          <p:cNvSpPr txBox="1"/>
          <p:nvPr/>
        </p:nvSpPr>
        <p:spPr>
          <a:xfrm>
            <a:off x="461492" y="2316863"/>
            <a:ext cx="926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）将（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076da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9B3609-CBFA-9EA7-4347-0439B2C0F18B}"/>
              </a:ext>
            </a:extLst>
          </p:cNvPr>
          <p:cNvSpPr txBox="1"/>
          <p:nvPr/>
        </p:nvSpPr>
        <p:spPr>
          <a:xfrm>
            <a:off x="461492" y="2792351"/>
            <a:ext cx="4059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BFC1EB-9C38-9409-32B9-8FFA7F5211C1}"/>
              </a:ext>
            </a:extLst>
          </p:cNvPr>
          <p:cNvSpPr txBox="1"/>
          <p:nvPr/>
        </p:nvSpPr>
        <p:spPr>
          <a:xfrm>
            <a:off x="461492" y="3174227"/>
            <a:ext cx="84659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将（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）代入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kx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F3CDF06-863E-A155-A4BD-3004D0E3B179}"/>
                  </a:ext>
                </a:extLst>
              </p:cNvPr>
              <p:cNvSpPr txBox="1"/>
              <p:nvPr/>
            </p:nvSpPr>
            <p:spPr>
              <a:xfrm>
                <a:off x="461492" y="4077324"/>
                <a:ext cx="16374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2_d343e"/>
                  </a:rPr>
                  <a:t>解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2_d343e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F3CDF06-863E-A155-A4BD-3004D0E3B1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492" y="4077324"/>
                <a:ext cx="1637411" cy="1154189"/>
              </a:xfrm>
              <a:prstGeom prst="rect">
                <a:avLst/>
              </a:prstGeom>
              <a:blipFill>
                <a:blip r:embed="rId4"/>
                <a:stretch>
                  <a:fillRect l="-5970" r="-149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E525A61-EE06-692B-F03E-D9D6F9CE9A2C}"/>
              </a:ext>
            </a:extLst>
          </p:cNvPr>
          <p:cNvSpPr txBox="1"/>
          <p:nvPr/>
        </p:nvSpPr>
        <p:spPr>
          <a:xfrm>
            <a:off x="461492" y="5388993"/>
            <a:ext cx="4661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1509"/>
          <p:cNvSpPr txBox="1"/>
          <p:nvPr/>
        </p:nvSpPr>
        <p:spPr>
          <a:xfrm>
            <a:off x="551384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48b5"/>
              </a:rPr>
              <a:t>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5" name="yt_shape_11515"/>
              <p:cNvSpPr txBox="1"/>
              <p:nvPr/>
            </p:nvSpPr>
            <p:spPr>
              <a:xfrm>
                <a:off x="540000" y="900000"/>
                <a:ext cx="6828344" cy="2141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515" name="yt_shape_11515" descr="{&quot;rangeId&quot;:2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28344" cy="2141868"/>
              </a:xfrm>
              <a:prstGeom prst="rect">
                <a:avLst/>
              </a:prstGeom>
              <a:blipFill>
                <a:blip r:embed="rId2"/>
                <a:stretch>
                  <a:fillRect l="-2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19" name="yt_image_11519" title="H_154.62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1970934"/>
            <a:ext cx="1895394" cy="196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CCC8E4-9AE0-2ABC-0F1A-569B54692D2F}"/>
                  </a:ext>
                </a:extLst>
              </p:cNvPr>
              <p:cNvSpPr txBox="1"/>
              <p:nvPr/>
            </p:nvSpPr>
            <p:spPr>
              <a:xfrm>
                <a:off x="449989" y="1913771"/>
                <a:ext cx="694239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1, 'IsSplitBraceMath': 1}">
                <a:extLst>
                  <a:ext uri="{FF2B5EF4-FFF2-40B4-BE49-F238E27FC236}">
                    <a16:creationId xmlns:a16="http://schemas.microsoft.com/office/drawing/2014/main" id="{CECCC8E4-9AE0-2ABC-0F1A-569B54692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3771"/>
                <a:ext cx="6942391" cy="1154189"/>
              </a:xfrm>
              <a:prstGeom prst="rect">
                <a:avLst/>
              </a:prstGeom>
              <a:blipFill>
                <a:blip r:embed="rId4"/>
                <a:stretch>
                  <a:fillRect l="-1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1" name="yt_shape_11521"/>
          <p:cNvSpPr txBox="1"/>
          <p:nvPr/>
        </p:nvSpPr>
        <p:spPr>
          <a:xfrm>
            <a:off x="540000" y="900000"/>
            <a:ext cx="99498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的上方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1522"/>
          <p:cNvSpPr txBox="1"/>
          <p:nvPr/>
        </p:nvSpPr>
        <p:spPr>
          <a:xfrm>
            <a:off x="540119" y="1531667"/>
            <a:ext cx="956152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_84b5b"/>
              </a:rPr>
              <a:t>的取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值范围是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pic>
        <p:nvPicPr>
          <p:cNvPr id="11523" name="yt_image_1152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6605" y="1531667"/>
            <a:ext cx="1895394" cy="196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61751C-AD31-130A-3B7B-CF5D1CF24E4F}"/>
              </a:ext>
            </a:extLst>
          </p:cNvPr>
          <p:cNvSpPr txBox="1"/>
          <p:nvPr/>
        </p:nvSpPr>
        <p:spPr>
          <a:xfrm>
            <a:off x="450108" y="1484861"/>
            <a:ext cx="9371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84b5b"/>
              </a:rPr>
              <a:t>的取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8A90A0-81A4-208B-0A6C-BCB77C64C591}"/>
              </a:ext>
            </a:extLst>
          </p:cNvPr>
          <p:cNvSpPr txBox="1"/>
          <p:nvPr/>
        </p:nvSpPr>
        <p:spPr>
          <a:xfrm>
            <a:off x="450108" y="1960349"/>
            <a:ext cx="2637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值范围是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6" name="yt_shape_1152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25" name="yt_image_11525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28" name="yt_shape_11528"/>
              <p:cNvSpPr txBox="1"/>
              <p:nvPr/>
            </p:nvSpPr>
            <p:spPr>
              <a:xfrm>
                <a:off x="540119" y="1431377"/>
                <a:ext cx="11111999" cy="3172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xOy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c80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528" name="yt_shape_11528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111999" cy="3172150"/>
              </a:xfrm>
              <a:prstGeom prst="rect">
                <a:avLst/>
              </a:prstGeom>
              <a:blipFill>
                <a:blip r:embed="rId3"/>
                <a:stretch>
                  <a:fillRect l="-1701" t="-1731" r="-1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33" name="yt_image_11533" title="H_117.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43056" y="2288714"/>
            <a:ext cx="218190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5BA3922-F8CE-6776-D165-E0AEA10051CC}"/>
                  </a:ext>
                </a:extLst>
              </p:cNvPr>
              <p:cNvSpPr txBox="1"/>
              <p:nvPr/>
            </p:nvSpPr>
            <p:spPr>
              <a:xfrm>
                <a:off x="450108" y="3008012"/>
                <a:ext cx="9397555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55BA3922-F8CE-6776-D165-E0AEA10051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08012"/>
                <a:ext cx="9397555" cy="1611643"/>
              </a:xfrm>
              <a:prstGeom prst="rect">
                <a:avLst/>
              </a:prstGeom>
              <a:blipFill>
                <a:blip r:embed="rId6"/>
                <a:stretch>
                  <a:fillRect l="-1038" r="-1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537"/>
              <p:cNvSpPr txBox="1"/>
              <p:nvPr/>
            </p:nvSpPr>
            <p:spPr>
              <a:xfrm>
                <a:off x="473021" y="2246342"/>
                <a:ext cx="9275015" cy="47922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）由题意，可得直线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36d9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c7336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28.</a:t>
                </a:r>
              </a:p>
            </p:txBody>
          </p:sp>
        </mc:Choice>
        <mc:Fallback>
          <p:sp>
            <p:nvSpPr>
              <p:cNvPr id="3" name="yt_shape_11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21" y="2246342"/>
                <a:ext cx="9275015" cy="4792274"/>
              </a:xfrm>
              <a:prstGeom prst="rect">
                <a:avLst/>
              </a:prstGeom>
              <a:blipFill>
                <a:blip r:embed="rId2"/>
                <a:stretch>
                  <a:fillRect l="-2038" t="-1017" b="-1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39" name="yt_image_1153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2199536"/>
            <a:ext cx="218190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1E88E5-349C-F7D4-E7E8-802193EE78BB}"/>
              </a:ext>
            </a:extLst>
          </p:cNvPr>
          <p:cNvSpPr txBox="1"/>
          <p:nvPr/>
        </p:nvSpPr>
        <p:spPr>
          <a:xfrm>
            <a:off x="383010" y="2199536"/>
            <a:ext cx="692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）由题意，可得直线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BA8B9C-5964-14E2-F486-14E06F1917C0}"/>
                  </a:ext>
                </a:extLst>
              </p:cNvPr>
              <p:cNvSpPr txBox="1"/>
              <p:nvPr/>
            </p:nvSpPr>
            <p:spPr>
              <a:xfrm>
                <a:off x="413909" y="2341397"/>
                <a:ext cx="8519604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BA8B9C-5964-14E2-F486-14E06F1917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09" y="2341397"/>
                <a:ext cx="8519604" cy="1328560"/>
              </a:xfrm>
              <a:prstGeom prst="rect">
                <a:avLst/>
              </a:prstGeom>
              <a:blipFill>
                <a:blip r:embed="rId4"/>
                <a:stretch>
                  <a:fillRect l="-1145" r="-1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A1DB1B-2BC1-6CFB-F794-BD4949439103}"/>
                  </a:ext>
                </a:extLst>
              </p:cNvPr>
              <p:cNvSpPr txBox="1"/>
              <p:nvPr/>
            </p:nvSpPr>
            <p:spPr>
              <a:xfrm>
                <a:off x="383010" y="3520994"/>
                <a:ext cx="890619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1_36d9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A1DB1B-2BC1-6CFB-F794-BD49494391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010" y="3520994"/>
                <a:ext cx="8906192" cy="1154189"/>
              </a:xfrm>
              <a:prstGeom prst="rect">
                <a:avLst/>
              </a:prstGeom>
              <a:blipFill>
                <a:blip r:embed="rId5"/>
                <a:stretch>
                  <a:fillRect l="-1095" r="-20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83D688-046F-B452-6A73-EF4DC21D4B4E}"/>
                  </a:ext>
                </a:extLst>
              </p:cNvPr>
              <p:cNvSpPr txBox="1"/>
              <p:nvPr/>
            </p:nvSpPr>
            <p:spPr>
              <a:xfrm>
                <a:off x="369897" y="4553885"/>
                <a:ext cx="886047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c7336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83D688-046F-B452-6A73-EF4DC21D4B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897" y="4553885"/>
                <a:ext cx="8860472" cy="766077"/>
              </a:xfrm>
              <a:prstGeom prst="rect">
                <a:avLst/>
              </a:prstGeom>
              <a:blipFill>
                <a:blip r:embed="rId6"/>
                <a:stretch>
                  <a:fillRect l="-1101"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9352712-C41D-D398-6D58-DD85AFE96DA9}"/>
                  </a:ext>
                </a:extLst>
              </p:cNvPr>
              <p:cNvSpPr txBox="1"/>
              <p:nvPr/>
            </p:nvSpPr>
            <p:spPr>
              <a:xfrm>
                <a:off x="7199806" y="4321174"/>
                <a:ext cx="4417123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9352712-C41D-D398-6D58-DD85AFE96D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9806" y="4321174"/>
                <a:ext cx="4417123" cy="763347"/>
              </a:xfrm>
              <a:prstGeom prst="rect">
                <a:avLst/>
              </a:prstGeom>
              <a:blipFill>
                <a:blip r:embed="rId7"/>
                <a:stretch>
                  <a:fillRect l="-2069" r="-2207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46C2D0B-D188-7C37-CBFD-022AA4DCE584}"/>
                  </a:ext>
                </a:extLst>
              </p:cNvPr>
              <p:cNvSpPr txBox="1"/>
              <p:nvPr/>
            </p:nvSpPr>
            <p:spPr>
              <a:xfrm>
                <a:off x="383010" y="5013314"/>
                <a:ext cx="57649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28.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46C2D0B-D188-7C37-CBFD-022AA4DCE5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010" y="5013314"/>
                <a:ext cx="5764911" cy="726326"/>
              </a:xfrm>
              <a:prstGeom prst="rect">
                <a:avLst/>
              </a:prstGeom>
              <a:blipFill>
                <a:blip r:embed="rId8"/>
                <a:stretch>
                  <a:fillRect l="-1691" r="-158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1535"/>
              <p:cNvSpPr txBox="1"/>
              <p:nvPr/>
            </p:nvSpPr>
            <p:spPr>
              <a:xfrm>
                <a:off x="479376" y="620688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轴上有一点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轴的垂线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垂线位于点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的右侧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3257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求三角形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6540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15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20688"/>
                <a:ext cx="11492915" cy="1587679"/>
              </a:xfrm>
              <a:prstGeom prst="rect">
                <a:avLst/>
              </a:prstGeom>
              <a:blipFill>
                <a:blip r:embed="rId9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1" name="yt_shape_1154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2_1af46"/>
              </a:rPr>
              <a:t>要用图象法求二元一次方程组的解，首先应将方程组中的二元一次方程化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e19b9"/>
              </a:rPr>
              <a:t>成一次函数的形式，再画两个函数的图象，从图象中找出交点坐标，即可得到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方程组的解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119" y="1412776"/>
            <a:ext cx="11100497" cy="135613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3" name="yt_shape_11463" descr="{&quot;rangeId&quot;:0,&quot;hasUnderline&quot;:&quot;1&quot;}"/>
              <p:cNvSpPr txBox="1"/>
              <p:nvPr/>
            </p:nvSpPr>
            <p:spPr>
              <a:xfrm>
                <a:off x="540119" y="900000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ad2cc"/>
                  </a:rPr>
                  <a:t>的图象与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的图象的交点坐标为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3" name="yt_shape_11463" descr="{&quot;rangeId&quot;:4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99449"/>
              </a:xfrm>
              <a:prstGeom prst="rect">
                <a:avLst/>
              </a:prstGeom>
              <a:blipFill>
                <a:blip r:embed="rId2"/>
                <a:stretch>
                  <a:fillRect l="-1645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C134B69-7D1B-B894-0960-D4FAC1C03F73}"/>
              </a:ext>
            </a:extLst>
          </p:cNvPr>
          <p:cNvSpPr txBox="1"/>
          <p:nvPr/>
        </p:nvSpPr>
        <p:spPr>
          <a:xfrm>
            <a:off x="6092083" y="191377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5" name="yt_shape_11465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利用一次函数图象解二元一次方程组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66" name="yt_shape_11466"/>
              <p:cNvSpPr txBox="1"/>
              <p:nvPr/>
            </p:nvSpPr>
            <p:spPr>
              <a:xfrm>
                <a:off x="540119" y="1395205"/>
                <a:ext cx="11492915" cy="19795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年合肥市长丰县期末改编）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690d9"/>
                  </a:rPr>
                  <a:t>的图象交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则根据图象可得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d403"/>
                  </a:rPr>
                  <a:t>的解是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66" name="yt_shape_11466" descr="{&quot;rangeId&quot;:26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1979581"/>
              </a:xfrm>
              <a:prstGeom prst="rect">
                <a:avLst/>
              </a:prstGeom>
              <a:blipFill>
                <a:blip r:embed="rId2"/>
                <a:stretch>
                  <a:fillRect l="-1645" t="-2769" b="-8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71" name="yt_table_11471_skip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4483983"/>
                  </p:ext>
                </p:extLst>
              </p:nvPr>
            </p:nvGraphicFramePr>
            <p:xfrm>
              <a:off x="540047" y="3425574"/>
              <a:ext cx="5701157" cy="2121154"/>
            </p:xfrm>
            <a:graphic>
              <a:graphicData uri="http://schemas.openxmlformats.org/drawingml/2006/table">
                <a:tbl>
                  <a:tblPr/>
                  <a:tblGrid>
                    <a:gridCol w="3316732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2384425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471" name="yt_table_11471_skip" descr="{&quot;rangeId&quot;:26,&quot;type&quot;:&quot;Option&quot;,&quot;drawing&quot;:[&quot;yt_shape_11468&quot;]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4483983"/>
                  </p:ext>
                </p:extLst>
              </p:nvPr>
            </p:nvGraphicFramePr>
            <p:xfrm>
              <a:off x="540047" y="3425574"/>
              <a:ext cx="5701157" cy="2121154"/>
            </p:xfrm>
            <a:graphic>
              <a:graphicData uri="http://schemas.openxmlformats.org/drawingml/2006/table">
                <a:tbl>
                  <a:tblPr/>
                  <a:tblGrid>
                    <a:gridCol w="3316732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2384425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1743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9386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717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9386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468" name="yt_shape_11468_skip" title="H_189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40469" y="3425574"/>
            <a:ext cx="2509567" cy="2403108"/>
            <a:chOff x="0" y="0"/>
            <a:chExt cx="2509567" cy="2403108"/>
          </a:xfrm>
        </p:grpSpPr>
        <p:pic>
          <p:nvPicPr>
            <p:cNvPr id="2" name="yt_image_11468">
              <a:extLst>
                <a:ext uri="">
                  <a16:creationId xmlns:a16="http://schemas.microsoft.com/office/drawing/2014/main" xmlns:p14="http://schemas.microsoft.com/office/powerpoint/2010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509567" cy="2007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0" name="yt_shape_11470"/>
            <p:cNvSpPr txBox="1"/>
            <p:nvPr/>
          </p:nvSpPr>
          <p:spPr>
            <a:xfrm>
              <a:off x="721502" y="20431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527182">
            <a:extLst>
              <a:ext uri="{FF2B5EF4-FFF2-40B4-BE49-F238E27FC236}">
                <a16:creationId xmlns:a16="http://schemas.microsoft.com/office/drawing/2014/main" id="{2EC5BC6A-64DC-6733-B0BA-45033C6F55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A3A2F52-76F4-D820-FCF5-4C16EB18CA2F}"/>
              </a:ext>
            </a:extLst>
          </p:cNvPr>
          <p:cNvSpPr txBox="1"/>
          <p:nvPr/>
        </p:nvSpPr>
        <p:spPr>
          <a:xfrm>
            <a:off x="1059708" y="28844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2" name="yt_shape_11472" descr="{&quot;rangeId&quot;:0,&quot;hasUnderline&quot;:&quot;1&quot;}"/>
              <p:cNvSpPr txBox="1"/>
              <p:nvPr/>
            </p:nvSpPr>
            <p:spPr>
              <a:xfrm>
                <a:off x="540000" y="900000"/>
                <a:ext cx="10467161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如图所示的两条直线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的交点坐标可以看作方程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472" name="yt_shape_11472" descr="{&quot;rangeId&quot;:7,&quot;hasSerialNum&quot;:1,&quot;mathAnswerShape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67161" cy="1070934"/>
              </a:xfrm>
              <a:prstGeom prst="rect">
                <a:avLst/>
              </a:prstGeom>
              <a:blipFill>
                <a:blip r:embed="rId2"/>
                <a:stretch>
                  <a:fillRect l="-1805" r="-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77" name="yt_shape_11477"/>
          <p:cNvSpPr txBox="1"/>
          <p:nvPr/>
        </p:nvSpPr>
        <p:spPr>
          <a:xfrm>
            <a:off x="540000" y="459545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74" name="yt_shape_11474" title="H_186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7909" y="2174086"/>
            <a:ext cx="2076181" cy="2371104"/>
            <a:chOff x="0" y="0"/>
            <a:chExt cx="2076181" cy="2371104"/>
          </a:xfrm>
        </p:grpSpPr>
        <p:pic>
          <p:nvPicPr>
            <p:cNvPr id="2" name="yt_image_11474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6181" cy="1975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6" name="yt_shape_11476"/>
            <p:cNvSpPr txBox="1"/>
            <p:nvPr/>
          </p:nvSpPr>
          <p:spPr>
            <a:xfrm>
              <a:off x="504809" y="20111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946A37-2C2F-77D9-58F9-8DC85BB6F6A2}"/>
                  </a:ext>
                </a:extLst>
              </p:cNvPr>
              <p:cNvSpPr txBox="1"/>
              <p:nvPr/>
            </p:nvSpPr>
            <p:spPr>
              <a:xfrm>
                <a:off x="7968208" y="548680"/>
                <a:ext cx="238309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946A37-2C2F-77D9-58F9-8DC85BB6F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8208" y="548680"/>
                <a:ext cx="2383092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8" name="yt_shape_1147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在如图的平面直角坐标系中分别画出直线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23e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1479"/>
          <p:cNvSpPr txBox="1"/>
          <p:nvPr/>
        </p:nvSpPr>
        <p:spPr>
          <a:xfrm>
            <a:off x="540119" y="1995319"/>
            <a:ext cx="799362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经过点（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b1c90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经过点（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函数图象如图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80" name="yt_image_11480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8709" y="1995319"/>
            <a:ext cx="3463290" cy="346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6922EF6-AA6C-5E70-C263-A8DDC4D74784}"/>
              </a:ext>
            </a:extLst>
          </p:cNvPr>
          <p:cNvSpPr txBox="1"/>
          <p:nvPr/>
        </p:nvSpPr>
        <p:spPr>
          <a:xfrm>
            <a:off x="450108" y="1948513"/>
            <a:ext cx="7498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b1c90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74CE35-0129-428D-61A3-B5C4475F36F2}"/>
              </a:ext>
            </a:extLst>
          </p:cNvPr>
          <p:cNvSpPr txBox="1"/>
          <p:nvPr/>
        </p:nvSpPr>
        <p:spPr>
          <a:xfrm>
            <a:off x="7666117" y="194851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E61C70-1AF5-708E-A0AA-EE032E7933E8}"/>
              </a:ext>
            </a:extLst>
          </p:cNvPr>
          <p:cNvSpPr txBox="1"/>
          <p:nvPr/>
        </p:nvSpPr>
        <p:spPr>
          <a:xfrm>
            <a:off x="450108" y="2517613"/>
            <a:ext cx="544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经过点（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18C33F-2CB5-7343-8F1C-9C49FE93DA25}"/>
              </a:ext>
            </a:extLst>
          </p:cNvPr>
          <p:cNvSpPr txBox="1"/>
          <p:nvPr/>
        </p:nvSpPr>
        <p:spPr>
          <a:xfrm>
            <a:off x="450108" y="2993101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函数图象如图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482" title="H_246.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3252092"/>
            <a:ext cx="2419535" cy="2402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5" name="yt_shape_11485"/>
              <p:cNvSpPr txBox="1"/>
              <p:nvPr/>
            </p:nvSpPr>
            <p:spPr>
              <a:xfrm>
                <a:off x="540000" y="900000"/>
                <a:ext cx="8303107" cy="2141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利用你所画的图象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）根据图象，得方程组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485" name="yt_shape_11485" descr="{&quot;rangeId&quot;:25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03107" cy="2141868"/>
              </a:xfrm>
              <a:prstGeom prst="rect">
                <a:avLst/>
              </a:prstGeom>
              <a:blipFill>
                <a:blip r:embed="rId2"/>
                <a:stretch>
                  <a:fillRect l="-2276" r="-1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9FB617-9188-0924-5FA5-3203927DBB17}"/>
                  </a:ext>
                </a:extLst>
              </p:cNvPr>
              <p:cNvSpPr txBox="1"/>
              <p:nvPr/>
            </p:nvSpPr>
            <p:spPr>
              <a:xfrm>
                <a:off x="449989" y="1913771"/>
                <a:ext cx="82998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）根据图象，得方程组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5, 'IsSplitBraceMath': 1, 'pageBreak': True}">
                <a:extLst>
                  <a:ext uri="{FF2B5EF4-FFF2-40B4-BE49-F238E27FC236}">
                    <a16:creationId xmlns:a16="http://schemas.microsoft.com/office/drawing/2014/main" id="{3C9FB617-9188-0924-5FA5-3203927DB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3771"/>
                <a:ext cx="8299831" cy="1154189"/>
              </a:xfrm>
              <a:prstGeom prst="rect">
                <a:avLst/>
              </a:prstGeom>
              <a:blipFill>
                <a:blip r:embed="rId4"/>
                <a:stretch>
                  <a:fillRect l="-1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1482" title="H_246.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2060848"/>
            <a:ext cx="2419535" cy="2402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1" name="yt_shape_11491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  <a:sym typeface="_⨹_29_41390"/>
              </a:rPr>
              <a:t>不能正确理解两个一次函数图象交点坐标和二元一次方程组解的关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E32A4B-9EED-B37D-84C6-A167425EF0B7}"/>
              </a:ext>
            </a:extLst>
          </p:cNvPr>
          <p:cNvSpPr txBox="1"/>
          <p:nvPr/>
        </p:nvSpPr>
        <p:spPr>
          <a:xfrm>
            <a:off x="450108" y="853194"/>
            <a:ext cx="1122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  <a:sym typeface="_⨹_29_41390"/>
              </a:rPr>
              <a:t>不能正确理解两个一次函数图象交点坐标和二元一次方程组解的关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5D0A0C-F32A-D5EA-EE1B-20DC3536C20E}"/>
              </a:ext>
            </a:extLst>
          </p:cNvPr>
          <p:cNvSpPr txBox="1"/>
          <p:nvPr/>
        </p:nvSpPr>
        <p:spPr>
          <a:xfrm>
            <a:off x="450108" y="132868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系而出错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492" descr="{&quot;rangeId&quot;:0,&quot;hasUnderline&quot;:&quot;1&quot;}"/>
          <p:cNvSpPr txBox="1"/>
          <p:nvPr/>
        </p:nvSpPr>
        <p:spPr>
          <a:xfrm>
            <a:off x="540592" y="189778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（桂林师大二附单元卷）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8397"/>
              </a:rPr>
              <a:t>的图象分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7cd8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则不等式组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6" name="yt_image_114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1508" y="3489712"/>
            <a:ext cx="2249929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09A00E5-A0F9-FD82-F186-4C12C7AC2E24}"/>
              </a:ext>
            </a:extLst>
          </p:cNvPr>
          <p:cNvSpPr txBox="1"/>
          <p:nvPr/>
        </p:nvSpPr>
        <p:spPr>
          <a:xfrm>
            <a:off x="8918305" y="2801952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6" name="yt_shape_1149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95" name="yt_image_11495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98" name="yt_shape_11498"/>
              <p:cNvSpPr txBox="1"/>
              <p:nvPr/>
            </p:nvSpPr>
            <p:spPr>
              <a:xfrm>
                <a:off x="540119" y="1482165"/>
                <a:ext cx="11492915" cy="39001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（贵阳市中考）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b7d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小星根据图象得到如下结论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3bf5e"/>
                  </a:rPr>
                  <a:t>其中结论正确的个数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在一次函数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的图象中，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的值随着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值的增大而增大；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498" name="yt_shape_11498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900107"/>
              </a:xfrm>
              <a:prstGeom prst="rect">
                <a:avLst/>
              </a:prstGeom>
              <a:blipFill>
                <a:blip r:embed="rId3"/>
                <a:stretch>
                  <a:fillRect l="-1645" t="-1250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00F5DE-F22E-2B5E-8B64-114EC040E70A}"/>
              </a:ext>
            </a:extLst>
          </p:cNvPr>
          <p:cNvSpPr txBox="1"/>
          <p:nvPr/>
        </p:nvSpPr>
        <p:spPr>
          <a:xfrm>
            <a:off x="1364508" y="2386335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6" name="yt_table_115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402068"/>
              </p:ext>
            </p:extLst>
          </p:nvPr>
        </p:nvGraphicFramePr>
        <p:xfrm>
          <a:off x="623392" y="5377811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</a:tbl>
          </a:graphicData>
        </a:graphic>
      </p:graphicFrame>
      <p:pic>
        <p:nvPicPr>
          <p:cNvPr id="7" name="yt_image_11504_skip" title="H_176.2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3601107"/>
            <a:ext cx="2891082" cy="223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07" name="yt_shape_11507" descr="{&quot;rangeId&quot;:0,&quot;hasUnderline&quot;:&quot;1&quot;}"/>
              <p:cNvSpPr txBox="1"/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的交点在第四象限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15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d2652"/>
                  </a:rPr>
                  <a:t>＜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07" name="yt_shape_11507" descr="{&quot;rangeId&quot;:1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E392A7-9B84-0B62-AA03-CDF6FA4DBCAF}"/>
                  </a:ext>
                </a:extLst>
              </p:cNvPr>
              <p:cNvSpPr txBox="1"/>
              <p:nvPr/>
            </p:nvSpPr>
            <p:spPr>
              <a:xfrm>
                <a:off x="10056440" y="883141"/>
                <a:ext cx="136594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d2652"/>
                  </a:rPr>
                  <a:t>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E392A7-9B84-0B62-AA03-CDF6FA4DBC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6440" y="883141"/>
                <a:ext cx="1365949" cy="767474"/>
              </a:xfrm>
              <a:prstGeom prst="rect">
                <a:avLst/>
              </a:prstGeom>
              <a:blipFill>
                <a:blip r:embed="rId3"/>
                <a:stretch>
                  <a:fillRect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83CA9A0-DF9C-9AD7-06E8-7945B8E88E74}"/>
              </a:ext>
            </a:extLst>
          </p:cNvPr>
          <p:cNvSpPr txBox="1"/>
          <p:nvPr/>
        </p:nvSpPr>
        <p:spPr>
          <a:xfrm>
            <a:off x="450108" y="152705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894</Words>
  <Application>Microsoft Office PowerPoint</Application>
  <PresentationFormat>宽屏</PresentationFormat>
  <Paragraphs>98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3" baseType="lpstr">
      <vt:lpstr>_⨹_1_076da</vt:lpstr>
      <vt:lpstr>_⨹_1_36d94</vt:lpstr>
      <vt:lpstr>_⨹_1_3b7d8</vt:lpstr>
      <vt:lpstr>_⨹_1_923ea</vt:lpstr>
      <vt:lpstr>_⨹_1_9c80d</vt:lpstr>
      <vt:lpstr>_⨹_1_a6540</vt:lpstr>
      <vt:lpstr>_⨹_1_a7cd8</vt:lpstr>
      <vt:lpstr>_⨹_1_ae776</vt:lpstr>
      <vt:lpstr>_⨹_1_b1c90</vt:lpstr>
      <vt:lpstr>_⨹_1_c7336</vt:lpstr>
      <vt:lpstr>_⨹_1_d2652</vt:lpstr>
      <vt:lpstr>_⨹_1_e48b5</vt:lpstr>
      <vt:lpstr>_⨹_2_32574</vt:lpstr>
      <vt:lpstr>_⨹_2_84b5b</vt:lpstr>
      <vt:lpstr>_⨹_2_d343e</vt:lpstr>
      <vt:lpstr>_⨹_29_41390</vt:lpstr>
      <vt:lpstr>_⨹_3_5d403</vt:lpstr>
      <vt:lpstr>_⨹_32_1af46</vt:lpstr>
      <vt:lpstr>_⨹_34_e19b9</vt:lpstr>
      <vt:lpstr>_⨹_4_58397</vt:lpstr>
      <vt:lpstr>_⨹_4_690d9</vt:lpstr>
      <vt:lpstr>_⨹_4_ad2cc</vt:lpstr>
      <vt:lpstr>_⨹_9_3bf5e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2024-05-13T05:26:25Z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