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1" r:id="rId7"/>
    <p:sldId id="313" r:id="rId8"/>
    <p:sldId id="314" r:id="rId9"/>
    <p:sldId id="315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3" name="yt_shape_1314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42" name="yt_image_131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5" name="yt_shape_13145"/>
          <p:cNvSpPr txBox="1"/>
          <p:nvPr/>
        </p:nvSpPr>
        <p:spPr>
          <a:xfrm>
            <a:off x="540000" y="1482165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轴对称的概念</a:t>
            </a:r>
          </a:p>
        </p:txBody>
      </p:sp>
      <p:sp>
        <p:nvSpPr>
          <p:cNvPr id="13146" name="yt_shape_13146"/>
          <p:cNvSpPr txBox="1"/>
          <p:nvPr/>
        </p:nvSpPr>
        <p:spPr>
          <a:xfrm>
            <a:off x="540000" y="1977370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如图所示的各组图形中的两个小狗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成轴对称的是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47" name="yt_image_131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889072"/>
            <a:ext cx="798849" cy="3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48" name="yt_image_131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8849" y="2609037"/>
            <a:ext cx="601198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49" name="yt_image_131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0047" y="2889072"/>
            <a:ext cx="753276" cy="3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50" name="yt_image_131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3323" y="2889072"/>
            <a:ext cx="635326" cy="3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3" name="yt_shape_13153"/>
          <p:cNvSpPr txBox="1"/>
          <p:nvPr/>
        </p:nvSpPr>
        <p:spPr>
          <a:xfrm>
            <a:off x="739390" y="326169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154" name="yt_shape_13154"/>
          <p:cNvSpPr txBox="1"/>
          <p:nvPr/>
        </p:nvSpPr>
        <p:spPr>
          <a:xfrm>
            <a:off x="1807821" y="326169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155" name="yt_shape_13155"/>
          <p:cNvSpPr txBox="1"/>
          <p:nvPr/>
        </p:nvSpPr>
        <p:spPr>
          <a:xfrm>
            <a:off x="2845058" y="326169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156" name="yt_shape_13156"/>
          <p:cNvSpPr txBox="1"/>
          <p:nvPr/>
        </p:nvSpPr>
        <p:spPr>
          <a:xfrm>
            <a:off x="3890952" y="326169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751462">
            <a:extLst>
              <a:ext uri="{FF2B5EF4-FFF2-40B4-BE49-F238E27FC236}">
                <a16:creationId xmlns:a16="http://schemas.microsoft.com/office/drawing/2014/main" id="{0C3B349D-D062-67BF-D4DA-C63F179CDD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265DD3-49C6-59AD-2F84-64B27A04299A}"/>
              </a:ext>
            </a:extLst>
          </p:cNvPr>
          <p:cNvSpPr txBox="1"/>
          <p:nvPr/>
        </p:nvSpPr>
        <p:spPr>
          <a:xfrm>
            <a:off x="80699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7" name="yt_shape_13157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线段的垂直平分线</a:t>
            </a:r>
          </a:p>
        </p:txBody>
      </p:sp>
      <p:sp>
        <p:nvSpPr>
          <p:cNvPr id="13158" name="yt_shape_13158"/>
          <p:cNvSpPr txBox="1"/>
          <p:nvPr/>
        </p:nvSpPr>
        <p:spPr>
          <a:xfrm>
            <a:off x="540000" y="1395205"/>
            <a:ext cx="107593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2" name="yt_table_1316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578733"/>
              </p:ext>
            </p:extLst>
          </p:nvPr>
        </p:nvGraphicFramePr>
        <p:xfrm>
          <a:off x="540047" y="1874508"/>
          <a:ext cx="4764088" cy="1901952"/>
        </p:xfrm>
        <a:graphic>
          <a:graphicData uri="http://schemas.openxmlformats.org/drawingml/2006/table">
            <a:tbl>
              <a:tblPr/>
              <a:tblGrid>
                <a:gridCol w="4764088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关于直线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grpSp>
        <p:nvGrpSpPr>
          <p:cNvPr id="13159" name="yt_shape_13159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4974" y="1874508"/>
            <a:ext cx="1564853" cy="1827036"/>
            <a:chOff x="0" y="0"/>
            <a:chExt cx="1564853" cy="1827036"/>
          </a:xfrm>
        </p:grpSpPr>
        <p:pic>
          <p:nvPicPr>
            <p:cNvPr id="2" name="yt_image_131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4853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1" name="yt_shape_13161"/>
            <p:cNvSpPr txBox="1"/>
            <p:nvPr/>
          </p:nvSpPr>
          <p:spPr>
            <a:xfrm>
              <a:off x="249145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751522">
            <a:extLst>
              <a:ext uri="{FF2B5EF4-FFF2-40B4-BE49-F238E27FC236}">
                <a16:creationId xmlns:a16="http://schemas.microsoft.com/office/drawing/2014/main" id="{BD575EEE-2EEB-011E-CCC3-BD438DA41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9F1E534-86A4-F59B-7524-F092D556CE53}"/>
              </a:ext>
            </a:extLst>
          </p:cNvPr>
          <p:cNvSpPr txBox="1"/>
          <p:nvPr/>
        </p:nvSpPr>
        <p:spPr>
          <a:xfrm>
            <a:off x="10275026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轴对称的性质</a:t>
            </a:r>
          </a:p>
        </p:txBody>
      </p:sp>
      <p:sp>
        <p:nvSpPr>
          <p:cNvPr id="13165" name="yt_shape_1316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所在的直线成轴对称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07ad"/>
              </a:rPr>
              <a:t>三点在一条直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9" name="yt_table_1316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608449"/>
              </p:ext>
            </p:extLst>
          </p:nvPr>
        </p:nvGraphicFramePr>
        <p:xfrm>
          <a:off x="540047" y="2354640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grpSp>
        <p:nvGrpSpPr>
          <p:cNvPr id="13166" name="yt_shape_13166_skip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3346" y="2354640"/>
            <a:ext cx="1446456" cy="2085354"/>
            <a:chOff x="0" y="0"/>
            <a:chExt cx="1446456" cy="2085354"/>
          </a:xfrm>
        </p:grpSpPr>
        <p:pic>
          <p:nvPicPr>
            <p:cNvPr id="2" name="yt_image_1316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6456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8" name="yt_shape_13168"/>
            <p:cNvSpPr txBox="1"/>
            <p:nvPr/>
          </p:nvSpPr>
          <p:spPr>
            <a:xfrm>
              <a:off x="189947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751581">
            <a:extLst>
              <a:ext uri="{FF2B5EF4-FFF2-40B4-BE49-F238E27FC236}">
                <a16:creationId xmlns:a16="http://schemas.microsoft.com/office/drawing/2014/main" id="{98F693DD-3317-A098-4A6E-F79C587DE9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248916-7151-8B83-8586-4E700450BD33}"/>
              </a:ext>
            </a:extLst>
          </p:cNvPr>
          <p:cNvSpPr txBox="1"/>
          <p:nvPr/>
        </p:nvSpPr>
        <p:spPr>
          <a:xfrm>
            <a:off x="7058871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1" name="yt_shape_13171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轴对称作图</a:t>
            </a:r>
          </a:p>
        </p:txBody>
      </p:sp>
      <p:sp>
        <p:nvSpPr>
          <p:cNvPr id="13172" name="yt_shape_13172"/>
          <p:cNvSpPr txBox="1"/>
          <p:nvPr/>
        </p:nvSpPr>
        <p:spPr>
          <a:xfrm>
            <a:off x="540000" y="1395205"/>
            <a:ext cx="88068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74" name="yt_shape_13174"/>
          <p:cNvSpPr txBox="1"/>
          <p:nvPr/>
        </p:nvSpPr>
        <p:spPr>
          <a:xfrm>
            <a:off x="4697177" y="2026872"/>
            <a:ext cx="2359620" cy="28044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250" b="0" i="0" u="none" spc="-15250" dirty="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5250" b="0" i="0" u="none" spc="14950" dirty="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pic>
        <p:nvPicPr>
          <p:cNvPr id="13173" name="yt_image_131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855769"/>
            <a:ext cx="1542839" cy="196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751640">
            <a:extLst>
              <a:ext uri="{FF2B5EF4-FFF2-40B4-BE49-F238E27FC236}">
                <a16:creationId xmlns:a16="http://schemas.microsoft.com/office/drawing/2014/main" id="{0A14DD13-6765-8864-836D-D3F215B44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7" name="yt_shape_13176"/>
          <p:cNvSpPr txBox="1"/>
          <p:nvPr/>
        </p:nvSpPr>
        <p:spPr>
          <a:xfrm>
            <a:off x="540000" y="1906914"/>
            <a:ext cx="32637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yt_shape_13178"/>
          <p:cNvSpPr txBox="1"/>
          <p:nvPr/>
        </p:nvSpPr>
        <p:spPr>
          <a:xfrm>
            <a:off x="540000" y="2538581"/>
            <a:ext cx="1715791" cy="21423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650" b="0" i="0" u="none" spc="-11650">
                <a:solidFill>
                  <a:srgbClr val="1EE3CF"/>
                </a:solidFill>
                <a:effectLst/>
                <a:latin typeface="宋体/Times New Roman" pitchFamily="116"/>
                <a:ea typeface="宋体" pitchFamily="116"/>
              </a:rPr>
              <a:t> </a:t>
            </a:r>
            <a:r>
              <a:rPr lang="en-US" altLang="zh-CN" sz="11650" b="0" i="0" u="none" spc="10742">
                <a:solidFill>
                  <a:srgbClr val="1EE3CF"/>
                </a:solidFill>
                <a:effectLst/>
                <a:latin typeface="宋体/Times New Roman" pitchFamily="116"/>
                <a:ea typeface="宋体" pitchFamily="116"/>
              </a:rPr>
              <a:t> </a:t>
            </a:r>
          </a:p>
        </p:txBody>
      </p:sp>
      <p:pic>
        <p:nvPicPr>
          <p:cNvPr id="9" name="yt_image_131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8009" y="2659389"/>
            <a:ext cx="1732188" cy="232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CB1EE58-A6BB-5E6B-0930-523AD398B557}"/>
              </a:ext>
            </a:extLst>
          </p:cNvPr>
          <p:cNvSpPr txBox="1"/>
          <p:nvPr/>
        </p:nvSpPr>
        <p:spPr>
          <a:xfrm>
            <a:off x="449989" y="1860108"/>
            <a:ext cx="341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1" name="yt_shape_1318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80" name="yt_image_131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3" name="yt_shape_13183"/>
          <p:cNvSpPr txBox="1"/>
          <p:nvPr/>
        </p:nvSpPr>
        <p:spPr>
          <a:xfrm>
            <a:off x="540000" y="1482165"/>
            <a:ext cx="105333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小华在镜子中看到身后墙上的钟面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你认为时间最接近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时整的是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84" name="yt_image_131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13832"/>
            <a:ext cx="9429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85" name="yt_image_131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2975" y="2113832"/>
            <a:ext cx="9429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86" name="yt_image_131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5950" y="2113832"/>
            <a:ext cx="9429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87" name="yt_image_131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8925" y="2113832"/>
            <a:ext cx="9429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0" name="yt_shape_13190"/>
          <p:cNvSpPr txBox="1"/>
          <p:nvPr/>
        </p:nvSpPr>
        <p:spPr>
          <a:xfrm>
            <a:off x="811453" y="305680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191" name="yt_shape_13191"/>
          <p:cNvSpPr txBox="1"/>
          <p:nvPr/>
        </p:nvSpPr>
        <p:spPr>
          <a:xfrm>
            <a:off x="2122835" y="305680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192" name="yt_shape_13192"/>
          <p:cNvSpPr txBox="1"/>
          <p:nvPr/>
        </p:nvSpPr>
        <p:spPr>
          <a:xfrm>
            <a:off x="3425810" y="305680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193" name="yt_shape_13193"/>
          <p:cNvSpPr txBox="1"/>
          <p:nvPr/>
        </p:nvSpPr>
        <p:spPr>
          <a:xfrm>
            <a:off x="4720378" y="305680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7D6B03-936A-DCDD-736C-025BCE7301F5}"/>
              </a:ext>
            </a:extLst>
          </p:cNvPr>
          <p:cNvSpPr txBox="1"/>
          <p:nvPr/>
        </p:nvSpPr>
        <p:spPr>
          <a:xfrm>
            <a:off x="100511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4" name="yt_shape_13194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5c7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ABCC'B'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98" name="yt_shape_13198"/>
          <p:cNvSpPr txBox="1"/>
          <p:nvPr/>
        </p:nvSpPr>
        <p:spPr>
          <a:xfrm>
            <a:off x="540000" y="384008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95" name="yt_shape_13195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5169" y="2011799"/>
            <a:ext cx="1881660" cy="1777887"/>
            <a:chOff x="0" y="0"/>
            <a:chExt cx="1881660" cy="1777887"/>
          </a:xfrm>
        </p:grpSpPr>
        <p:pic>
          <p:nvPicPr>
            <p:cNvPr id="2" name="yt_image_1319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1660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7" name="yt_shape_13197"/>
            <p:cNvSpPr txBox="1"/>
            <p:nvPr/>
          </p:nvSpPr>
          <p:spPr>
            <a:xfrm>
              <a:off x="407549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735EBE8-6A41-0786-4E93-5CCC0CF286F7}"/>
              </a:ext>
            </a:extLst>
          </p:cNvPr>
          <p:cNvSpPr txBox="1"/>
          <p:nvPr/>
        </p:nvSpPr>
        <p:spPr>
          <a:xfrm>
            <a:off x="5049096" y="1328682"/>
            <a:ext cx="77838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9" name="yt_shape_13199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af9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03" name="yt_shape_13203"/>
          <p:cNvSpPr txBox="1"/>
          <p:nvPr/>
        </p:nvSpPr>
        <p:spPr>
          <a:xfrm>
            <a:off x="540000" y="42126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00" name="yt_shape_13200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3837" y="2011799"/>
            <a:ext cx="1224325" cy="2150505"/>
            <a:chOff x="0" y="0"/>
            <a:chExt cx="1224325" cy="2150505"/>
          </a:xfrm>
        </p:grpSpPr>
        <p:pic>
          <p:nvPicPr>
            <p:cNvPr id="2" name="yt_image_1320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4325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2" name="yt_shape_13202"/>
            <p:cNvSpPr txBox="1"/>
            <p:nvPr/>
          </p:nvSpPr>
          <p:spPr>
            <a:xfrm>
              <a:off x="78881" y="17905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5717E9F-0C1D-2747-BDA7-22CD0CC76F7E}"/>
              </a:ext>
            </a:extLst>
          </p:cNvPr>
          <p:cNvSpPr txBox="1"/>
          <p:nvPr/>
        </p:nvSpPr>
        <p:spPr>
          <a:xfrm>
            <a:off x="3253633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4" name="yt_shape_13204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年合肥市长丰县期末改编）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请在下列三个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7777"/>
              </a:rPr>
              <a:t>各画出一个三角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要求所画三角形是图中三角形经过轴对称变换后得到的图形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dc06"/>
              </a:rPr>
              <a:t>且所画三角形顶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点与方格中的小正方形顶点重合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并将所画三角形涂上阴影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3537"/>
              </a:rPr>
              <a:t>所画的三个图不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能重复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05" name="yt_image_13205" title="H_1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5133" y="2955582"/>
            <a:ext cx="412173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7" name="yt_shape_13207"/>
          <p:cNvSpPr txBox="1"/>
          <p:nvPr/>
        </p:nvSpPr>
        <p:spPr>
          <a:xfrm>
            <a:off x="540000" y="4491942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（画出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个即可）</a:t>
            </a:r>
          </a:p>
        </p:txBody>
      </p:sp>
      <p:sp>
        <p:nvSpPr>
          <p:cNvPr id="13209" name="yt_shape_13209"/>
          <p:cNvSpPr txBox="1"/>
          <p:nvPr/>
        </p:nvSpPr>
        <p:spPr>
          <a:xfrm>
            <a:off x="540000" y="5123609"/>
            <a:ext cx="4710392" cy="9930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00" b="0" i="0" u="none" spc="-5400">
                <a:solidFill>
                  <a:srgbClr val="1EE3CF"/>
                </a:solidFill>
                <a:effectLst/>
                <a:latin typeface="宋体/Times New Roman" pitchFamily="54"/>
                <a:ea typeface="宋体" pitchFamily="54"/>
              </a:rPr>
              <a:t> </a:t>
            </a:r>
            <a:r>
              <a:rPr lang="en-US" altLang="zh-CN" sz="5400" b="0" i="0" u="none" spc="35506">
                <a:solidFill>
                  <a:srgbClr val="1EE3CF"/>
                </a:solidFill>
                <a:effectLst/>
                <a:latin typeface="宋体/Times New Roman" pitchFamily="54"/>
                <a:ea typeface="宋体" pitchFamily="54"/>
              </a:rPr>
              <a:t> </a:t>
            </a:r>
          </a:p>
        </p:txBody>
      </p:sp>
      <p:pic>
        <p:nvPicPr>
          <p:cNvPr id="13208" name="yt_image_13208" title="H_85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123609"/>
            <a:ext cx="4679676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A41C7C-6B5A-AD98-1D5A-78D4365F48B4}"/>
              </a:ext>
            </a:extLst>
          </p:cNvPr>
          <p:cNvSpPr txBox="1"/>
          <p:nvPr/>
        </p:nvSpPr>
        <p:spPr>
          <a:xfrm>
            <a:off x="449989" y="4445136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（画出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个即可）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474</Words>
  <Application>Microsoft Office PowerPoint</Application>
  <PresentationFormat>宽屏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_⨹_1_25c7a</vt:lpstr>
      <vt:lpstr>_⨹_1_3af91</vt:lpstr>
      <vt:lpstr>_⨹_6_307ad</vt:lpstr>
      <vt:lpstr>_⨹_7_77777</vt:lpstr>
      <vt:lpstr>_⨹_7_adc06</vt:lpstr>
      <vt:lpstr>_⨹_7_e3537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