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10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6" name="yt_shape_14016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利用补形法求图形的面积</a:t>
            </a:r>
          </a:p>
        </p:txBody>
      </p:sp>
      <p:sp>
        <p:nvSpPr>
          <p:cNvPr id="14017" name="yt_shape_14017"/>
          <p:cNvSpPr txBox="1"/>
          <p:nvPr/>
        </p:nvSpPr>
        <p:spPr>
          <a:xfrm>
            <a:off x="540000" y="1395205"/>
            <a:ext cx="9660456" cy="484210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</p:txBody>
      </p:sp>
      <p:pic>
        <p:nvPicPr>
          <p:cNvPr id="14018" name="yt_image_140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1556792"/>
            <a:ext cx="1697052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0" name="yt_shape_14020"/>
          <p:cNvSpPr txBox="1"/>
          <p:nvPr/>
        </p:nvSpPr>
        <p:spPr>
          <a:xfrm>
            <a:off x="2351584" y="3234716"/>
            <a:ext cx="6344219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OACD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021" name="yt_image_140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7073" y="3911041"/>
            <a:ext cx="1697052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3" name="yt_shape_14023"/>
          <p:cNvSpPr txBox="1"/>
          <p:nvPr/>
        </p:nvSpPr>
        <p:spPr>
          <a:xfrm>
            <a:off x="1503112" y="5569895"/>
            <a:ext cx="7908750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OADE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5439860975">
            <a:extLst>
              <a:ext uri="{FF2B5EF4-FFF2-40B4-BE49-F238E27FC236}">
                <a16:creationId xmlns:a16="http://schemas.microsoft.com/office/drawing/2014/main" id="{C08E1C98-5853-B4AA-F1C5-44D3528E14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4" name="yt_shape_1402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ca4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25" name="yt_image_14025" title="H_187.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1519394"/>
            <a:ext cx="2547511" cy="238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027"/>
          <p:cNvSpPr txBox="1"/>
          <p:nvPr/>
        </p:nvSpPr>
        <p:spPr>
          <a:xfrm>
            <a:off x="623707" y="39406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轴的垂线，过点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轴的垂线，过点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分别作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e1a63"/>
              </a:rPr>
              <a:t>轴的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垂线，交于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029"/>
          <p:cNvSpPr txBox="1"/>
          <p:nvPr/>
        </p:nvSpPr>
        <p:spPr>
          <a:xfrm>
            <a:off x="623588" y="5052429"/>
            <a:ext cx="2105000" cy="188494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50" b="0" i="0" u="none" spc="-10250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  <a:r>
              <a:rPr lang="en-US" altLang="zh-CN" sz="10250" b="0" i="0" u="none" spc="14102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</a:p>
        </p:txBody>
      </p:sp>
      <p:pic>
        <p:nvPicPr>
          <p:cNvPr id="6" name="yt_image_140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426" y="1757160"/>
            <a:ext cx="2114350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031"/>
          <p:cNvSpPr txBox="1"/>
          <p:nvPr/>
        </p:nvSpPr>
        <p:spPr>
          <a:xfrm>
            <a:off x="623588" y="7148736"/>
            <a:ext cx="101438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032"/>
              <p:cNvSpPr txBox="1"/>
              <p:nvPr/>
            </p:nvSpPr>
            <p:spPr>
              <a:xfrm>
                <a:off x="623707" y="7628039"/>
                <a:ext cx="11492915" cy="13178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65ee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0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07" y="7628039"/>
                <a:ext cx="11492915" cy="1317861"/>
              </a:xfrm>
              <a:prstGeom prst="rect">
                <a:avLst/>
              </a:prstGeom>
              <a:blipFill>
                <a:blip r:embed="rId4"/>
                <a:stretch>
                  <a:fillRect l="-1591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4119530-692B-18BD-38FA-0CD9AC44F49E}"/>
              </a:ext>
            </a:extLst>
          </p:cNvPr>
          <p:cNvSpPr txBox="1"/>
          <p:nvPr/>
        </p:nvSpPr>
        <p:spPr>
          <a:xfrm>
            <a:off x="533696" y="3893824"/>
            <a:ext cx="1117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轴的垂线，过点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轴的垂线，过点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e1a63"/>
              </a:rPr>
              <a:t>轴的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AA137F-E90B-9A4A-A0C1-6EB68D20A554}"/>
              </a:ext>
            </a:extLst>
          </p:cNvPr>
          <p:cNvSpPr txBox="1"/>
          <p:nvPr/>
        </p:nvSpPr>
        <p:spPr>
          <a:xfrm>
            <a:off x="533696" y="4369312"/>
            <a:ext cx="3877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垂线，交于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17C7A6-71BA-3688-6093-724DF319CC94}"/>
              </a:ext>
            </a:extLst>
          </p:cNvPr>
          <p:cNvSpPr txBox="1"/>
          <p:nvPr/>
        </p:nvSpPr>
        <p:spPr>
          <a:xfrm>
            <a:off x="534169" y="4859673"/>
            <a:ext cx="10225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2BD062B-0FD7-F1A1-0E2C-81C82D7AA720}"/>
                  </a:ext>
                </a:extLst>
              </p:cNvPr>
              <p:cNvSpPr txBox="1"/>
              <p:nvPr/>
            </p:nvSpPr>
            <p:spPr>
              <a:xfrm>
                <a:off x="534288" y="5338976"/>
                <a:ext cx="113782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长方形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365ee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2BD062B-0FD7-F1A1-0E2C-81C82D7AA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88" y="5338976"/>
                <a:ext cx="11378247" cy="765061"/>
              </a:xfrm>
              <a:prstGeom prst="rect">
                <a:avLst/>
              </a:prstGeom>
              <a:blipFill>
                <a:blip r:embed="rId5"/>
                <a:stretch>
                  <a:fillRect l="-857" t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D6E409D-50F7-0084-EB3E-11B1D1B747A0}"/>
                  </a:ext>
                </a:extLst>
              </p:cNvPr>
              <p:cNvSpPr txBox="1"/>
              <p:nvPr/>
            </p:nvSpPr>
            <p:spPr>
              <a:xfrm>
                <a:off x="534288" y="6010425"/>
                <a:ext cx="32645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D6E409D-50F7-0084-EB3E-11B1D1B74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88" y="6010425"/>
                <a:ext cx="3264598" cy="727279"/>
              </a:xfrm>
              <a:prstGeom prst="rect">
                <a:avLst/>
              </a:prstGeom>
              <a:blipFill>
                <a:blip r:embed="rId6"/>
                <a:stretch>
                  <a:fillRect l="-2991" r="-299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4" name="yt_shape_14034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利用分割法求图形的面积</a:t>
            </a:r>
          </a:p>
        </p:txBody>
      </p:sp>
      <p:sp>
        <p:nvSpPr>
          <p:cNvPr id="14035" name="yt_shape_14035"/>
          <p:cNvSpPr txBox="1"/>
          <p:nvPr/>
        </p:nvSpPr>
        <p:spPr>
          <a:xfrm>
            <a:off x="540000" y="1395205"/>
            <a:ext cx="10380536" cy="52220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</p:txBody>
      </p:sp>
      <p:pic>
        <p:nvPicPr>
          <p:cNvPr id="14036" name="yt_image_140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6493" y="2113095"/>
            <a:ext cx="1659013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8" name="yt_shape_14038"/>
          <p:cNvSpPr txBox="1"/>
          <p:nvPr/>
        </p:nvSpPr>
        <p:spPr>
          <a:xfrm>
            <a:off x="3215680" y="3730379"/>
            <a:ext cx="4904722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OACB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ODCB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039" name="yt_image_140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6493" y="4466764"/>
            <a:ext cx="1659013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1" name="yt_shape_14041"/>
          <p:cNvSpPr txBox="1"/>
          <p:nvPr/>
        </p:nvSpPr>
        <p:spPr>
          <a:xfrm>
            <a:off x="3215680" y="6084048"/>
            <a:ext cx="6446811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5439861046">
            <a:extLst>
              <a:ext uri="{FF2B5EF4-FFF2-40B4-BE49-F238E27FC236}">
                <a16:creationId xmlns:a16="http://schemas.microsoft.com/office/drawing/2014/main" id="{7C5B7B2B-8118-163C-606B-DCFAA76A0E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2" name="yt_shape_1404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各顶点的坐标分别是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69f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43" name="yt_image_14043" title="H_128.2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4023872"/>
            <a:ext cx="2351707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048"/>
          <p:cNvSpPr txBox="1"/>
          <p:nvPr/>
        </p:nvSpPr>
        <p:spPr>
          <a:xfrm>
            <a:off x="571757" y="4629221"/>
            <a:ext cx="1912768" cy="12321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  <a:r>
              <a:rPr lang="en-US" altLang="zh-CN" sz="6700" b="0" i="0" u="none" spc="13403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</a:p>
        </p:txBody>
      </p:sp>
      <p:pic>
        <p:nvPicPr>
          <p:cNvPr id="6" name="yt_image_140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8916" y="4189251"/>
            <a:ext cx="1914444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F9315E2-787C-6E5C-B327-79F4E0F9989D}"/>
              </a:ext>
            </a:extLst>
          </p:cNvPr>
          <p:cNvSpPr txBox="1"/>
          <p:nvPr/>
        </p:nvSpPr>
        <p:spPr>
          <a:xfrm>
            <a:off x="462866" y="1773691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轴，垂足为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轴，垂足为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e0a8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A666AA-DDFE-C305-A780-A911FF3BBE99}"/>
              </a:ext>
            </a:extLst>
          </p:cNvPr>
          <p:cNvSpPr txBox="1"/>
          <p:nvPr/>
        </p:nvSpPr>
        <p:spPr>
          <a:xfrm>
            <a:off x="481865" y="2307835"/>
            <a:ext cx="2975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41B638-0683-5322-8605-5157BB7F24CB}"/>
              </a:ext>
            </a:extLst>
          </p:cNvPr>
          <p:cNvSpPr txBox="1"/>
          <p:nvPr/>
        </p:nvSpPr>
        <p:spPr>
          <a:xfrm>
            <a:off x="481865" y="2783323"/>
            <a:ext cx="701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A22D91-010D-E4E3-35F3-9D86702880AA}"/>
                  </a:ext>
                </a:extLst>
              </p:cNvPr>
              <p:cNvSpPr txBox="1"/>
              <p:nvPr/>
            </p:nvSpPr>
            <p:spPr>
              <a:xfrm>
                <a:off x="481865" y="3258811"/>
                <a:ext cx="11243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梯形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c3cf7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A22D91-010D-E4E3-35F3-9D8670288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65" y="3258811"/>
                <a:ext cx="11243311" cy="765061"/>
              </a:xfrm>
              <a:prstGeom prst="rect">
                <a:avLst/>
              </a:prstGeom>
              <a:blipFill>
                <a:blip r:embed="rId4"/>
                <a:stretch>
                  <a:fillRect l="-813" t="-11200" r="-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A188572-F8C5-06B2-6F01-311DB62F9D98}"/>
              </a:ext>
            </a:extLst>
          </p:cNvPr>
          <p:cNvSpPr txBox="1"/>
          <p:nvPr/>
        </p:nvSpPr>
        <p:spPr>
          <a:xfrm>
            <a:off x="481865" y="3930260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540000" y="900000"/>
            <a:ext cx="104868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51" name="yt_shape_14051"/>
          <p:cNvSpPr txBox="1"/>
          <p:nvPr/>
        </p:nvSpPr>
        <p:spPr>
          <a:xfrm>
            <a:off x="540000" y="1379303"/>
            <a:ext cx="2800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ABCO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052"/>
          <p:cNvSpPr txBox="1"/>
          <p:nvPr/>
        </p:nvSpPr>
        <p:spPr>
          <a:xfrm>
            <a:off x="540000" y="2010970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053" name="yt_image_140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3465" y="3449602"/>
            <a:ext cx="1846760" cy="19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6" name="yt_shape_14056"/>
          <p:cNvSpPr txBox="1"/>
          <p:nvPr/>
        </p:nvSpPr>
        <p:spPr>
          <a:xfrm>
            <a:off x="540000" y="4202501"/>
            <a:ext cx="1490280" cy="15631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00" b="0" i="0" u="none" spc="-8500">
                <a:solidFill>
                  <a:srgbClr val="1EE3CF"/>
                </a:solidFill>
                <a:effectLst/>
                <a:latin typeface="宋体/Times New Roman" pitchFamily="85"/>
                <a:ea typeface="宋体" pitchFamily="85"/>
              </a:rPr>
              <a:t> </a:t>
            </a:r>
            <a:r>
              <a:rPr lang="en-US" altLang="zh-CN" sz="8500" b="0" i="0" u="none" spc="9696">
                <a:solidFill>
                  <a:srgbClr val="1EE3CF"/>
                </a:solidFill>
                <a:effectLst/>
                <a:latin typeface="宋体/Times New Roman" pitchFamily="85"/>
                <a:ea typeface="宋体" pitchFamily="85"/>
              </a:rPr>
              <a:t> </a:t>
            </a:r>
          </a:p>
        </p:txBody>
      </p:sp>
      <p:pic>
        <p:nvPicPr>
          <p:cNvPr id="14055" name="yt_image_140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8442" y="3596476"/>
            <a:ext cx="1500955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58" name="yt_shape_14058"/>
              <p:cNvSpPr txBox="1"/>
              <p:nvPr/>
            </p:nvSpPr>
            <p:spPr>
              <a:xfrm>
                <a:off x="540000" y="5947984"/>
                <a:ext cx="983102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梯形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BCOD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8" name="yt_shape_14058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47984"/>
                <a:ext cx="9831025" cy="638893"/>
              </a:xfrm>
              <a:prstGeom prst="rect">
                <a:avLst/>
              </a:prstGeom>
              <a:blipFill>
                <a:blip r:embed="rId4"/>
                <a:stretch>
                  <a:fillRect l="-1923" r="-93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7DD42B4-B976-D77A-FC06-E9B9A583057C}"/>
              </a:ext>
            </a:extLst>
          </p:cNvPr>
          <p:cNvSpPr txBox="1"/>
          <p:nvPr/>
        </p:nvSpPr>
        <p:spPr>
          <a:xfrm>
            <a:off x="449989" y="1964164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B3E85A-5425-448E-1E39-D08136F70FB6}"/>
                  </a:ext>
                </a:extLst>
              </p:cNvPr>
              <p:cNvSpPr txBox="1"/>
              <p:nvPr/>
            </p:nvSpPr>
            <p:spPr>
              <a:xfrm>
                <a:off x="454992" y="2377727"/>
                <a:ext cx="991603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梯形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BCOD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B3E85A-5425-448E-1E39-D08136F70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92" y="2377727"/>
                <a:ext cx="9916033" cy="726326"/>
              </a:xfrm>
              <a:prstGeom prst="rect">
                <a:avLst/>
              </a:prstGeom>
              <a:blipFill>
                <a:blip r:embed="rId5"/>
                <a:stretch>
                  <a:fillRect l="-984" r="-98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0" name="yt_shape_14060"/>
          <p:cNvSpPr txBox="1"/>
          <p:nvPr/>
        </p:nvSpPr>
        <p:spPr>
          <a:xfrm>
            <a:off x="540000" y="900000"/>
            <a:ext cx="4065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61"/>
              <p:cNvSpPr txBox="1"/>
              <p:nvPr/>
            </p:nvSpPr>
            <p:spPr>
              <a:xfrm>
                <a:off x="540000" y="1531667"/>
                <a:ext cx="857427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061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574270" cy="638893"/>
              </a:xfrm>
              <a:prstGeom prst="rect">
                <a:avLst/>
              </a:prstGeom>
              <a:blipFill>
                <a:blip r:embed="rId2"/>
                <a:stretch>
                  <a:fillRect l="-2205" r="-120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63" name="yt_image_140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5239" y="1531667"/>
            <a:ext cx="1846760" cy="19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79C905-EDF1-9F94-504C-EDC7B6F91119}"/>
                  </a:ext>
                </a:extLst>
              </p:cNvPr>
              <p:cNvSpPr txBox="1"/>
              <p:nvPr/>
            </p:nvSpPr>
            <p:spPr>
              <a:xfrm>
                <a:off x="449989" y="1484861"/>
                <a:ext cx="867143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}">
                <a:extLst>
                  <a:ext uri="{FF2B5EF4-FFF2-40B4-BE49-F238E27FC236}">
                    <a16:creationId xmlns:a16="http://schemas.microsoft.com/office/drawing/2014/main" id="{0679C905-EDF1-9F94-504C-EDC7B6F91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861"/>
                <a:ext cx="8671433" cy="726326"/>
              </a:xfrm>
              <a:prstGeom prst="rect">
                <a:avLst/>
              </a:prstGeom>
              <a:blipFill>
                <a:blip r:embed="rId4"/>
                <a:stretch>
                  <a:fillRect l="-1125" r="-11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40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51044" y="3789040"/>
            <a:ext cx="1500955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000" y="900000"/>
            <a:ext cx="102631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轴上是否存在一点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066"/>
              <p:cNvSpPr txBox="1"/>
              <p:nvPr/>
            </p:nvSpPr>
            <p:spPr>
              <a:xfrm>
                <a:off x="540119" y="1531667"/>
                <a:ext cx="961015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9232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）或（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4066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610155" cy="2546916"/>
              </a:xfrm>
              <a:prstGeom prst="rect">
                <a:avLst/>
              </a:prstGeom>
              <a:blipFill>
                <a:blip r:embed="rId2"/>
                <a:stretch>
                  <a:fillRect l="-1967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68" name="yt_image_140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531667"/>
            <a:ext cx="1846760" cy="19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BB81A1-E162-29C6-1C18-C0B8906DBDFE}"/>
              </a:ext>
            </a:extLst>
          </p:cNvPr>
          <p:cNvSpPr txBox="1"/>
          <p:nvPr/>
        </p:nvSpPr>
        <p:spPr>
          <a:xfrm>
            <a:off x="450108" y="1484861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5A87B5-3B61-E8E8-B807-E7D9EC102579}"/>
              </a:ext>
            </a:extLst>
          </p:cNvPr>
          <p:cNvSpPr txBox="1"/>
          <p:nvPr/>
        </p:nvSpPr>
        <p:spPr>
          <a:xfrm>
            <a:off x="450108" y="1960349"/>
            <a:ext cx="634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3167E6-BE0C-C18C-DF44-0088E3D5FC41}"/>
                  </a:ext>
                </a:extLst>
              </p:cNvPr>
              <p:cNvSpPr txBox="1"/>
              <p:nvPr/>
            </p:nvSpPr>
            <p:spPr>
              <a:xfrm>
                <a:off x="450108" y="2435837"/>
                <a:ext cx="9449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3167E6-BE0C-C18C-DF44-0088E3D5F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35837"/>
                <a:ext cx="9449436" cy="765061"/>
              </a:xfrm>
              <a:prstGeom prst="rect">
                <a:avLst/>
              </a:prstGeom>
              <a:blipFill>
                <a:blip r:embed="rId4"/>
                <a:stretch>
                  <a:fillRect l="-10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1A2ED23-5E62-C852-CC7A-EEEAC2851C83}"/>
              </a:ext>
            </a:extLst>
          </p:cNvPr>
          <p:cNvSpPr txBox="1"/>
          <p:nvPr/>
        </p:nvSpPr>
        <p:spPr>
          <a:xfrm>
            <a:off x="450108" y="3107286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所以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｜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｜＝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9232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A1B9B8-8339-5FD4-C18F-0098F1657645}"/>
              </a:ext>
            </a:extLst>
          </p:cNvPr>
          <p:cNvSpPr txBox="1"/>
          <p:nvPr/>
        </p:nvSpPr>
        <p:spPr>
          <a:xfrm>
            <a:off x="450108" y="3582774"/>
            <a:ext cx="5718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795</Words>
  <Application>Microsoft Office PowerPoint</Application>
  <PresentationFormat>宽屏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_⨹_1_09232</vt:lpstr>
      <vt:lpstr>_⨹_1_169fd</vt:lpstr>
      <vt:lpstr>_⨹_1_365ee</vt:lpstr>
      <vt:lpstr>_⨹_1_5ca46</vt:lpstr>
      <vt:lpstr>_⨹_1_ae0a8</vt:lpstr>
      <vt:lpstr>_⨹_1_c3cf7</vt:lpstr>
      <vt:lpstr>_⨹_2_e1a63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2024-05-11T14:54:45Z</dcterms:created>
  <dcterms:modified xsi:type="dcterms:W3CDTF">2024-05-13T06:58:33Z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