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3" r:id="rId7"/>
    <p:sldId id="315" r:id="rId8"/>
    <p:sldId id="317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4" name="yt_shape_119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83" name="yt_image_11983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6" name="yt_shape_11986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命题、真命题及假命题</a:t>
            </a:r>
          </a:p>
        </p:txBody>
      </p:sp>
      <p:sp>
        <p:nvSpPr>
          <p:cNvPr id="11987" name="yt_shape_11987"/>
          <p:cNvSpPr txBox="1"/>
          <p:nvPr/>
        </p:nvSpPr>
        <p:spPr>
          <a:xfrm>
            <a:off x="540000" y="1977370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（滁州市期末）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8" name="yt_table_1198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563745"/>
              </p:ext>
            </p:extLst>
          </p:nvPr>
        </p:nvGraphicFramePr>
        <p:xfrm>
          <a:off x="540047" y="2456673"/>
          <a:ext cx="7662864" cy="1901952"/>
        </p:xfrm>
        <a:graphic>
          <a:graphicData uri="http://schemas.openxmlformats.org/drawingml/2006/table">
            <a:tbl>
              <a:tblPr/>
              <a:tblGrid>
                <a:gridCol w="7662864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醉美滁州欢迎你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明天会下雪吗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过直线外一点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有且只有一条直线与已知直线垂直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pic>
        <p:nvPicPr>
          <p:cNvPr id="3" name="yt_shape_1715439596216" title="H_26.259764">
            <a:extLst>
              <a:ext uri="{FF2B5EF4-FFF2-40B4-BE49-F238E27FC236}">
                <a16:creationId xmlns:a16="http://schemas.microsoft.com/office/drawing/2014/main" id="{9305D7FA-71E2-A08A-918C-90FC2541B2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642E4A-E49C-A8D7-CF58-EE7F4B60BD8D}"/>
              </a:ext>
            </a:extLst>
          </p:cNvPr>
          <p:cNvSpPr txBox="1"/>
          <p:nvPr/>
        </p:nvSpPr>
        <p:spPr>
          <a:xfrm>
            <a:off x="68507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0" name="yt_shape_1199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（梧州藤州中学单元卷）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4d1f"/>
              </a:rPr>
              <a:t>下列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1" name="yt_table_1199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496156"/>
              </p:ext>
            </p:extLst>
          </p:nvPr>
        </p:nvGraphicFramePr>
        <p:xfrm>
          <a:off x="540047" y="1859435"/>
          <a:ext cx="3090863" cy="1901952"/>
        </p:xfrm>
        <a:graphic>
          <a:graphicData uri="http://schemas.openxmlformats.org/drawingml/2006/table">
            <a:tbl>
              <a:tblPr/>
              <a:tblGrid>
                <a:gridCol w="309086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都是真命题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都是假命题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是真命题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是真命题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92C756E-9BE3-71E7-BA72-75F8D999AFE1}"/>
              </a:ext>
            </a:extLst>
          </p:cNvPr>
          <p:cNvSpPr txBox="1"/>
          <p:nvPr/>
        </p:nvSpPr>
        <p:spPr>
          <a:xfrm>
            <a:off x="28885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3" name="yt_shape_11993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命题的构成与改写</a:t>
            </a:r>
          </a:p>
        </p:txBody>
      </p:sp>
      <p:sp>
        <p:nvSpPr>
          <p:cNvPr id="11994" name="yt_shape_11994" descr="{&quot;rangeId&quot;:0,&quot;hasUnderline&quot;:&quot;1&quot;}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对顶角相等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的题设是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两个角是对顶角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这两个角相等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平行于同一条直线的两条直线平行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b02a"/>
              </a:rPr>
              <a:t>的形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两条直线平行于同一条直线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这两条直线平行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439596279" title="H_26.259764">
            <a:extLst>
              <a:ext uri="{FF2B5EF4-FFF2-40B4-BE49-F238E27FC236}">
                <a16:creationId xmlns:a16="http://schemas.microsoft.com/office/drawing/2014/main" id="{E5AB53B3-3A9F-38C5-D863-8C307CAABE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CFF339-EA3D-6342-C4FA-9EAFFDD6AC27}"/>
              </a:ext>
            </a:extLst>
          </p:cNvPr>
          <p:cNvSpPr txBox="1"/>
          <p:nvPr/>
        </p:nvSpPr>
        <p:spPr>
          <a:xfrm>
            <a:off x="5022108" y="1348399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两个角是对顶角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8F8682-E75E-9E18-2B00-73BA4615223E}"/>
              </a:ext>
            </a:extLst>
          </p:cNvPr>
          <p:cNvSpPr txBox="1"/>
          <p:nvPr/>
        </p:nvSpPr>
        <p:spPr>
          <a:xfrm>
            <a:off x="8984507" y="134839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这两个角相等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790F82-EF5B-CFDE-05B7-B94FAAC8CCD0}"/>
              </a:ext>
            </a:extLst>
          </p:cNvPr>
          <p:cNvSpPr txBox="1"/>
          <p:nvPr/>
        </p:nvSpPr>
        <p:spPr>
          <a:xfrm>
            <a:off x="2278908" y="2299375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两条直线平行于同一条直线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BA08F3-C8EB-F6E5-C797-2DEA7089FC9E}"/>
              </a:ext>
            </a:extLst>
          </p:cNvPr>
          <p:cNvSpPr txBox="1"/>
          <p:nvPr/>
        </p:nvSpPr>
        <p:spPr>
          <a:xfrm>
            <a:off x="7460507" y="2299375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这两条直线平行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6" name="yt_shape_11996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互逆命题及反例</a:t>
            </a:r>
          </a:p>
        </p:txBody>
      </p:sp>
      <p:sp>
        <p:nvSpPr>
          <p:cNvPr id="11997" name="yt_shape_11997"/>
          <p:cNvSpPr txBox="1"/>
          <p:nvPr/>
        </p:nvSpPr>
        <p:spPr>
          <a:xfrm>
            <a:off x="540000" y="1395205"/>
            <a:ext cx="10669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年合肥市肥东县期末改编）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下列命题的逆命题是真命题的是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8" name="yt_table_1199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44424"/>
              </p:ext>
            </p:extLst>
          </p:nvPr>
        </p:nvGraphicFramePr>
        <p:xfrm>
          <a:off x="540047" y="1874508"/>
          <a:ext cx="4767263" cy="1901952"/>
        </p:xfrm>
        <a:graphic>
          <a:graphicData uri="http://schemas.openxmlformats.org/drawingml/2006/table">
            <a:tbl>
              <a:tblPr/>
              <a:tblGrid>
                <a:gridCol w="476726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有理数是实数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末位数是零的整数能被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p:sp>
        <p:nvSpPr>
          <p:cNvPr id="12000" name="yt_shape_12000"/>
          <p:cNvSpPr txBox="1"/>
          <p:nvPr/>
        </p:nvSpPr>
        <p:spPr>
          <a:xfrm>
            <a:off x="540119" y="38268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可以用来证明命题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9f59"/>
              </a:rPr>
              <a:t>是假命题的反例是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01" name="yt_table_120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08597"/>
              </p:ext>
            </p:extLst>
          </p:nvPr>
        </p:nvGraphicFramePr>
        <p:xfrm>
          <a:off x="540047" y="4786263"/>
          <a:ext cx="6715443" cy="950976"/>
        </p:xfrm>
        <a:graphic>
          <a:graphicData uri="http://schemas.openxmlformats.org/drawingml/2006/table">
            <a:tbl>
              <a:tblPr/>
              <a:tblGrid>
                <a:gridCol w="383254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88290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pic>
        <p:nvPicPr>
          <p:cNvPr id="3" name="yt_shape_1715439596340" title="H_26.259764">
            <a:extLst>
              <a:ext uri="{FF2B5EF4-FFF2-40B4-BE49-F238E27FC236}">
                <a16:creationId xmlns:a16="http://schemas.microsoft.com/office/drawing/2014/main" id="{D98467FD-30A3-CBB5-4815-06656A0608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5605C7-707F-AD02-E0C5-12B977960E74}"/>
              </a:ext>
            </a:extLst>
          </p:cNvPr>
          <p:cNvSpPr txBox="1"/>
          <p:nvPr/>
        </p:nvSpPr>
        <p:spPr>
          <a:xfrm>
            <a:off x="102035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6E3F37-B59C-C623-FC8E-D0385D2AEB6B}"/>
              </a:ext>
            </a:extLst>
          </p:cNvPr>
          <p:cNvSpPr txBox="1"/>
          <p:nvPr/>
        </p:nvSpPr>
        <p:spPr>
          <a:xfrm>
            <a:off x="1059708" y="42555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3" name="yt_shape_12003"/>
          <p:cNvSpPr txBox="1"/>
          <p:nvPr/>
        </p:nvSpPr>
        <p:spPr>
          <a:xfrm>
            <a:off x="540000" y="900000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对命题的定义理解不清致错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79FC08-1E08-8397-C84A-79A926CD8845}"/>
              </a:ext>
            </a:extLst>
          </p:cNvPr>
          <p:cNvSpPr txBox="1"/>
          <p:nvPr/>
        </p:nvSpPr>
        <p:spPr>
          <a:xfrm>
            <a:off x="449989" y="853194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对命题的定义理解不清致错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004"/>
          <p:cNvSpPr txBox="1"/>
          <p:nvPr/>
        </p:nvSpPr>
        <p:spPr>
          <a:xfrm>
            <a:off x="623392" y="1436959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下列语句不是命题的是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00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079423"/>
              </p:ext>
            </p:extLst>
          </p:nvPr>
        </p:nvGraphicFramePr>
        <p:xfrm>
          <a:off x="623439" y="1916262"/>
          <a:ext cx="4513263" cy="1901952"/>
        </p:xfrm>
        <a:graphic>
          <a:graphicData uri="http://schemas.openxmlformats.org/drawingml/2006/table">
            <a:tbl>
              <a:tblPr/>
              <a:tblGrid>
                <a:gridCol w="451326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美丽的天空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三角形的内角和是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5B297A79-EC74-9875-0532-3988D65F539F}"/>
              </a:ext>
            </a:extLst>
          </p:cNvPr>
          <p:cNvSpPr txBox="1"/>
          <p:nvPr/>
        </p:nvSpPr>
        <p:spPr>
          <a:xfrm>
            <a:off x="4495781" y="13901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8" name="yt_shape_120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07" name="yt_image_12007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0" name="yt_shape_12010"/>
          <p:cNvSpPr txBox="1"/>
          <p:nvPr/>
        </p:nvSpPr>
        <p:spPr>
          <a:xfrm>
            <a:off x="540000" y="1482165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下列命题的逆命题是真命题的是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11" name="yt_table_120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587053"/>
              </p:ext>
            </p:extLst>
          </p:nvPr>
        </p:nvGraphicFramePr>
        <p:xfrm>
          <a:off x="540047" y="1961468"/>
          <a:ext cx="6465888" cy="1901952"/>
        </p:xfrm>
        <a:graphic>
          <a:graphicData uri="http://schemas.openxmlformats.org/drawingml/2006/table">
            <a:tbl>
              <a:tblPr/>
              <a:tblGrid>
                <a:gridCol w="6465888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有理数是实数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是第二象限的点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末位数是零的整数能被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032377E-CEA8-3180-54C5-666168938BAD}"/>
              </a:ext>
            </a:extLst>
          </p:cNvPr>
          <p:cNvSpPr txBox="1"/>
          <p:nvPr/>
        </p:nvSpPr>
        <p:spPr>
          <a:xfrm>
            <a:off x="56315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3" name="yt_shape_12013" descr="{&quot;rangeId&quot;:0,&quot;hasUnderline&quot;:&quot;1&quot;}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请举反例说明命题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对于任意实数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的值总是正数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4a0b"/>
              </a:rPr>
              <a:t>是假命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你举的反例是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（答案不唯一）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把下列命题改写成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并写出它们的逆命题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等边三角形是等腰三角形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）如果一个三角形是等边三角形，那么它是等腰三角形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逆命题：如果一个三角形是等腰三角形，那么它是等边三角形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两个负数的差一定是负数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）如果两个数是负数，那么这两个数的差一定是负数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逆命题：如果两个数的差是负数，那么这两个数是负数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D0E9FD-DEDF-91F1-E3AC-F3D21BA54310}"/>
              </a:ext>
            </a:extLst>
          </p:cNvPr>
          <p:cNvSpPr txBox="1"/>
          <p:nvPr/>
        </p:nvSpPr>
        <p:spPr>
          <a:xfrm>
            <a:off x="3728296" y="1328682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（答案不唯一）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BFB44D-B7C9-9AFD-0192-E7326F77D73B}"/>
              </a:ext>
            </a:extLst>
          </p:cNvPr>
          <p:cNvSpPr txBox="1"/>
          <p:nvPr/>
        </p:nvSpPr>
        <p:spPr>
          <a:xfrm>
            <a:off x="450108" y="2755146"/>
            <a:ext cx="863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）如果一个三角形是等边三角形，那么它是等腰三角形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C1B756-7FC9-7091-3F10-50F62BA3B4C6}"/>
              </a:ext>
            </a:extLst>
          </p:cNvPr>
          <p:cNvSpPr txBox="1"/>
          <p:nvPr/>
        </p:nvSpPr>
        <p:spPr>
          <a:xfrm>
            <a:off x="450108" y="3230634"/>
            <a:ext cx="8485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逆命题：如果一个三角形是等腰三角形，那么它是等边三角形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1A7D74-D070-29DF-893E-0C3E17B332C1}"/>
              </a:ext>
            </a:extLst>
          </p:cNvPr>
          <p:cNvSpPr txBox="1"/>
          <p:nvPr/>
        </p:nvSpPr>
        <p:spPr>
          <a:xfrm>
            <a:off x="450108" y="4181610"/>
            <a:ext cx="8333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）如果两个数是负数，那么这两个数的差一定是负数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59B3DE-024A-CE33-1771-754053A29091}"/>
              </a:ext>
            </a:extLst>
          </p:cNvPr>
          <p:cNvSpPr txBox="1"/>
          <p:nvPr/>
        </p:nvSpPr>
        <p:spPr>
          <a:xfrm>
            <a:off x="450108" y="4657098"/>
            <a:ext cx="7571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逆命题：如果两个数的差是负数，那么这两个数是负数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614</Words>
  <Application>Microsoft Office PowerPoint</Application>
  <PresentationFormat>宽屏</PresentationFormat>
  <Paragraphs>68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_⨹_2_04d1f</vt:lpstr>
      <vt:lpstr>_⨹_2_8b02a</vt:lpstr>
      <vt:lpstr>_⨹_3_64a0b</vt:lpstr>
      <vt:lpstr>_⨹_8_49f59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2024-05-13T05:50:03Z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