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5" r:id="rId7"/>
    <p:sldId id="316" r:id="rId8"/>
    <p:sldId id="318" r:id="rId9"/>
    <p:sldId id="320" r:id="rId10"/>
    <p:sldId id="323" r:id="rId11"/>
    <p:sldId id="330" r:id="rId12"/>
    <p:sldId id="325" r:id="rId13"/>
    <p:sldId id="326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20" name="yt_image_1092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3" name="yt_shape_10923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一次函数的性质</a:t>
            </a:r>
          </a:p>
        </p:txBody>
      </p:sp>
      <p:sp>
        <p:nvSpPr>
          <p:cNvPr id="10924" name="yt_shape_10924"/>
          <p:cNvSpPr txBox="1"/>
          <p:nvPr/>
        </p:nvSpPr>
        <p:spPr>
          <a:xfrm>
            <a:off x="540000" y="1977370"/>
            <a:ext cx="108443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值的增大而减小的是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5" name="yt_table_109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460643"/>
              </p:ext>
            </p:extLst>
          </p:nvPr>
        </p:nvGraphicFramePr>
        <p:xfrm>
          <a:off x="540047" y="2456673"/>
          <a:ext cx="5731193" cy="950976"/>
        </p:xfrm>
        <a:graphic>
          <a:graphicData uri="http://schemas.openxmlformats.org/drawingml/2006/table">
            <a:tbl>
              <a:tblPr/>
              <a:tblGrid>
                <a:gridCol w="3170555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560638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sp>
        <p:nvSpPr>
          <p:cNvPr id="10927" name="yt_shape_10927"/>
          <p:cNvSpPr txBox="1"/>
          <p:nvPr/>
        </p:nvSpPr>
        <p:spPr>
          <a:xfrm>
            <a:off x="540119" y="34582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0356"/>
              </a:rPr>
              <a:t>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8" name="yt_table_109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671745"/>
              </p:ext>
            </p:extLst>
          </p:nvPr>
        </p:nvGraphicFramePr>
        <p:xfrm>
          <a:off x="540047" y="4417662"/>
          <a:ext cx="5347018" cy="950976"/>
        </p:xfrm>
        <a:graphic>
          <a:graphicData uri="http://schemas.openxmlformats.org/drawingml/2006/table">
            <a:tbl>
              <a:tblPr/>
              <a:tblGrid>
                <a:gridCol w="3170555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sp>
        <p:nvSpPr>
          <p:cNvPr id="10930" name="yt_shape_10930"/>
          <p:cNvSpPr txBox="1"/>
          <p:nvPr/>
        </p:nvSpPr>
        <p:spPr>
          <a:xfrm>
            <a:off x="540119" y="54192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轴的交点的纵坐标为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27b2,isEnd"/>
              </a:rPr>
              <a:t>的增大而减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451302">
            <a:extLst>
              <a:ext uri="{FF2B5EF4-FFF2-40B4-BE49-F238E27FC236}">
                <a16:creationId xmlns:a16="http://schemas.microsoft.com/office/drawing/2014/main" id="{D37D39E5-BBCE-E6C6-0D18-8BC8E71893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A33BA9-6F4B-2A52-1B2D-65050896BC86}"/>
              </a:ext>
            </a:extLst>
          </p:cNvPr>
          <p:cNvSpPr txBox="1"/>
          <p:nvPr/>
        </p:nvSpPr>
        <p:spPr>
          <a:xfrm>
            <a:off x="103591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809E3C-844F-7CA8-A6A4-5672E4772138}"/>
              </a:ext>
            </a:extLst>
          </p:cNvPr>
          <p:cNvSpPr txBox="1"/>
          <p:nvPr/>
        </p:nvSpPr>
        <p:spPr>
          <a:xfrm>
            <a:off x="1974108" y="38869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79C7B0-8AA6-4265-B49F-64248B0116D4}"/>
              </a:ext>
            </a:extLst>
          </p:cNvPr>
          <p:cNvSpPr txBox="1"/>
          <p:nvPr/>
        </p:nvSpPr>
        <p:spPr>
          <a:xfrm>
            <a:off x="2290021" y="58478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4" name="yt_shape_11004"/>
          <p:cNvSpPr txBox="1"/>
          <p:nvPr/>
        </p:nvSpPr>
        <p:spPr>
          <a:xfrm>
            <a:off x="540000" y="900000"/>
            <a:ext cx="765632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的面积能否大于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的面积不能大于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C42FB9-D9B5-22E3-8820-E4DCA3D4EF0C}"/>
              </a:ext>
            </a:extLst>
          </p:cNvPr>
          <p:cNvSpPr txBox="1"/>
          <p:nvPr/>
        </p:nvSpPr>
        <p:spPr>
          <a:xfrm>
            <a:off x="449989" y="1328682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0CD144-81B3-3CC0-53AE-1F39DA001956}"/>
              </a:ext>
            </a:extLst>
          </p:cNvPr>
          <p:cNvSpPr txBox="1"/>
          <p:nvPr/>
        </p:nvSpPr>
        <p:spPr>
          <a:xfrm>
            <a:off x="449989" y="1804170"/>
            <a:ext cx="4257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4B14A4-20BE-DEE8-2958-E2BC764CC402}"/>
              </a:ext>
            </a:extLst>
          </p:cNvPr>
          <p:cNvSpPr txBox="1"/>
          <p:nvPr/>
        </p:nvSpPr>
        <p:spPr>
          <a:xfrm>
            <a:off x="449989" y="2279658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202AF3-ED2C-BAA1-ADA8-96BA72C0EAAC}"/>
              </a:ext>
            </a:extLst>
          </p:cNvPr>
          <p:cNvSpPr txBox="1"/>
          <p:nvPr/>
        </p:nvSpPr>
        <p:spPr>
          <a:xfrm>
            <a:off x="449989" y="2755146"/>
            <a:ext cx="631615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的面积不能大于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6" name="yt_shape_11006"/>
          <p:cNvSpPr txBox="1"/>
          <p:nvPr/>
        </p:nvSpPr>
        <p:spPr>
          <a:xfrm>
            <a:off x="540000" y="900000"/>
            <a:ext cx="10772180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题变式与拓展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平面直角坐标系中一次函数图象的判别</a:t>
            </a:r>
          </a:p>
        </p:txBody>
      </p:sp>
      <p:sp>
        <p:nvSpPr>
          <p:cNvPr id="11007" name="yt_shape_11007"/>
          <p:cNvSpPr txBox="1"/>
          <p:nvPr/>
        </p:nvSpPr>
        <p:spPr>
          <a:xfrm>
            <a:off x="540000" y="1386164"/>
            <a:ext cx="7441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008" name="yt_image_110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7831"/>
            <a:ext cx="1056223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09" name="yt_image_110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6223" y="2017831"/>
            <a:ext cx="1056223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10" name="yt_image_110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2446" y="2017831"/>
            <a:ext cx="1056223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11" name="yt_image_110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669" y="2017831"/>
            <a:ext cx="1056223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4" name="yt_shape_11014"/>
          <p:cNvSpPr txBox="1"/>
          <p:nvPr/>
        </p:nvSpPr>
        <p:spPr>
          <a:xfrm>
            <a:off x="868077" y="313682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015" name="yt_shape_11015"/>
          <p:cNvSpPr txBox="1"/>
          <p:nvPr/>
        </p:nvSpPr>
        <p:spPr>
          <a:xfrm>
            <a:off x="2292707" y="313682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016" name="yt_shape_11016"/>
          <p:cNvSpPr txBox="1"/>
          <p:nvPr/>
        </p:nvSpPr>
        <p:spPr>
          <a:xfrm>
            <a:off x="3708930" y="313682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116746" y="313682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FFC998-7FD6-4609-4D29-6BBEB55515FC}"/>
              </a:ext>
            </a:extLst>
          </p:cNvPr>
          <p:cNvSpPr txBox="1"/>
          <p:nvPr/>
        </p:nvSpPr>
        <p:spPr>
          <a:xfrm>
            <a:off x="7006364" y="1339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368" y="1386164"/>
            <a:ext cx="10904812" cy="221284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" name="yt_shape_11018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1019" name="yt_shape_11019"/>
          <p:cNvSpPr txBox="1"/>
          <p:nvPr/>
        </p:nvSpPr>
        <p:spPr>
          <a:xfrm>
            <a:off x="540119" y="138616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（宁夏自治区中考）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f67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则在平面直角坐标系内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d0c3"/>
              </a:rPr>
              <a:t>它的图象大致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020" name="yt_image_110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8094"/>
            <a:ext cx="1042509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1" name="yt_image_110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2509" y="2978094"/>
            <a:ext cx="1042509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2" name="yt_image_110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5018" y="2978094"/>
            <a:ext cx="1042509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3" name="yt_image_110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7527" y="2978094"/>
            <a:ext cx="1042509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6" name="yt_shape_11026"/>
          <p:cNvSpPr txBox="1"/>
          <p:nvPr/>
        </p:nvSpPr>
        <p:spPr>
          <a:xfrm>
            <a:off x="861220" y="409137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027" name="yt_shape_11027"/>
          <p:cNvSpPr txBox="1"/>
          <p:nvPr/>
        </p:nvSpPr>
        <p:spPr>
          <a:xfrm>
            <a:off x="2272136" y="409137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028" name="yt_shape_11028"/>
          <p:cNvSpPr txBox="1"/>
          <p:nvPr/>
        </p:nvSpPr>
        <p:spPr>
          <a:xfrm>
            <a:off x="3674645" y="409137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029" name="yt_shape_11029"/>
          <p:cNvSpPr txBox="1"/>
          <p:nvPr/>
        </p:nvSpPr>
        <p:spPr>
          <a:xfrm>
            <a:off x="5068747" y="409137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52246E-78AB-9361-A1D7-DF30C015FB71}"/>
              </a:ext>
            </a:extLst>
          </p:cNvPr>
          <p:cNvSpPr txBox="1"/>
          <p:nvPr/>
        </p:nvSpPr>
        <p:spPr>
          <a:xfrm>
            <a:off x="1364508" y="22903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368" y="768784"/>
            <a:ext cx="11161240" cy="388435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0" name="yt_shape_11030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【拓展训练】</a:t>
            </a:r>
          </a:p>
        </p:txBody>
      </p:sp>
      <p:sp>
        <p:nvSpPr>
          <p:cNvPr id="11031" name="yt_shape_11031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1ea7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032" name="yt_image_110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52827"/>
            <a:ext cx="1059741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33" name="yt_image_110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9741" y="2547112"/>
            <a:ext cx="1062271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34" name="yt_image_110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2012" y="2531110"/>
            <a:ext cx="1059678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35" name="yt_image_110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1690" y="2497963"/>
            <a:ext cx="86929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8" name="yt_shape_11038"/>
          <p:cNvSpPr txBox="1"/>
          <p:nvPr/>
        </p:nvSpPr>
        <p:spPr>
          <a:xfrm>
            <a:off x="869836" y="380326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039" name="yt_shape_11039"/>
          <p:cNvSpPr txBox="1"/>
          <p:nvPr/>
        </p:nvSpPr>
        <p:spPr>
          <a:xfrm>
            <a:off x="2299249" y="380326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040" name="yt_shape_11040"/>
          <p:cNvSpPr txBox="1"/>
          <p:nvPr/>
        </p:nvSpPr>
        <p:spPr>
          <a:xfrm>
            <a:off x="3720224" y="380326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041" name="yt_shape_11041"/>
          <p:cNvSpPr txBox="1"/>
          <p:nvPr/>
        </p:nvSpPr>
        <p:spPr>
          <a:xfrm>
            <a:off x="5036303" y="380326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C88579-2DAC-8D37-A3E0-5AC135BDEB73}"/>
              </a:ext>
            </a:extLst>
          </p:cNvPr>
          <p:cNvSpPr txBox="1"/>
          <p:nvPr/>
        </p:nvSpPr>
        <p:spPr>
          <a:xfrm>
            <a:off x="1059708" y="18148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368" y="900000"/>
            <a:ext cx="11161240" cy="336544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1" name="yt_shape_1093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fd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932" name="yt_shape_10932"/>
          <p:cNvSpPr txBox="1"/>
          <p:nvPr/>
        </p:nvSpPr>
        <p:spPr>
          <a:xfrm>
            <a:off x="540119" y="185943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e99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试回答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33" name="yt_shape_10933"/>
          <p:cNvSpPr txBox="1"/>
          <p:nvPr/>
        </p:nvSpPr>
        <p:spPr>
          <a:xfrm>
            <a:off x="540000" y="2802390"/>
            <a:ext cx="5775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4" name="yt_shape_10934"/>
              <p:cNvSpPr txBox="1"/>
              <p:nvPr/>
            </p:nvSpPr>
            <p:spPr>
              <a:xfrm>
                <a:off x="540000" y="3281693"/>
                <a:ext cx="861934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4" name="yt_shape_10934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1693"/>
                <a:ext cx="8619347" cy="641201"/>
              </a:xfrm>
              <a:prstGeom prst="rect">
                <a:avLst/>
              </a:prstGeom>
              <a:blipFill>
                <a:blip r:embed="rId2"/>
                <a:stretch>
                  <a:fillRect l="-2192" r="-12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6" name="yt_shape_10936"/>
          <p:cNvSpPr txBox="1"/>
          <p:nvPr/>
        </p:nvSpPr>
        <p:spPr>
          <a:xfrm>
            <a:off x="540000" y="3973682"/>
            <a:ext cx="5775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7" name="yt_shape_10937"/>
              <p:cNvSpPr txBox="1"/>
              <p:nvPr/>
            </p:nvSpPr>
            <p:spPr>
              <a:xfrm>
                <a:off x="540000" y="4452985"/>
                <a:ext cx="861934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的增大而增大，所以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7" name="yt_shape_10937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2985"/>
                <a:ext cx="8619347" cy="641201"/>
              </a:xfrm>
              <a:prstGeom prst="rect">
                <a:avLst/>
              </a:prstGeom>
              <a:blipFill>
                <a:blip r:embed="rId2"/>
                <a:stretch>
                  <a:fillRect l="-2192" r="-12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A06F3D-9008-9163-8BE9-C305D73469D7}"/>
              </a:ext>
            </a:extLst>
          </p:cNvPr>
          <p:cNvSpPr txBox="1"/>
          <p:nvPr/>
        </p:nvSpPr>
        <p:spPr>
          <a:xfrm>
            <a:off x="99144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24C553-EA1D-8F0C-791A-3A322096DC0B}"/>
                  </a:ext>
                </a:extLst>
              </p:cNvPr>
              <p:cNvSpPr txBox="1"/>
              <p:nvPr/>
            </p:nvSpPr>
            <p:spPr>
              <a:xfrm>
                <a:off x="449989" y="3234887"/>
                <a:ext cx="871607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的增大而减小，所以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C624C553-EA1D-8F0C-791A-3A322096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4887"/>
                <a:ext cx="8716073" cy="728612"/>
              </a:xfrm>
              <a:prstGeom prst="rect">
                <a:avLst/>
              </a:prstGeom>
              <a:blipFill>
                <a:blip r:embed="rId3"/>
                <a:stretch>
                  <a:fillRect l="-1119" r="-11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A93EC1-7B20-D77F-89E9-92B4D2DE06F4}"/>
                  </a:ext>
                </a:extLst>
              </p:cNvPr>
              <p:cNvSpPr txBox="1"/>
              <p:nvPr/>
            </p:nvSpPr>
            <p:spPr>
              <a:xfrm>
                <a:off x="449989" y="4406180"/>
                <a:ext cx="871607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的增大而增大，所以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FDA93EC1-7B20-D77F-89E9-92B4D2DE06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6180"/>
                <a:ext cx="8716073" cy="728612"/>
              </a:xfrm>
              <a:prstGeom prst="rect">
                <a:avLst/>
              </a:prstGeom>
              <a:blipFill>
                <a:blip r:embed="rId4"/>
                <a:stretch>
                  <a:fillRect l="-1119" r="-11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000" y="900000"/>
            <a:ext cx="6296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符号间的关系</a:t>
            </a:r>
          </a:p>
        </p:txBody>
      </p:sp>
      <p:sp>
        <p:nvSpPr>
          <p:cNvPr id="10940" name="yt_shape_1094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（沈阳市中考）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d116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2" name="yt_table_109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59417"/>
              </p:ext>
            </p:extLst>
          </p:nvPr>
        </p:nvGraphicFramePr>
        <p:xfrm>
          <a:off x="540047" y="2354640"/>
          <a:ext cx="6088380" cy="950976"/>
        </p:xfrm>
        <a:graphic>
          <a:graphicData uri="http://schemas.openxmlformats.org/drawingml/2006/table">
            <a:tbl>
              <a:tblPr/>
              <a:tblGrid>
                <a:gridCol w="3510280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10941" name="yt_image_10941_skip" title="H_125.1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8564" y="2354640"/>
            <a:ext cx="190133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451400" title="H_26.259764">
            <a:extLst>
              <a:ext uri="{FF2B5EF4-FFF2-40B4-BE49-F238E27FC236}">
                <a16:creationId xmlns:a16="http://schemas.microsoft.com/office/drawing/2014/main" id="{92693C2C-DF26-5436-03C7-B78A712768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504234-9FE4-AEBC-432C-01BECC42D089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4" name="yt_shape_10944"/>
          <p:cNvSpPr txBox="1"/>
          <p:nvPr/>
        </p:nvSpPr>
        <p:spPr>
          <a:xfrm>
            <a:off x="540000" y="900000"/>
            <a:ext cx="7598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45" name="yt_image_109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13780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6" name="yt_image_109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7803" y="1531667"/>
            <a:ext cx="113780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7" name="yt_image_109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35606" y="1531667"/>
            <a:ext cx="113780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8" name="yt_image_109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3409" y="1531667"/>
            <a:ext cx="113780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1" name="yt_shape_10951"/>
          <p:cNvSpPr txBox="1"/>
          <p:nvPr/>
        </p:nvSpPr>
        <p:spPr>
          <a:xfrm>
            <a:off x="908867" y="259580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52" name="yt_shape_10952"/>
          <p:cNvSpPr txBox="1"/>
          <p:nvPr/>
        </p:nvSpPr>
        <p:spPr>
          <a:xfrm>
            <a:off x="2415077" y="259580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953" name="yt_shape_10953"/>
          <p:cNvSpPr txBox="1"/>
          <p:nvPr/>
        </p:nvSpPr>
        <p:spPr>
          <a:xfrm>
            <a:off x="3912880" y="259580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54" name="yt_shape_10954"/>
          <p:cNvSpPr txBox="1"/>
          <p:nvPr/>
        </p:nvSpPr>
        <p:spPr>
          <a:xfrm>
            <a:off x="5402276" y="259580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0955" name="yt_shape_10955"/>
          <p:cNvSpPr txBox="1"/>
          <p:nvPr/>
        </p:nvSpPr>
        <p:spPr>
          <a:xfrm>
            <a:off x="540000" y="3108429"/>
            <a:ext cx="86129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56" name="yt_image_109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3784673"/>
            <a:ext cx="1077456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" name="yt_image_109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7456" y="3740096"/>
            <a:ext cx="1075811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8" name="yt_image_109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3267" y="3784673"/>
            <a:ext cx="1077456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9" name="yt_image_109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0723" y="3784673"/>
            <a:ext cx="1077456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2" name="yt_shape_10962"/>
          <p:cNvSpPr txBox="1"/>
          <p:nvPr/>
        </p:nvSpPr>
        <p:spPr>
          <a:xfrm>
            <a:off x="878694" y="491395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63" name="yt_shape_10963"/>
          <p:cNvSpPr txBox="1"/>
          <p:nvPr/>
        </p:nvSpPr>
        <p:spPr>
          <a:xfrm>
            <a:off x="2323734" y="491395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964" name="yt_shape_10964"/>
          <p:cNvSpPr txBox="1"/>
          <p:nvPr/>
        </p:nvSpPr>
        <p:spPr>
          <a:xfrm>
            <a:off x="3760368" y="491395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65" name="yt_shape_10965"/>
          <p:cNvSpPr txBox="1"/>
          <p:nvPr/>
        </p:nvSpPr>
        <p:spPr>
          <a:xfrm>
            <a:off x="5189417" y="491395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A79096-103E-0865-4AD4-43B7FE1BC7B1}"/>
              </a:ext>
            </a:extLst>
          </p:cNvPr>
          <p:cNvSpPr txBox="1"/>
          <p:nvPr/>
        </p:nvSpPr>
        <p:spPr>
          <a:xfrm>
            <a:off x="714447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5AABAF-B1E6-658B-7AF4-4ED570D5C02A}"/>
              </a:ext>
            </a:extLst>
          </p:cNvPr>
          <p:cNvSpPr txBox="1"/>
          <p:nvPr/>
        </p:nvSpPr>
        <p:spPr>
          <a:xfrm>
            <a:off x="8149364" y="30616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6" name="yt_shape_10966"/>
              <p:cNvSpPr txBox="1"/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为任意实数时，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函数的图象经过原点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fc44a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时，函数的图象经过原点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若函数图象经过第二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时，函数的图象过第二、三、四象限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6" name="yt_shape_10966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  <a:blipFill>
                <a:blip r:embed="rId2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DF1A3C-E42B-4912-DA88-C6ED78306253}"/>
              </a:ext>
            </a:extLst>
          </p:cNvPr>
          <p:cNvSpPr txBox="1"/>
          <p:nvPr/>
        </p:nvSpPr>
        <p:spPr>
          <a:xfrm>
            <a:off x="450108" y="1804170"/>
            <a:ext cx="637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210448-7884-9614-2089-80BE582B6815}"/>
              </a:ext>
            </a:extLst>
          </p:cNvPr>
          <p:cNvSpPr txBox="1"/>
          <p:nvPr/>
        </p:nvSpPr>
        <p:spPr>
          <a:xfrm>
            <a:off x="450108" y="2279658"/>
            <a:ext cx="752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为任意实数时，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D5A858-F5B6-540E-1458-284B58DF95AB}"/>
              </a:ext>
            </a:extLst>
          </p:cNvPr>
          <p:cNvSpPr txBox="1"/>
          <p:nvPr/>
        </p:nvSpPr>
        <p:spPr>
          <a:xfrm>
            <a:off x="450108" y="3230634"/>
            <a:ext cx="1114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60DCCD-681E-FBDD-D0D1-4BDF0EF5A47E}"/>
              </a:ext>
            </a:extLst>
          </p:cNvPr>
          <p:cNvSpPr txBox="1"/>
          <p:nvPr/>
        </p:nvSpPr>
        <p:spPr>
          <a:xfrm>
            <a:off x="450108" y="3706122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所以当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≠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fc44a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时，函数的图象经过原点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AB3CFA-69E9-C136-DFA1-9A55046ED8F2}"/>
                  </a:ext>
                </a:extLst>
              </p:cNvPr>
              <p:cNvSpPr txBox="1"/>
              <p:nvPr/>
            </p:nvSpPr>
            <p:spPr>
              <a:xfrm>
                <a:off x="450108" y="4657098"/>
                <a:ext cx="704748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B3AB3CFA-69E9-C136-DFA1-9A55046ED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7098"/>
                <a:ext cx="7047485" cy="1154189"/>
              </a:xfrm>
              <a:prstGeom prst="rect">
                <a:avLst/>
              </a:prstGeom>
              <a:blipFill>
                <a:blip r:embed="rId3"/>
                <a:stretch>
                  <a:fillRect l="-1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C37177-0B5D-1909-BBB8-ABC0BAE733BF}"/>
              </a:ext>
            </a:extLst>
          </p:cNvPr>
          <p:cNvSpPr txBox="1"/>
          <p:nvPr/>
        </p:nvSpPr>
        <p:spPr>
          <a:xfrm>
            <a:off x="450108" y="5717675"/>
            <a:ext cx="813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时，函数的图象过第二、三、四象限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已知直线与坐标轴所围成的三角形面积，求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  <a:sym typeface="_⨹_7_66f51"/>
              </a:rPr>
              <a:t>或坐标时易忽略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多种情况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4B4A32-85FF-C48A-65FF-804C6F24249C}"/>
              </a:ext>
            </a:extLst>
          </p:cNvPr>
          <p:cNvSpPr txBox="1"/>
          <p:nvPr/>
        </p:nvSpPr>
        <p:spPr>
          <a:xfrm>
            <a:off x="450108" y="853194"/>
            <a:ext cx="11089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已知直线与坐标轴所围成的三角形面积，求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  <a:sym typeface="_⨹_7_66f51"/>
              </a:rPr>
              <a:t>或坐标时易忽略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39770F-AAAB-B0F5-7E12-C1B77446E926}"/>
              </a:ext>
            </a:extLst>
          </p:cNvPr>
          <p:cNvSpPr txBox="1"/>
          <p:nvPr/>
        </p:nvSpPr>
        <p:spPr>
          <a:xfrm>
            <a:off x="4501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多种情况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975"/>
          <p:cNvSpPr txBox="1"/>
          <p:nvPr/>
        </p:nvSpPr>
        <p:spPr>
          <a:xfrm>
            <a:off x="540119" y="1933078"/>
            <a:ext cx="10736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与两坐标轴所围成的三角形的面积为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4E48FB-93BF-F8AD-FF86-9793C72131A0}"/>
              </a:ext>
            </a:extLst>
          </p:cNvPr>
          <p:cNvSpPr txBox="1"/>
          <p:nvPr/>
        </p:nvSpPr>
        <p:spPr>
          <a:xfrm>
            <a:off x="10244983" y="188627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76" name="yt_image_109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9" name="yt_shape_1097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43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的取值范围在数轴上表示为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980" name="yt_image_109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2593808"/>
            <a:ext cx="1712217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2" name="yt_image_109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211838"/>
            <a:ext cx="1841895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3" name="yt_image_109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1895" y="4211838"/>
            <a:ext cx="1841895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6" name="yt_shape_10986"/>
          <p:cNvSpPr txBox="1"/>
          <p:nvPr/>
        </p:nvSpPr>
        <p:spPr>
          <a:xfrm>
            <a:off x="1260913" y="468846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3471215" y="468846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0988" name="yt_image_109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5353592"/>
            <a:ext cx="1852360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9" name="yt_image_109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52360" y="5353592"/>
            <a:ext cx="1852360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2" name="yt_shape_10992"/>
          <p:cNvSpPr txBox="1"/>
          <p:nvPr/>
        </p:nvSpPr>
        <p:spPr>
          <a:xfrm>
            <a:off x="1274553" y="58302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993" name="yt_shape_10993"/>
          <p:cNvSpPr txBox="1"/>
          <p:nvPr/>
        </p:nvSpPr>
        <p:spPr>
          <a:xfrm>
            <a:off x="3478506" y="58302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DAF0EE-6C56-BBE0-B945-F82D4EB6CD81}"/>
              </a:ext>
            </a:extLst>
          </p:cNvPr>
          <p:cNvSpPr txBox="1"/>
          <p:nvPr/>
        </p:nvSpPr>
        <p:spPr>
          <a:xfrm>
            <a:off x="4717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4" name="yt_shape_1099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0f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5" name="yt_table_109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748801"/>
              </p:ext>
            </p:extLst>
          </p:nvPr>
        </p:nvGraphicFramePr>
        <p:xfrm>
          <a:off x="540047" y="1859435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sp>
        <p:nvSpPr>
          <p:cNvPr id="10997" name="yt_shape_10997"/>
          <p:cNvSpPr txBox="1"/>
          <p:nvPr/>
        </p:nvSpPr>
        <p:spPr>
          <a:xfrm>
            <a:off x="540119" y="238560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（泰州市中考）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0cc,isEnd"/>
              </a:rPr>
              <a:t>的取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值范围是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CA7C5A-3A46-24F9-96B3-F6140ECDBC06}"/>
              </a:ext>
            </a:extLst>
          </p:cNvPr>
          <p:cNvSpPr txBox="1"/>
          <p:nvPr/>
        </p:nvSpPr>
        <p:spPr>
          <a:xfrm>
            <a:off x="2583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10B26F-1911-D27E-E97E-75D8A1AC6FD9}"/>
              </a:ext>
            </a:extLst>
          </p:cNvPr>
          <p:cNvSpPr txBox="1"/>
          <p:nvPr/>
        </p:nvSpPr>
        <p:spPr>
          <a:xfrm>
            <a:off x="2021733" y="2814288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9" name="yt_shape_10999"/>
              <p:cNvSpPr txBox="1"/>
              <p:nvPr/>
            </p:nvSpPr>
            <p:spPr>
              <a:xfrm>
                <a:off x="551384" y="1628800"/>
                <a:ext cx="10821873" cy="4947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的函数表达式及自变量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的坐标分别是（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在第一象限内，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自变量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试求三角形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>
          <p:sp>
            <p:nvSpPr>
              <p:cNvPr id="10999" name="yt_shape_10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28800"/>
                <a:ext cx="10821873" cy="4947573"/>
              </a:xfrm>
              <a:prstGeom prst="rect">
                <a:avLst/>
              </a:prstGeom>
              <a:blipFill>
                <a:blip r:embed="rId2"/>
                <a:stretch>
                  <a:fillRect l="-1689" t="-985" r="-732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9197FB-4A58-41C3-4C75-DB194D2FDA97}"/>
                  </a:ext>
                </a:extLst>
              </p:cNvPr>
              <p:cNvSpPr txBox="1"/>
              <p:nvPr/>
            </p:nvSpPr>
            <p:spPr>
              <a:xfrm>
                <a:off x="461373" y="2057482"/>
                <a:ext cx="10897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的坐标分别是（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9197FB-4A58-41C3-4C75-DB194D2FD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057482"/>
                <a:ext cx="10897298" cy="765061"/>
              </a:xfrm>
              <a:prstGeom prst="rect">
                <a:avLst/>
              </a:prstGeom>
              <a:blipFill>
                <a:blip r:embed="rId3"/>
                <a:stretch>
                  <a:fillRect l="-895" r="-89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9751410-8503-80EF-125E-0B1C2A30B3A4}"/>
              </a:ext>
            </a:extLst>
          </p:cNvPr>
          <p:cNvSpPr txBox="1"/>
          <p:nvPr/>
        </p:nvSpPr>
        <p:spPr>
          <a:xfrm>
            <a:off x="461373" y="2728931"/>
            <a:ext cx="361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CD5490-5EDF-F5EA-E4F3-33C837E467B1}"/>
              </a:ext>
            </a:extLst>
          </p:cNvPr>
          <p:cNvSpPr txBox="1"/>
          <p:nvPr/>
        </p:nvSpPr>
        <p:spPr>
          <a:xfrm>
            <a:off x="461373" y="3204419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D93172-6BE2-6560-7EA9-6349F08DDFCC}"/>
              </a:ext>
            </a:extLst>
          </p:cNvPr>
          <p:cNvSpPr txBox="1"/>
          <p:nvPr/>
        </p:nvSpPr>
        <p:spPr>
          <a:xfrm>
            <a:off x="461373" y="3679907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DE31F8-3388-0AA4-2523-C24C0D1C8E55}"/>
              </a:ext>
            </a:extLst>
          </p:cNvPr>
          <p:cNvSpPr txBox="1"/>
          <p:nvPr/>
        </p:nvSpPr>
        <p:spPr>
          <a:xfrm>
            <a:off x="461373" y="4155395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1E9649-DA32-55E9-DA1A-D81AE2C1FC3B}"/>
              </a:ext>
            </a:extLst>
          </p:cNvPr>
          <p:cNvSpPr txBox="1"/>
          <p:nvPr/>
        </p:nvSpPr>
        <p:spPr>
          <a:xfrm>
            <a:off x="461373" y="4630883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在第一象限内，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0239E4-D76A-70FC-97C2-2F79626AFE8F}"/>
              </a:ext>
            </a:extLst>
          </p:cNvPr>
          <p:cNvSpPr txBox="1"/>
          <p:nvPr/>
        </p:nvSpPr>
        <p:spPr>
          <a:xfrm>
            <a:off x="461373" y="5106371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自变量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86EF98-F837-AA83-D55B-D3E930C1CBAD}"/>
              </a:ext>
            </a:extLst>
          </p:cNvPr>
          <p:cNvSpPr txBox="1"/>
          <p:nvPr/>
        </p:nvSpPr>
        <p:spPr>
          <a:xfrm>
            <a:off x="461373" y="6057347"/>
            <a:ext cx="5763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373" y="627014"/>
            <a:ext cx="123247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在第一象限内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设三角形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ba767,isEnd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 </a:t>
            </a:r>
            <a:endParaRPr lang="en-US" altLang="zh-CN" sz="2400" i="1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1402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_⨹_1_0f677</vt:lpstr>
      <vt:lpstr>_⨹_1_1f433</vt:lpstr>
      <vt:lpstr>_⨹_1_3efd4,isEnd</vt:lpstr>
      <vt:lpstr>_⨹_1_85e99</vt:lpstr>
      <vt:lpstr>_⨹_1_b70f0</vt:lpstr>
      <vt:lpstr>_⨹_1_ba767,isEnd</vt:lpstr>
      <vt:lpstr>_⨹_1_fc44a</vt:lpstr>
      <vt:lpstr>_⨹_2_ea0cc,isEnd</vt:lpstr>
      <vt:lpstr>_⨹_2_f0356</vt:lpstr>
      <vt:lpstr>_⨹_5_b27b2,isEnd</vt:lpstr>
      <vt:lpstr>_⨹_6_5d116</vt:lpstr>
      <vt:lpstr>_⨹_6_c1ea7</vt:lpstr>
      <vt:lpstr>_⨹_6_cd0c3</vt:lpstr>
      <vt:lpstr>_⨹_7_66f51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