
<file path=[Content_Types].xml><?xml version="1.0" encoding="utf-8"?>
<Types xmlns="http://schemas.openxmlformats.org/package/2006/content-types">
  <Default Extension="png" ContentType="image/png"/>
  <Default Extension="bin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6" r:id="rId4"/>
    <p:sldId id="307" r:id="rId5"/>
    <p:sldId id="309" r:id="rId6"/>
    <p:sldId id="310" r:id="rId7"/>
    <p:sldId id="312" r:id="rId8"/>
    <p:sldId id="313" r:id="rId9"/>
    <p:sldId id="315" r:id="rId10"/>
    <p:sldId id="317" r:id="rId11"/>
    <p:sldId id="318" r:id="rId12"/>
    <p:sldId id="319" r:id="rId13"/>
    <p:sldId id="320" r:id="rId14"/>
    <p:sldId id="323" r:id="rId15"/>
    <p:sldId id="324" r:id="rId16"/>
    <p:sldId id="322" r:id="rId17"/>
    <p:sldId id="256" r:id="rId18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4" d="100"/>
          <a:sy n="64" d="100"/>
        </p:scale>
        <p:origin x="316" y="5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tags" Target="tags/tag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bin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bin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6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08" name="yt_shape_13408"/>
          <p:cNvSpPr txBox="1"/>
          <p:nvPr/>
        </p:nvSpPr>
        <p:spPr>
          <a:xfrm>
            <a:off x="540000" y="900000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3407" name="yt_image_13407" title="H_41.85">
            <a:extLst>
              <a:ext uri="">
                <a16:creationId xmlns:a14="http://schemas.microsoft.com/office/drawing/2010/main" xmlns:a16="http://schemas.microsoft.com/office/drawing/2014/main" xmlns:mc="http://schemas.openxmlformats.org/markup-compatibility/2006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410" name="yt_shape_13410"/>
          <p:cNvSpPr txBox="1"/>
          <p:nvPr/>
        </p:nvSpPr>
        <p:spPr>
          <a:xfrm>
            <a:off x="540000" y="1482165"/>
            <a:ext cx="3044103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等边对等角</a:t>
            </a:r>
          </a:p>
        </p:txBody>
      </p:sp>
      <p:sp>
        <p:nvSpPr>
          <p:cNvPr id="13411" name="yt_shape_13411"/>
          <p:cNvSpPr txBox="1"/>
          <p:nvPr/>
        </p:nvSpPr>
        <p:spPr>
          <a:xfrm>
            <a:off x="540000" y="1977370"/>
            <a:ext cx="901368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75°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的度数是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412" name="yt_table_13412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65066495"/>
              </p:ext>
            </p:extLst>
          </p:nvPr>
        </p:nvGraphicFramePr>
        <p:xfrm>
          <a:off x="540047" y="2456673"/>
          <a:ext cx="8451216" cy="475488"/>
        </p:xfrm>
        <a:graphic>
          <a:graphicData uri="http://schemas.openxmlformats.org/drawingml/2006/table">
            <a:tbl>
              <a:tblPr/>
              <a:tblGrid>
                <a:gridCol w="2468880">
                  <a:extLst>
                    <a:ext uri="{9D8B030D-6E8A-4147-A177-3AD203B41FA5}">
                      <a16:colId xmlns:a16="http://schemas.microsoft.com/office/drawing/2014/main" val="10493"/>
                    </a:ext>
                  </a:extLst>
                </a:gridCol>
                <a:gridCol w="2299018">
                  <a:extLst>
                    <a:ext uri="{9D8B030D-6E8A-4147-A177-3AD203B41FA5}">
                      <a16:colId xmlns:a16="http://schemas.microsoft.com/office/drawing/2014/main" val="10494"/>
                    </a:ext>
                  </a:extLst>
                </a:gridCol>
                <a:gridCol w="2299018">
                  <a:extLst>
                    <a:ext uri="{9D8B030D-6E8A-4147-A177-3AD203B41FA5}">
                      <a16:colId xmlns:a16="http://schemas.microsoft.com/office/drawing/2014/main" val="10495"/>
                    </a:ext>
                  </a:extLst>
                </a:gridCol>
                <a:gridCol w="1384300">
                  <a:extLst>
                    <a:ext uri="{9D8B030D-6E8A-4147-A177-3AD203B41FA5}">
                      <a16:colId xmlns:a16="http://schemas.microsoft.com/office/drawing/2014/main" val="1049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150°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50°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30°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75°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47"/>
                  </a:ext>
                </a:extLst>
              </a:tr>
            </a:tbl>
          </a:graphicData>
        </a:graphic>
      </p:graphicFrame>
      <p:sp>
        <p:nvSpPr>
          <p:cNvPr id="13414" name="yt_shape_13414"/>
          <p:cNvSpPr txBox="1"/>
          <p:nvPr/>
        </p:nvSpPr>
        <p:spPr>
          <a:xfrm>
            <a:off x="540120" y="2982844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（眉山市中考）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f62ce"/>
              </a:rPr>
              <a:t>的度数为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416" name="yt_table_13416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92905806"/>
              </p:ext>
            </p:extLst>
          </p:nvPr>
        </p:nvGraphicFramePr>
        <p:xfrm>
          <a:off x="540047" y="3942279"/>
          <a:ext cx="6304598" cy="950976"/>
        </p:xfrm>
        <a:graphic>
          <a:graphicData uri="http://schemas.openxmlformats.org/drawingml/2006/table">
            <a:tbl>
              <a:tblPr/>
              <a:tblGrid>
                <a:gridCol w="4767898">
                  <a:extLst>
                    <a:ext uri="{9D8B030D-6E8A-4147-A177-3AD203B41FA5}">
                      <a16:colId xmlns:a16="http://schemas.microsoft.com/office/drawing/2014/main" val="10497"/>
                    </a:ext>
                  </a:extLst>
                </a:gridCol>
                <a:gridCol w="1536700">
                  <a:extLst>
                    <a:ext uri="{9D8B030D-6E8A-4147-A177-3AD203B41FA5}">
                      <a16:colId xmlns:a16="http://schemas.microsoft.com/office/drawing/2014/main" val="1049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70°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100°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4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110°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140°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49"/>
                  </a:ext>
                </a:extLst>
              </a:tr>
            </a:tbl>
          </a:graphicData>
        </a:graphic>
      </p:graphicFrame>
      <p:pic>
        <p:nvPicPr>
          <p:cNvPr id="13415" name="yt_image_13415_skip" title="H_112.23">
            <a:extLst>
              <a:ext uri="">
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191782" y="3942279"/>
            <a:ext cx="1458023" cy="14253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15439785004" title="H_26.259764">
            <a:extLst>
              <a:ext uri="{FF2B5EF4-FFF2-40B4-BE49-F238E27FC236}">
                <a16:creationId xmlns:a16="http://schemas.microsoft.com/office/drawing/2014/main" id="{3ACD58F5-B0DF-4355-162B-F8E89B5ECCE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5475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1970EC51-444F-6F61-9326-7D946B3CB363}"/>
              </a:ext>
            </a:extLst>
          </p:cNvPr>
          <p:cNvSpPr txBox="1"/>
          <p:nvPr/>
        </p:nvSpPr>
        <p:spPr>
          <a:xfrm>
            <a:off x="8563701" y="1930564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D4D86BA-35D3-6E44-86E1-07B18AB1F8F2}"/>
              </a:ext>
            </a:extLst>
          </p:cNvPr>
          <p:cNvSpPr txBox="1"/>
          <p:nvPr/>
        </p:nvSpPr>
        <p:spPr>
          <a:xfrm>
            <a:off x="1059709" y="3411526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61" name="yt_shape_13461" descr="{&quot;rangeId&quot;:0,&quot;hasUnderline&quot;:&quot;1&quot;}"/>
          <p:cNvSpPr txBox="1"/>
          <p:nvPr/>
        </p:nvSpPr>
        <p:spPr>
          <a:xfrm>
            <a:off x="540119" y="900000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（钦州外国语学校月考卷）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在如图所示的钢架中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焊上等长的钢条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ddd65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来加固钢架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AP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57°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adc06"/>
              </a:rPr>
              <a:t>的度数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宋体/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19°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3465" name="yt_shape_13465"/>
          <p:cNvSpPr txBox="1"/>
          <p:nvPr/>
        </p:nvSpPr>
        <p:spPr>
          <a:xfrm>
            <a:off x="540000" y="4067665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3462" name="yt_shape_13462" title="H_120.101105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4916252" y="2491930"/>
            <a:ext cx="2359494" cy="1525284"/>
            <a:chOff x="0" y="0"/>
            <a:chExt cx="2359494" cy="1525284"/>
          </a:xfrm>
        </p:grpSpPr>
        <p:pic>
          <p:nvPicPr>
            <p:cNvPr id="2" name="yt_image_13462">
              <a:extLs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359494" cy="112928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464" name="yt_shape_13464"/>
            <p:cNvSpPr txBox="1"/>
            <p:nvPr/>
          </p:nvSpPr>
          <p:spPr>
            <a:xfrm>
              <a:off x="570283" y="1165284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11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EA960BB7-3407-AFD2-93A1-3F5018224D84}"/>
              </a:ext>
            </a:extLst>
          </p:cNvPr>
          <p:cNvSpPr txBox="1"/>
          <p:nvPr/>
        </p:nvSpPr>
        <p:spPr>
          <a:xfrm>
            <a:off x="1059708" y="1804170"/>
            <a:ext cx="9119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19°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66" name="yt_shape_13466"/>
          <p:cNvSpPr txBox="1"/>
          <p:nvPr/>
        </p:nvSpPr>
        <p:spPr>
          <a:xfrm>
            <a:off x="540119" y="900000"/>
            <a:ext cx="11492915" cy="3309304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在等边三角形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边上的动点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为一边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d3f7e"/>
              </a:rPr>
              <a:t>向上作等边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三角形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EDC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连接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≌△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证明：（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与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EDC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都是等边三角形，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DCE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sym typeface="_⨹_1_c7557"/>
              </a:rPr>
              <a:t> 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DCE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  <a:sym typeface="_⨹_1_a081e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/>
            </a:r>
            <a:b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</a:b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≌△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SAS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）</a:t>
            </a:r>
          </a:p>
        </p:txBody>
      </p:sp>
      <p:pic>
        <p:nvPicPr>
          <p:cNvPr id="13469" name="yt_image_13469" title="H_105.39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862054" y="4181610"/>
            <a:ext cx="1696285" cy="13384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471" name="yt_shape_13471"/>
          <p:cNvSpPr txBox="1"/>
          <p:nvPr/>
        </p:nvSpPr>
        <p:spPr>
          <a:xfrm>
            <a:off x="540000" y="4410388"/>
            <a:ext cx="7627088" cy="138877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证明：（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≌△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CAE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60°.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CAE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7349F15D-29F0-4BC9-EBC4-E57969194128}"/>
              </a:ext>
            </a:extLst>
          </p:cNvPr>
          <p:cNvSpPr txBox="1"/>
          <p:nvPr/>
        </p:nvSpPr>
        <p:spPr>
          <a:xfrm>
            <a:off x="450108" y="2279658"/>
            <a:ext cx="1105122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证明：（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与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EDC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都是等边三角形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6F33976-5CBD-F4BD-F11D-69F184545B6F}"/>
              </a:ext>
            </a:extLst>
          </p:cNvPr>
          <p:cNvSpPr txBox="1"/>
          <p:nvPr/>
        </p:nvSpPr>
        <p:spPr>
          <a:xfrm>
            <a:off x="450108" y="2755146"/>
            <a:ext cx="27343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lang="en-US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∴∠</a:t>
            </a:r>
            <a:r>
              <a:rPr lang="en-US" altLang="zh-CN" sz="15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ACB</a:t>
            </a:r>
            <a:r>
              <a:rPr lang="en-US" altLang="zh-CN" sz="15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＝</a:t>
            </a:r>
            <a:r>
              <a:rPr lang="en-US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∠</a:t>
            </a:r>
            <a:r>
              <a:rPr lang="en-US" altLang="zh-CN" sz="15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DCE</a:t>
            </a:r>
            <a:r>
              <a:rPr lang="en-US" altLang="zh-CN" sz="15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＝</a:t>
            </a:r>
            <a:r>
              <a:rPr lang="en-US" altLang="zh-CN" sz="2400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60°</a:t>
            </a:r>
            <a:r>
              <a:rPr lang="zh-CN" altLang="zh-CN" sz="2400" dirty="0">
                <a:solidFill>
                  <a:srgbClr val="FF0000"/>
                </a:solidFill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15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i="1" dirty="0">
                <a:solidFill>
                  <a:srgbClr val="FF0000"/>
                </a:solidFill>
                <a:latin typeface="Times New Roman" pitchFamily="24"/>
                <a:ea typeface="Times New Roman" pitchFamily="24"/>
                <a:sym typeface="_⨹_1_c7557"/>
              </a:rPr>
              <a:t> 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DC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EC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5522289-FB1E-F623-3AA8-56FECF2A548C}"/>
              </a:ext>
            </a:extLst>
          </p:cNvPr>
          <p:cNvSpPr txBox="1"/>
          <p:nvPr/>
        </p:nvSpPr>
        <p:spPr>
          <a:xfrm>
            <a:off x="450108" y="3230634"/>
            <a:ext cx="112687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DCE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  <a:sym typeface="_⨹_1_a081e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/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9968D87-9C50-10B7-C620-13C70C6B1A94}"/>
              </a:ext>
            </a:extLst>
          </p:cNvPr>
          <p:cNvSpPr txBox="1"/>
          <p:nvPr/>
        </p:nvSpPr>
        <p:spPr>
          <a:xfrm>
            <a:off x="450108" y="3706122"/>
            <a:ext cx="41218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SAS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6F2D4EB1-FCE3-010B-9EF8-C3FA4D5258E5}"/>
              </a:ext>
            </a:extLst>
          </p:cNvPr>
          <p:cNvSpPr txBox="1"/>
          <p:nvPr/>
        </p:nvSpPr>
        <p:spPr>
          <a:xfrm>
            <a:off x="449989" y="4839071"/>
            <a:ext cx="773341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证明：（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5B6D1349-0F32-24E0-7AC7-F8F33532D842}"/>
              </a:ext>
            </a:extLst>
          </p:cNvPr>
          <p:cNvSpPr txBox="1"/>
          <p:nvPr/>
        </p:nvSpPr>
        <p:spPr>
          <a:xfrm>
            <a:off x="449989" y="5314558"/>
            <a:ext cx="7377812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76" name="yt_shape_13476"/>
          <p:cNvSpPr txBox="1"/>
          <p:nvPr/>
        </p:nvSpPr>
        <p:spPr>
          <a:xfrm>
            <a:off x="540000" y="900000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3475" name="yt_image_13475" title="H_41.85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478" name="yt_shape_13478"/>
          <p:cNvSpPr txBox="1"/>
          <p:nvPr/>
        </p:nvSpPr>
        <p:spPr>
          <a:xfrm>
            <a:off x="540119" y="1482165"/>
            <a:ext cx="11492915" cy="2355901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13. 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（核心素养</a:t>
            </a: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抽象能力）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问题：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ABD</a:t>
            </a:r>
            <a:r>
              <a:rPr lang="en-US" altLang="zh-CN" sz="15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BA</a:t>
            </a:r>
            <a:r>
              <a:rPr lang="en-US" altLang="zh-CN" sz="15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15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b6eec"/>
              </a:rPr>
              <a:t>的延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长线上取点</a:t>
            </a:r>
            <a:r>
              <a:rPr lang="en-US" altLang="zh-CN" sz="15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作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AEC</a:t>
            </a:r>
            <a:r>
              <a:rPr lang="en-US" altLang="zh-CN" sz="15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使</a:t>
            </a:r>
            <a:r>
              <a:rPr lang="en-US" altLang="zh-CN" sz="15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EA</a:t>
            </a:r>
            <a:r>
              <a:rPr lang="en-US" altLang="zh-CN" sz="15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EC</a:t>
            </a:r>
            <a:r>
              <a:rPr lang="en-US" altLang="zh-CN" sz="15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BAE</a:t>
            </a:r>
            <a:r>
              <a:rPr lang="en-US" altLang="zh-CN" sz="15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45°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f9027"/>
              </a:rPr>
              <a:t>，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DAC</a:t>
            </a:r>
            <a:r>
              <a:rPr lang="en-US" altLang="zh-CN" sz="15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的度数</a:t>
            </a: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答案：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DAC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45</a:t>
            </a:r>
            <a:r>
              <a:rPr lang="en-US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°.</a:t>
            </a:r>
            <a:endParaRPr lang="en-US" altLang="zh-CN" sz="2400" b="0" i="0" u="none" dirty="0">
              <a:solidFill>
                <a:srgbClr val="000000"/>
              </a:solidFill>
              <a:effectLst/>
              <a:latin typeface="Times New Roman" pitchFamily="24"/>
              <a:ea typeface="Times New Roman" pitchFamily="2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3481" name="yt_shape_13481"/>
              <p:cNvSpPr txBox="1"/>
              <p:nvPr/>
            </p:nvSpPr>
            <p:spPr>
              <a:xfrm>
                <a:off x="569387" y="1232280"/>
                <a:ext cx="11492915" cy="446744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如果把以上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问题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”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中的条件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“∠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45°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”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去掉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其余条件不变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那么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_⨹_1_a63b0"/>
                  </a:rPr>
                  <a:t> 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/>
                </a:r>
                <a:b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DAC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的度数会改变吗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说明理由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DAC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的度数不会改变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理由如下：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EA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CAE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AED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BAE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AED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BA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BDA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180°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[180°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]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45°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sym typeface="_⨹_1_dceb6"/>
                  </a:rPr>
                  <a:t> 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/>
                </a:r>
                <a:b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DAC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BDA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45°.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故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DAC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的度数不变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13481" name="yt_shape_1348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9387" y="1232280"/>
                <a:ext cx="11492915" cy="4467441"/>
              </a:xfrm>
              <a:prstGeom prst="rect">
                <a:avLst/>
              </a:prstGeom>
              <a:blipFill>
                <a:blip r:embed="rId2"/>
                <a:stretch>
                  <a:fillRect l="-1591" t="-1091" b="-341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484" name="yt_image_13484" title="H_82.89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264352" y="2179198"/>
            <a:ext cx="2410061" cy="10527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31F11B20-9FA7-6446-FA7E-23EC617CD3FA}"/>
              </a:ext>
            </a:extLst>
          </p:cNvPr>
          <p:cNvSpPr txBox="1"/>
          <p:nvPr/>
        </p:nvSpPr>
        <p:spPr>
          <a:xfrm>
            <a:off x="479376" y="2136450"/>
            <a:ext cx="62951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的度数不会改变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理由如下：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13358FA-384A-7304-CF66-8DBE06E8D80A}"/>
              </a:ext>
            </a:extLst>
          </p:cNvPr>
          <p:cNvSpPr txBox="1"/>
          <p:nvPr/>
        </p:nvSpPr>
        <p:spPr>
          <a:xfrm>
            <a:off x="479376" y="2611938"/>
            <a:ext cx="704761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9E94EE3-9429-9B9C-361F-C757F9AEF542}"/>
              </a:ext>
            </a:extLst>
          </p:cNvPr>
          <p:cNvSpPr txBox="1"/>
          <p:nvPr/>
        </p:nvSpPr>
        <p:spPr>
          <a:xfrm>
            <a:off x="479376" y="3087426"/>
            <a:ext cx="73428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93DF43B-89A7-A37A-FC6B-DE9F2584D48E}"/>
              </a:ext>
            </a:extLst>
          </p:cNvPr>
          <p:cNvSpPr txBox="1"/>
          <p:nvPr/>
        </p:nvSpPr>
        <p:spPr>
          <a:xfrm>
            <a:off x="479376" y="3562914"/>
            <a:ext cx="11117897" cy="765061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∵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BA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＝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BD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 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99BD22B1-A42C-0695-D6DD-8A8794D1408F}"/>
                  </a:ext>
                </a:extLst>
              </p:cNvPr>
              <p:cNvSpPr txBox="1"/>
              <p:nvPr/>
            </p:nvSpPr>
            <p:spPr>
              <a:xfrm>
                <a:off x="479376" y="4085208"/>
                <a:ext cx="583311" cy="569100"/>
              </a:xfrm>
              <a:prstGeom prst="rect">
                <a:avLst/>
              </a:prstGeom>
              <a:noFill/>
            </p:spPr>
            <p:txBody>
              <a:bodyPr vert="horz" wrap="none" rtlCol="0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lang="en-US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</a:rPr>
                  <a:t>BDA</a:t>
                </a:r>
                <a:r>
                  <a:rPr lang="en-US" altLang="zh-CN" sz="15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i="1" dirty="0">
                    <a:solidFill>
                      <a:srgbClr val="FF0000"/>
                    </a:solid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i="1" dirty="0">
                    <a:solidFill>
                      <a:srgbClr val="FF0000"/>
                    </a:solid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/Times New Roman" pitchFamily="24"/>
                    <a:ea typeface="楷体" pitchFamily="24"/>
                  </a:rPr>
                  <a:t>（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</a:rPr>
                  <a:t>180°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/Times New Roman" pitchFamily="24"/>
                    <a:ea typeface="楷体" pitchFamily="24"/>
                  </a:rPr>
                  <a:t>）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i="1" dirty="0">
                    <a:solidFill>
                      <a:srgbClr val="FF0000"/>
                    </a:solid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i="1" dirty="0">
                    <a:solidFill>
                      <a:srgbClr val="FF0000"/>
                    </a:solid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</a:rPr>
                  <a:t>[180°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</a:rPr>
                  <a:t>－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/Times New Roman" pitchFamily="24"/>
                    <a:ea typeface="楷体" pitchFamily="24"/>
                  </a:rPr>
                  <a:t>（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/Times New Roman" pitchFamily="24"/>
                    <a:ea typeface="楷体" pitchFamily="24"/>
                  </a:rPr>
                  <a:t>）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</a:rPr>
                  <a:t>]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</a:rPr>
                  <a:t>45°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sym typeface="_⨹_1_dceb6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+mn-cs"/>
                  </a:rPr>
                  <a:t>C</a:t>
                </a:r>
                <a:r>
                  <a:rPr kumimoji="0" lang="en-US" altLang="zh-CN" sz="1500" b="0" i="1" strike="noStrike" kern="1200" cap="none" spc="0" normalizeH="0" baseline="0" noProof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+mn-cs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+mn-cs"/>
                  </a:rPr>
                  <a:t>.</a:t>
                </a:r>
                <a:r>
                  <a:rPr kumimoji="0" lang="en-US" altLang="zh-CN" sz="2400" b="0" i="1" strike="noStrike" kern="1200" cap="none" spc="0" normalizeH="0" baseline="0" noProof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+mn-cs"/>
                  </a:rPr>
                  <a:t> 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99BD22B1-A42C-0695-D6DD-8A8794D1408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376" y="4085208"/>
                <a:ext cx="583311" cy="569100"/>
              </a:xfrm>
              <a:prstGeom prst="rect">
                <a:avLst/>
              </a:prstGeom>
              <a:blipFill>
                <a:blip r:embed="rId4"/>
                <a:stretch>
                  <a:fillRect l="-16842" r="-1560000" b="-3723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2A771840-711D-C808-1C86-0936A3254BBA}"/>
              </a:ext>
            </a:extLst>
          </p:cNvPr>
          <p:cNvSpPr txBox="1"/>
          <p:nvPr/>
        </p:nvSpPr>
        <p:spPr>
          <a:xfrm>
            <a:off x="479376" y="4709851"/>
            <a:ext cx="45076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45°.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587D87A5-39CF-C10D-057C-23E24859E427}"/>
              </a:ext>
            </a:extLst>
          </p:cNvPr>
          <p:cNvSpPr txBox="1"/>
          <p:nvPr/>
        </p:nvSpPr>
        <p:spPr>
          <a:xfrm>
            <a:off x="479376" y="5185339"/>
            <a:ext cx="30947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故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的度数不变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79376" y="764704"/>
            <a:ext cx="1107996" cy="5724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hangingPunct="0">
              <a:lnSpc>
                <a:spcPct val="129999"/>
              </a:lnSpc>
            </a:pPr>
            <a:r>
              <a:rPr lang="zh-CN" altLang="zh-CN" sz="2400" dirty="0">
                <a:solidFill>
                  <a:srgbClr val="000000"/>
                </a:solidFill>
                <a:latin typeface="宋体/Times New Roman" pitchFamily="24"/>
                <a:ea typeface="黑体" pitchFamily="24"/>
              </a:rPr>
              <a:t>思考：</a:t>
            </a:r>
            <a:endParaRPr lang="zh-CN" altLang="zh-CN" sz="2400" dirty="0">
              <a:solidFill>
                <a:srgbClr val="000000"/>
              </a:solidFill>
              <a:latin typeface="宋体/Times New Roman" pitchFamily="24"/>
              <a:ea typeface="黑体" pitchFamily="2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486" name="yt_shape_13486"/>
              <p:cNvSpPr txBox="1"/>
              <p:nvPr/>
            </p:nvSpPr>
            <p:spPr>
              <a:xfrm>
                <a:off x="540119" y="900000"/>
                <a:ext cx="11492915" cy="343529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如果把以上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问题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中的条件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“∠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45°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去掉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再将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“∠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BAE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2_752be"/>
                  </a:rPr>
                  <a:t>改为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“∠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BAE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°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其余条件不变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DAC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的度数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）设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，则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BDA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180°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AEB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sym typeface="_⨹_4_0065e"/>
                  </a:rPr>
                  <a:t>180°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/>
                </a:r>
                <a:b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°.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AEB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°.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BDA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°.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486" name="yt_shape_13486" descr="{&quot;rangeId&quot;:23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3435299"/>
              </a:xfrm>
              <a:prstGeom prst="rect">
                <a:avLst/>
              </a:prstGeom>
              <a:blipFill>
                <a:blip r:embed="rId2"/>
                <a:stretch>
                  <a:fillRect l="-1645" t="-1599" b="-213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489" name="yt_image_13489" title="H_82.89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153885" y="3284211"/>
            <a:ext cx="2410061" cy="10527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CE0B729F-C649-5F1A-9DBF-ACC4803E8725}"/>
                  </a:ext>
                </a:extLst>
              </p:cNvPr>
              <p:cNvSpPr txBox="1"/>
              <p:nvPr/>
            </p:nvSpPr>
            <p:spPr>
              <a:xfrm>
                <a:off x="450108" y="1804170"/>
                <a:ext cx="11121072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）设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m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°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，则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BDA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180°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m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°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m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°</a:t>
                </a:r>
                <a:r>
                  <a:rPr kumimoji="0" lang="zh-CN" altLang="zh-CN" sz="2400" b="0" i="0" strike="noStrike" kern="1200" cap="none" spc="0" normalizeH="0" baseline="0" noProof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CE0B729F-C649-5F1A-9DBF-ACC4803E872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1804170"/>
                <a:ext cx="11121072" cy="765061"/>
              </a:xfrm>
              <a:prstGeom prst="rect">
                <a:avLst/>
              </a:prstGeom>
              <a:blipFill>
                <a:blip r:embed="rId4"/>
                <a:stretch>
                  <a:fillRect l="-877" b="-32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1888B7C8-F73C-2E3A-3239-3049F109E345}"/>
              </a:ext>
            </a:extLst>
          </p:cNvPr>
          <p:cNvSpPr txBox="1"/>
          <p:nvPr/>
        </p:nvSpPr>
        <p:spPr>
          <a:xfrm>
            <a:off x="450108" y="2475619"/>
            <a:ext cx="16739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lang="en-US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∠</a:t>
            </a:r>
            <a:r>
              <a:rPr lang="en-US" altLang="zh-CN" sz="15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AEB</a:t>
            </a:r>
            <a:r>
              <a:rPr lang="en-US" altLang="zh-CN" sz="15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＝</a:t>
            </a:r>
            <a:r>
              <a:rPr lang="en-US" altLang="zh-CN" sz="2400" dirty="0">
                <a:solidFill>
                  <a:srgbClr val="FF0000"/>
                </a:solidFill>
                <a:latin typeface="Times New Roman" pitchFamily="24"/>
                <a:ea typeface="Times New Roman" pitchFamily="24"/>
                <a:sym typeface="_⨹_4_0065e"/>
              </a:rPr>
              <a:t>180</a:t>
            </a:r>
            <a:r>
              <a:rPr lang="en-US" altLang="zh-CN" sz="2400" dirty="0" smtClean="0">
                <a:solidFill>
                  <a:srgbClr val="FF0000"/>
                </a:solidFill>
                <a:latin typeface="Times New Roman" pitchFamily="24"/>
                <a:ea typeface="Times New Roman" pitchFamily="24"/>
                <a:sym typeface="_⨹_4_0065e"/>
              </a:rPr>
              <a:t>°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°.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21E817D3-948F-F143-3067-8FC9B80FF6C9}"/>
                  </a:ext>
                </a:extLst>
              </p:cNvPr>
              <p:cNvSpPr txBox="1"/>
              <p:nvPr/>
            </p:nvSpPr>
            <p:spPr>
              <a:xfrm>
                <a:off x="450108" y="2951107"/>
                <a:ext cx="7017448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EA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EC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AEB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n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°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m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°.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23}">
                <a:extLst>
                  <a:ext uri="{FF2B5EF4-FFF2-40B4-BE49-F238E27FC236}">
                    <a16:creationId xmlns:a16="http://schemas.microsoft.com/office/drawing/2014/main" id="{21E817D3-948F-F143-3067-8FC9B80FF6C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951107"/>
                <a:ext cx="7017448" cy="765061"/>
              </a:xfrm>
              <a:prstGeom prst="rect">
                <a:avLst/>
              </a:prstGeom>
              <a:blipFill>
                <a:blip r:embed="rId5"/>
                <a:stretch>
                  <a:fillRect l="-1390" r="-1303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C11616BA-367A-E956-D5B9-DC63794B4610}"/>
                  </a:ext>
                </a:extLst>
              </p:cNvPr>
              <p:cNvSpPr txBox="1"/>
              <p:nvPr/>
            </p:nvSpPr>
            <p:spPr>
              <a:xfrm>
                <a:off x="450108" y="3622556"/>
                <a:ext cx="4626673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DAC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BDA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n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°.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23}">
                <a:extLst>
                  <a:ext uri="{FF2B5EF4-FFF2-40B4-BE49-F238E27FC236}">
                    <a16:creationId xmlns:a16="http://schemas.microsoft.com/office/drawing/2014/main" id="{C11616BA-367A-E956-D5B9-DC63794B461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622556"/>
                <a:ext cx="4626673" cy="726326"/>
              </a:xfrm>
              <a:prstGeom prst="rect">
                <a:avLst/>
              </a:prstGeom>
              <a:blipFill>
                <a:blip r:embed="rId6"/>
                <a:stretch>
                  <a:fillRect l="-2108" r="-1976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91" name="yt_shape_13491"/>
          <p:cNvSpPr txBox="1"/>
          <p:nvPr/>
        </p:nvSpPr>
        <p:spPr>
          <a:xfrm>
            <a:off x="540119" y="900000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黑体" pitchFamily="24"/>
                <a:ea typeface="黑体" pitchFamily="24"/>
              </a:rPr>
              <a:t>名师点拨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  <a:sym typeface="_⨹_33_60b09"/>
              </a:rPr>
              <a:t>解决等腰三角形的内角问题时，如果没有明确顶角、底角，必须进行分类讨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论，否则易漏解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2" name="矩形 1"/>
          <p:cNvSpPr/>
          <p:nvPr/>
        </p:nvSpPr>
        <p:spPr>
          <a:xfrm>
            <a:off x="540119" y="1340768"/>
            <a:ext cx="11028489" cy="1008112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xmlns:p14="http://schemas.microsoft.com/office/powerpoint/2010/main" xmlns:a16="http://schemas.microsoft.com/office/drawing/2014/main" xmlns="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18" name="yt_shape_13418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内一点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88925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</p:txBody>
      </p:sp>
      <p:pic>
        <p:nvPicPr>
          <p:cNvPr id="13419" name="yt_image_13419" title="H_120.06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14491" y="2011799"/>
            <a:ext cx="1563017" cy="15247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421" name="yt_shape_13421"/>
          <p:cNvSpPr txBox="1"/>
          <p:nvPr/>
        </p:nvSpPr>
        <p:spPr>
          <a:xfrm>
            <a:off x="540120" y="3587012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证明：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DBC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DCB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DBC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DCB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sym typeface="_⨹_1_d7c40"/>
              </a:rPr>
              <a:t> 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E09A5A0C-ABCE-2942-D661-16BEC6CEE0C1}"/>
              </a:ext>
            </a:extLst>
          </p:cNvPr>
          <p:cNvSpPr txBox="1"/>
          <p:nvPr/>
        </p:nvSpPr>
        <p:spPr>
          <a:xfrm>
            <a:off x="450109" y="3540206"/>
            <a:ext cx="56712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证明：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2585907-F026-80BA-704D-B5C5EE2B2FAA}"/>
              </a:ext>
            </a:extLst>
          </p:cNvPr>
          <p:cNvSpPr txBox="1"/>
          <p:nvPr/>
        </p:nvSpPr>
        <p:spPr>
          <a:xfrm>
            <a:off x="450109" y="4015694"/>
            <a:ext cx="11246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DBC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DCB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DBC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ACB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DCB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309F71A-4B66-7694-E517-8D23CB275B9D}"/>
              </a:ext>
            </a:extLst>
          </p:cNvPr>
          <p:cNvSpPr txBox="1"/>
          <p:nvPr/>
        </p:nvSpPr>
        <p:spPr>
          <a:xfrm>
            <a:off x="450109" y="4491182"/>
            <a:ext cx="228669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lang="en-US" altLang="zh-CN" sz="2400" dirty="0" smtClean="0">
                <a:solidFill>
                  <a:srgbClr val="FF0000"/>
                </a:solidFill>
                <a:latin typeface="宋体" pitchFamily="24"/>
                <a:ea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ABD</a:t>
            </a:r>
            <a:r>
              <a:rPr kumimoji="0" lang="en-US" altLang="zh-CN" sz="1500" b="0" i="1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ACD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22" name="yt_shape_13422"/>
          <p:cNvSpPr txBox="1"/>
          <p:nvPr/>
        </p:nvSpPr>
        <p:spPr>
          <a:xfrm>
            <a:off x="540000" y="900000"/>
            <a:ext cx="4890762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等腰三角形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三线合一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</a:p>
        </p:txBody>
      </p:sp>
      <p:sp>
        <p:nvSpPr>
          <p:cNvPr id="13423" name="yt_shape_13423"/>
          <p:cNvSpPr txBox="1"/>
          <p:nvPr/>
        </p:nvSpPr>
        <p:spPr>
          <a:xfrm>
            <a:off x="540119" y="1389434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（重庆市中考）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边的中线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1ddb0"/>
              </a:rPr>
              <a:t>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长度为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425" name="yt_table_13425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48246742"/>
              </p:ext>
            </p:extLst>
          </p:nvPr>
        </p:nvGraphicFramePr>
        <p:xfrm>
          <a:off x="540047" y="2348869"/>
          <a:ext cx="7200266" cy="475488"/>
        </p:xfrm>
        <a:graphic>
          <a:graphicData uri="http://schemas.openxmlformats.org/drawingml/2006/table">
            <a:tbl>
              <a:tblPr/>
              <a:tblGrid>
                <a:gridCol w="2041843">
                  <a:extLst>
                    <a:ext uri="{9D8B030D-6E8A-4147-A177-3AD203B41FA5}">
                      <a16:colId xmlns:a16="http://schemas.microsoft.com/office/drawing/2014/main" val="10499"/>
                    </a:ext>
                  </a:extLst>
                </a:gridCol>
                <a:gridCol w="2024380">
                  <a:extLst>
                    <a:ext uri="{9D8B030D-6E8A-4147-A177-3AD203B41FA5}">
                      <a16:colId xmlns:a16="http://schemas.microsoft.com/office/drawing/2014/main" val="10500"/>
                    </a:ext>
                  </a:extLst>
                </a:gridCol>
                <a:gridCol w="2024380">
                  <a:extLst>
                    <a:ext uri="{9D8B030D-6E8A-4147-A177-3AD203B41FA5}">
                      <a16:colId xmlns:a16="http://schemas.microsoft.com/office/drawing/2014/main" val="10501"/>
                    </a:ext>
                  </a:extLst>
                </a:gridCol>
                <a:gridCol w="1109663">
                  <a:extLst>
                    <a:ext uri="{9D8B030D-6E8A-4147-A177-3AD203B41FA5}">
                      <a16:colId xmlns:a16="http://schemas.microsoft.com/office/drawing/2014/main" val="1050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50"/>
                  </a:ext>
                </a:extLst>
              </a:tr>
            </a:tbl>
          </a:graphicData>
        </a:graphic>
      </p:graphicFrame>
      <p:pic>
        <p:nvPicPr>
          <p:cNvPr id="13424" name="yt_image_13424_skip" title="H_95.85">
            <a:extLst>
              <a:ext uri="">
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160192" y="2348869"/>
            <a:ext cx="1489620" cy="12172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15439785080" title="H_26.259764">
            <a:extLst>
              <a:ext uri="{FF2B5EF4-FFF2-40B4-BE49-F238E27FC236}">
                <a16:creationId xmlns:a16="http://schemas.microsoft.com/office/drawing/2014/main" id="{699552BC-FCDB-8AD0-27BE-0183A5A7C4E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EA7EA3E1-6AEC-E00F-F5B8-3BD4842E9D17}"/>
              </a:ext>
            </a:extLst>
          </p:cNvPr>
          <p:cNvSpPr txBox="1"/>
          <p:nvPr/>
        </p:nvSpPr>
        <p:spPr>
          <a:xfrm>
            <a:off x="4483946" y="1818116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27" name="yt_shape_13427"/>
          <p:cNvSpPr txBox="1"/>
          <p:nvPr/>
        </p:nvSpPr>
        <p:spPr>
          <a:xfrm>
            <a:off x="540000" y="900000"/>
            <a:ext cx="1085713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</p:txBody>
      </p:sp>
      <p:pic>
        <p:nvPicPr>
          <p:cNvPr id="13428" name="yt_image_13428" title="H_113.4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336360" y="1772816"/>
            <a:ext cx="2133266" cy="14401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430" name="yt_shape_13430"/>
          <p:cNvSpPr txBox="1"/>
          <p:nvPr/>
        </p:nvSpPr>
        <p:spPr>
          <a:xfrm>
            <a:off x="540000" y="3022317"/>
            <a:ext cx="8189742" cy="138877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证明：过点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作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AH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于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H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BH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CH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CE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DH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EH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，而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AH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</p:txBody>
      </p:sp>
      <p:sp>
        <p:nvSpPr>
          <p:cNvPr id="13432" name="yt_shape_13432"/>
          <p:cNvSpPr txBox="1"/>
          <p:nvPr/>
        </p:nvSpPr>
        <p:spPr>
          <a:xfrm>
            <a:off x="540000" y="4614247"/>
            <a:ext cx="1816588" cy="1186094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6450" b="0" i="0" u="none" spc="-6450">
                <a:solidFill>
                  <a:srgbClr val="1EE3CF"/>
                </a:solidFill>
                <a:effectLst/>
                <a:latin typeface="宋体/Times New Roman" pitchFamily="64"/>
                <a:ea typeface="宋体" pitchFamily="64"/>
              </a:rPr>
              <a:t> </a:t>
            </a:r>
            <a:r>
              <a:rPr lang="en-US" altLang="zh-CN" sz="6450" b="0" i="0" u="none" spc="12703">
                <a:solidFill>
                  <a:srgbClr val="1EE3CF"/>
                </a:solidFill>
                <a:effectLst/>
                <a:latin typeface="宋体/Times New Roman" pitchFamily="64"/>
                <a:ea typeface="宋体" pitchFamily="64"/>
              </a:rPr>
              <a:t> </a:t>
            </a:r>
          </a:p>
        </p:txBody>
      </p:sp>
      <p:pic>
        <p:nvPicPr>
          <p:cNvPr id="13431" name="yt_image_13431" title="H_101.07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336360" y="3892468"/>
            <a:ext cx="1816140" cy="12835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80FEBEA6-063F-3CAF-22AB-131A29AA2E88}"/>
              </a:ext>
            </a:extLst>
          </p:cNvPr>
          <p:cNvSpPr txBox="1"/>
          <p:nvPr/>
        </p:nvSpPr>
        <p:spPr>
          <a:xfrm>
            <a:off x="442507" y="1382052"/>
            <a:ext cx="43536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证明：过点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作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AH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于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H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C0849FE-EC2C-E0D4-CFC5-5E9482A64E2B}"/>
              </a:ext>
            </a:extLst>
          </p:cNvPr>
          <p:cNvSpPr txBox="1"/>
          <p:nvPr/>
        </p:nvSpPr>
        <p:spPr>
          <a:xfrm>
            <a:off x="442507" y="1857540"/>
            <a:ext cx="38281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BH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CH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7D1A341-582B-DEE0-8F6A-BB5BE699A579}"/>
              </a:ext>
            </a:extLst>
          </p:cNvPr>
          <p:cNvSpPr txBox="1"/>
          <p:nvPr/>
        </p:nvSpPr>
        <p:spPr>
          <a:xfrm>
            <a:off x="442507" y="2333028"/>
            <a:ext cx="82906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DH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EH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AH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4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34" name="yt_shape_13434"/>
          <p:cNvSpPr txBox="1"/>
          <p:nvPr/>
        </p:nvSpPr>
        <p:spPr>
          <a:xfrm>
            <a:off x="540000" y="900000"/>
            <a:ext cx="3967433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等边三角形的性质</a:t>
            </a:r>
          </a:p>
        </p:txBody>
      </p:sp>
      <p:sp>
        <p:nvSpPr>
          <p:cNvPr id="13435" name="yt_shape_13435"/>
          <p:cNvSpPr txBox="1"/>
          <p:nvPr/>
        </p:nvSpPr>
        <p:spPr>
          <a:xfrm>
            <a:off x="540120" y="1395205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过等边三角形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的顶点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作射线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8d5bf"/>
              </a:rPr>
              <a:t>的度数是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437" name="yt_table_13437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54837265"/>
              </p:ext>
            </p:extLst>
          </p:nvPr>
        </p:nvGraphicFramePr>
        <p:xfrm>
          <a:off x="540047" y="2354640"/>
          <a:ext cx="3853180" cy="950976"/>
        </p:xfrm>
        <a:graphic>
          <a:graphicData uri="http://schemas.openxmlformats.org/drawingml/2006/table">
            <a:tbl>
              <a:tblPr/>
              <a:tblGrid>
                <a:gridCol w="2468880">
                  <a:extLst>
                    <a:ext uri="{9D8B030D-6E8A-4147-A177-3AD203B41FA5}">
                      <a16:colId xmlns:a16="http://schemas.microsoft.com/office/drawing/2014/main" val="10503"/>
                    </a:ext>
                  </a:extLst>
                </a:gridCol>
                <a:gridCol w="1384300">
                  <a:extLst>
                    <a:ext uri="{9D8B030D-6E8A-4147-A177-3AD203B41FA5}">
                      <a16:colId xmlns:a16="http://schemas.microsoft.com/office/drawing/2014/main" val="1050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100°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80°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5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60°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40°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52"/>
                  </a:ext>
                </a:extLst>
              </a:tr>
            </a:tbl>
          </a:graphicData>
        </a:graphic>
      </p:graphicFrame>
      <p:pic>
        <p:nvPicPr>
          <p:cNvPr id="13436" name="yt_image_13436_skip" title="H_109.71">
            <a:extLst>
              <a:ext uri="">
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18844" y="2354640"/>
            <a:ext cx="1630999" cy="13933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15439785151" title="H_26.259764">
            <a:extLst>
              <a:ext uri="{FF2B5EF4-FFF2-40B4-BE49-F238E27FC236}">
                <a16:creationId xmlns:a16="http://schemas.microsoft.com/office/drawing/2014/main" id="{1BF5BBEE-8214-F833-EA93-7C55DAF7707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3310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2E76524E-D6E5-CF48-BBC1-836A7B2C73E8}"/>
              </a:ext>
            </a:extLst>
          </p:cNvPr>
          <p:cNvSpPr txBox="1"/>
          <p:nvPr/>
        </p:nvSpPr>
        <p:spPr>
          <a:xfrm>
            <a:off x="1059709" y="1823887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39" name="yt_shape_13439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是等边三角形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的中线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上的一点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ea189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EDC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的度数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3440" name="yt_image_13440" title="H_114.03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85713" y="1559041"/>
            <a:ext cx="1401728" cy="14481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3442" name="yt_shape_13442"/>
              <p:cNvSpPr txBox="1"/>
              <p:nvPr/>
            </p:nvSpPr>
            <p:spPr>
              <a:xfrm>
                <a:off x="540120" y="3510448"/>
                <a:ext cx="11492915" cy="2572692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是等边三角形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的中线，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⊥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BAD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CAD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BAC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sym typeface="_⨹_1_ac0b8"/>
                  </a:rPr>
                  <a:t> 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/>
                </a:r>
                <a:b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60°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30°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90°.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AE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ADE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AED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180</m:t>
                        </m:r>
                        <m:r>
                          <m:rPr>
                            <m:nor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°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∠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𝐶𝐴𝐷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75°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EDC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sym typeface="_⨹_1_e0625"/>
                  </a:rPr>
                  <a:t> 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/>
                </a:r>
                <a:b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ADE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75°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15°.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442" name="yt_shape_13442" descr="{&quot;rangeId&quot;:10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20" y="3510448"/>
                <a:ext cx="11492915" cy="2572692"/>
              </a:xfrm>
              <a:prstGeom prst="rect">
                <a:avLst/>
              </a:prstGeom>
              <a:blipFill>
                <a:blip r:embed="rId3"/>
                <a:stretch>
                  <a:fillRect l="-1645" b="-639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BB777131-F3A5-DA28-F266-86BFD5DD9936}"/>
              </a:ext>
            </a:extLst>
          </p:cNvPr>
          <p:cNvSpPr txBox="1"/>
          <p:nvPr/>
        </p:nvSpPr>
        <p:spPr>
          <a:xfrm>
            <a:off x="450109" y="3463642"/>
            <a:ext cx="11071861" cy="765061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</a:rPr>
              <a:t>解：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∵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AD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</a:rPr>
              <a:t>是等边三角形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ABC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</a:rPr>
              <a:t>的中线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9B4F1F66-D85D-F12C-5C55-91134440ADCB}"/>
                  </a:ext>
                </a:extLst>
              </p:cNvPr>
              <p:cNvSpPr txBox="1"/>
              <p:nvPr/>
            </p:nvSpPr>
            <p:spPr>
              <a:xfrm>
                <a:off x="450109" y="4031733"/>
                <a:ext cx="4599686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lang="en-US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</a:rPr>
                  <a:t>⊥</a:t>
                </a:r>
                <a:r>
                  <a:rPr lang="en-US" altLang="zh-CN" sz="15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</a:rPr>
                  <a:t>BAD</a:t>
                </a:r>
                <a:r>
                  <a:rPr lang="en-US" altLang="zh-CN" sz="15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</a:rPr>
                  <a:t>CAD</a:t>
                </a:r>
                <a:r>
                  <a:rPr lang="en-US" altLang="zh-CN" sz="15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i="1" dirty="0">
                    <a:solidFill>
                      <a:srgbClr val="FF0000"/>
                    </a:solid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i="1" dirty="0">
                    <a:solidFill>
                      <a:srgbClr val="FF0000"/>
                    </a:solid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</a:rPr>
                  <a:t>BAC</a:t>
                </a:r>
                <a:r>
                  <a:rPr lang="en-US" altLang="zh-CN" sz="15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sym typeface="_⨹_1_ac0b8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60°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30°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∴∠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ADC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90°.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9B4F1F66-D85D-F12C-5C55-91134440ADC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9" y="4031733"/>
                <a:ext cx="4599686" cy="765061"/>
              </a:xfrm>
              <a:prstGeom prst="rect">
                <a:avLst/>
              </a:prstGeom>
              <a:blipFill>
                <a:blip r:embed="rId4"/>
                <a:stretch>
                  <a:fillRect l="-2122" r="-126260" b="-31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16FDA8D4-81B8-69A8-98E4-EC2B2D2F283A}"/>
                  </a:ext>
                </a:extLst>
              </p:cNvPr>
              <p:cNvSpPr txBox="1"/>
              <p:nvPr/>
            </p:nvSpPr>
            <p:spPr>
              <a:xfrm>
                <a:off x="450109" y="4806540"/>
                <a:ext cx="10872470" cy="87415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AE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AD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∴∠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ADE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AED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180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°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∠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𝐶𝐴𝐷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75°</a:t>
                </a:r>
                <a:r>
                  <a:rPr kumimoji="0" lang="zh-CN" altLang="zh-CN" sz="2400" b="0" i="0" strike="noStrike" kern="1200" cap="none" spc="0" normalizeH="0" baseline="0" noProof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16FDA8D4-81B8-69A8-98E4-EC2B2D2F283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9" y="4806540"/>
                <a:ext cx="10872470" cy="874154"/>
              </a:xfrm>
              <a:prstGeom prst="rect">
                <a:avLst/>
              </a:prstGeom>
              <a:blipFill>
                <a:blip r:embed="rId5"/>
                <a:stretch>
                  <a:fillRect l="-897" b="-208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BE0CE627-F17E-69AF-B4DF-D6F454570047}"/>
              </a:ext>
            </a:extLst>
          </p:cNvPr>
          <p:cNvSpPr txBox="1"/>
          <p:nvPr/>
        </p:nvSpPr>
        <p:spPr>
          <a:xfrm>
            <a:off x="450109" y="5587082"/>
            <a:ext cx="30915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lang="en-US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∴∠</a:t>
            </a:r>
            <a:r>
              <a:rPr lang="en-US" altLang="zh-CN" sz="15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EDC</a:t>
            </a:r>
            <a:r>
              <a:rPr lang="en-US" altLang="zh-CN" sz="15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＝</a:t>
            </a:r>
            <a:r>
              <a:rPr lang="en-US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∠</a:t>
            </a:r>
            <a:r>
              <a:rPr lang="en-US" altLang="zh-CN" sz="15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ADC</a:t>
            </a:r>
            <a:r>
              <a:rPr lang="en-US" altLang="zh-CN" sz="15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－</a:t>
            </a:r>
            <a:r>
              <a:rPr lang="en-US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∠</a:t>
            </a:r>
            <a:r>
              <a:rPr lang="en-US" altLang="zh-CN" sz="1500" i="1" dirty="0">
                <a:solidFill>
                  <a:srgbClr val="FF0000"/>
                </a:solidFill>
                <a:latin typeface="Times New Roman" pitchFamily="24"/>
                <a:ea typeface="Times New Roman" pitchFamily="24"/>
                <a:sym typeface="_⨹_1_e0625"/>
              </a:rPr>
              <a:t> </a:t>
            </a:r>
            <a:r>
              <a:rPr kumimoji="0" lang="en-US" altLang="zh-CN" sz="2400" b="0" i="1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ADE</a:t>
            </a:r>
            <a:r>
              <a:rPr kumimoji="0" lang="en-US" altLang="zh-CN" sz="1500" b="0" i="1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75°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15°.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44" name="yt_shape_13444"/>
          <p:cNvSpPr txBox="1"/>
          <p:nvPr/>
        </p:nvSpPr>
        <p:spPr>
          <a:xfrm>
            <a:off x="540000" y="900000"/>
            <a:ext cx="8002191" cy="41203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黑体" pitchFamily="24"/>
              </a:rPr>
              <a:t>【易错易混】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黑体" pitchFamily="24"/>
              </a:rPr>
              <a:t>当腰或底不明确时求角度未分类讨论而出错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9D5B4C55-E99C-BC51-3D7C-898F7ED2926F}"/>
              </a:ext>
            </a:extLst>
          </p:cNvPr>
          <p:cNvSpPr txBox="1"/>
          <p:nvPr/>
        </p:nvSpPr>
        <p:spPr>
          <a:xfrm>
            <a:off x="449989" y="853194"/>
            <a:ext cx="8104887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黑体" pitchFamily="24"/>
                <a:cs typeface="+mn-cs"/>
              </a:rPr>
              <a:t>【易错易混】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黑体" pitchFamily="24"/>
                <a:cs typeface="+mn-cs"/>
              </a:rPr>
              <a:t>当腰或底不明确时求角度未分类讨论而出错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yt_shape_13445"/>
          <p:cNvSpPr txBox="1"/>
          <p:nvPr/>
        </p:nvSpPr>
        <p:spPr>
          <a:xfrm>
            <a:off x="545415" y="1484784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2023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年合肥市长丰县期末改编）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已知等腰三角形的一个外角为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110°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5ac3a"/>
              </a:rPr>
              <a:t>则这个等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腰三角形的顶角为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5" name="yt_table_13446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17993727"/>
              </p:ext>
            </p:extLst>
          </p:nvPr>
        </p:nvGraphicFramePr>
        <p:xfrm>
          <a:off x="545342" y="2444219"/>
          <a:ext cx="5146993" cy="950976"/>
        </p:xfrm>
        <a:graphic>
          <a:graphicData uri="http://schemas.openxmlformats.org/drawingml/2006/table">
            <a:tbl>
              <a:tblPr/>
              <a:tblGrid>
                <a:gridCol w="3030855">
                  <a:extLst>
                    <a:ext uri="{9D8B030D-6E8A-4147-A177-3AD203B41FA5}">
                      <a16:colId xmlns:a16="http://schemas.microsoft.com/office/drawing/2014/main" val="10505"/>
                    </a:ext>
                  </a:extLst>
                </a:gridCol>
                <a:gridCol w="2116138">
                  <a:extLst>
                    <a:ext uri="{9D8B030D-6E8A-4147-A177-3AD203B41FA5}">
                      <a16:colId xmlns:a16="http://schemas.microsoft.com/office/drawing/2014/main" val="1050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40°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70°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40°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或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55°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40°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或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70°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54"/>
                  </a:ext>
                </a:extLst>
              </a:tr>
            </a:tbl>
          </a:graphicData>
        </a:graphic>
      </p:graphicFrame>
      <p:sp>
        <p:nvSpPr>
          <p:cNvPr id="6" name="文本框 5">
            <a:extLst>
              <a:ext uri="{FF2B5EF4-FFF2-40B4-BE49-F238E27FC236}">
                <a16:creationId xmlns:a16="http://schemas.microsoft.com/office/drawing/2014/main" id="{B1E3AADB-B128-5D97-2896-2F9E9A9DE627}"/>
              </a:ext>
            </a:extLst>
          </p:cNvPr>
          <p:cNvSpPr txBox="1"/>
          <p:nvPr/>
        </p:nvSpPr>
        <p:spPr>
          <a:xfrm>
            <a:off x="3503404" y="1913466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49" name="yt_shape_13449"/>
          <p:cNvSpPr txBox="1"/>
          <p:nvPr/>
        </p:nvSpPr>
        <p:spPr>
          <a:xfrm>
            <a:off x="540000" y="900000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3448" name="yt_image_13448" title="H_41.85">
            <a:extLst>
              <a:ext uri="">
                <a16:creationId xmlns:a14="http://schemas.microsoft.com/office/drawing/2010/main" xmlns:a16="http://schemas.microsoft.com/office/drawing/2014/main" xmlns:p14="http://schemas.microsoft.com/office/powerpoint/2010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3451" name="yt_shape_13451"/>
              <p:cNvSpPr txBox="1"/>
              <p:nvPr/>
            </p:nvSpPr>
            <p:spPr>
              <a:xfrm>
                <a:off x="540120" y="1482165"/>
                <a:ext cx="11492915" cy="95474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9.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（青海省中考）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是等腰三角形的两边长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且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满足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+5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_⨹_1_83458"/>
                  </a:rPr>
                  <a:t>＋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则此等腰三角形的周长为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:m="http://schemas.openxmlformats.org/officeDocument/2006/math" xmlns="">
          <p:sp>
            <p:nvSpPr>
              <p:cNvPr id="13451" name="yt_shape_13451" descr="{&quot;rangeId&quot;:14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20" y="1482165"/>
                <a:ext cx="11492915" cy="954749"/>
              </a:xfrm>
              <a:prstGeom prst="rect">
                <a:avLst/>
              </a:prstGeom>
              <a:blipFill>
                <a:blip r:embed="rId3"/>
                <a:stretch>
                  <a:fillRect l="-1645" t="-1911" b="-1910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3453" name="yt_table_13453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9573436"/>
              </p:ext>
            </p:extLst>
          </p:nvPr>
        </p:nvGraphicFramePr>
        <p:xfrm>
          <a:off x="540047" y="2487702"/>
          <a:ext cx="3608706" cy="950976"/>
        </p:xfrm>
        <a:graphic>
          <a:graphicData uri="http://schemas.openxmlformats.org/drawingml/2006/table">
            <a:tbl>
              <a:tblPr/>
              <a:tblGrid>
                <a:gridCol w="2041843">
                  <a:extLst>
                    <a:ext uri="{9D8B030D-6E8A-4147-A177-3AD203B41FA5}">
                      <a16:colId xmlns:a16="http://schemas.microsoft.com/office/drawing/2014/main" val="10507"/>
                    </a:ext>
                  </a:extLst>
                </a:gridCol>
                <a:gridCol w="1566863">
                  <a:extLst>
                    <a:ext uri="{9D8B030D-6E8A-4147-A177-3AD203B41FA5}">
                      <a16:colId xmlns:a16="http://schemas.microsoft.com/office/drawing/2014/main" val="1050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8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或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8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7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7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或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8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56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657242AE-DAEA-62C9-8395-35C1004A021E}"/>
              </a:ext>
            </a:extLst>
          </p:cNvPr>
          <p:cNvSpPr txBox="1"/>
          <p:nvPr/>
        </p:nvSpPr>
        <p:spPr>
          <a:xfrm>
            <a:off x="7600208" y="1956504"/>
            <a:ext cx="400748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55" name="yt_shape_13455"/>
          <p:cNvSpPr txBox="1"/>
          <p:nvPr/>
        </p:nvSpPr>
        <p:spPr>
          <a:xfrm>
            <a:off x="540119" y="900000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（教材第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140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页习题第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题变式）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在等边三角形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为线段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1412c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上的动点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连接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相交于点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连接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下面结论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3d679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≌△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AFB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cf56b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AFC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其中结论正确的有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459" name="yt_table_13459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59023806"/>
              </p:ext>
            </p:extLst>
          </p:nvPr>
        </p:nvGraphicFramePr>
        <p:xfrm>
          <a:off x="540047" y="2819698"/>
          <a:ext cx="8419466" cy="475488"/>
        </p:xfrm>
        <a:graphic>
          <a:graphicData uri="http://schemas.openxmlformats.org/drawingml/2006/table">
            <a:tbl>
              <a:tblPr/>
              <a:tblGrid>
                <a:gridCol w="2346643">
                  <a:extLst>
                    <a:ext uri="{9D8B030D-6E8A-4147-A177-3AD203B41FA5}">
                      <a16:colId xmlns:a16="http://schemas.microsoft.com/office/drawing/2014/main" val="10509"/>
                    </a:ext>
                  </a:extLst>
                </a:gridCol>
                <a:gridCol w="2329180">
                  <a:extLst>
                    <a:ext uri="{9D8B030D-6E8A-4147-A177-3AD203B41FA5}">
                      <a16:colId xmlns:a16="http://schemas.microsoft.com/office/drawing/2014/main" val="10510"/>
                    </a:ext>
                  </a:extLst>
                </a:gridCol>
                <a:gridCol w="2329180">
                  <a:extLst>
                    <a:ext uri="{9D8B030D-6E8A-4147-A177-3AD203B41FA5}">
                      <a16:colId xmlns:a16="http://schemas.microsoft.com/office/drawing/2014/main" val="10511"/>
                    </a:ext>
                  </a:extLst>
                </a:gridCol>
                <a:gridCol w="1414463">
                  <a:extLst>
                    <a:ext uri="{9D8B030D-6E8A-4147-A177-3AD203B41FA5}">
                      <a16:colId xmlns:a16="http://schemas.microsoft.com/office/drawing/2014/main" val="1051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57"/>
                  </a:ext>
                </a:extLst>
              </a:tr>
            </a:tbl>
          </a:graphicData>
        </a:graphic>
      </p:graphicFrame>
      <p:grpSp>
        <p:nvGrpSpPr>
          <p:cNvPr id="13456" name="yt_shape_13456_skip" title="H_152.95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138796" y="2819698"/>
            <a:ext cx="1511020" cy="1942479"/>
            <a:chOff x="0" y="0"/>
            <a:chExt cx="1511020" cy="1942479"/>
          </a:xfrm>
        </p:grpSpPr>
        <p:pic>
          <p:nvPicPr>
            <p:cNvPr id="2" name="yt_image_13456">
              <a:extLs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511020" cy="154647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458" name="yt_shape_13458"/>
            <p:cNvSpPr txBox="1"/>
            <p:nvPr/>
          </p:nvSpPr>
          <p:spPr>
            <a:xfrm>
              <a:off x="146046" y="1582479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10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B1BDA9E3-4A63-5E7A-3F16-AFF476E02ECD}"/>
              </a:ext>
            </a:extLst>
          </p:cNvPr>
          <p:cNvSpPr txBox="1"/>
          <p:nvPr/>
        </p:nvSpPr>
        <p:spPr>
          <a:xfrm>
            <a:off x="7004896" y="2279658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1179</Words>
  <Application>Microsoft Office PowerPoint</Application>
  <PresentationFormat>宽屏</PresentationFormat>
  <Paragraphs>121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16</vt:i4>
      </vt:variant>
    </vt:vector>
  </HeadingPairs>
  <TitlesOfParts>
    <vt:vector size="55" baseType="lpstr">
      <vt:lpstr>_⨹_1_1412c</vt:lpstr>
      <vt:lpstr>_⨹_1_1ddb0</vt:lpstr>
      <vt:lpstr>_⨹_1_3d679</vt:lpstr>
      <vt:lpstr>_⨹_1_83458</vt:lpstr>
      <vt:lpstr>_⨹_1_88925</vt:lpstr>
      <vt:lpstr>_⨹_1_a081e</vt:lpstr>
      <vt:lpstr>_⨹_1_a63b0</vt:lpstr>
      <vt:lpstr>_⨹_1_ac0b8</vt:lpstr>
      <vt:lpstr>_⨹_1_c7557</vt:lpstr>
      <vt:lpstr>_⨹_1_cf56b</vt:lpstr>
      <vt:lpstr>_⨹_1_d7c40</vt:lpstr>
      <vt:lpstr>_⨹_1_dceb6</vt:lpstr>
      <vt:lpstr>_⨹_1_ddd65</vt:lpstr>
      <vt:lpstr>_⨹_1_e0625</vt:lpstr>
      <vt:lpstr>_⨹_1_ea189</vt:lpstr>
      <vt:lpstr>_⨹_1_f9027</vt:lpstr>
      <vt:lpstr>_⨹_2_752be</vt:lpstr>
      <vt:lpstr>_⨹_2_b6eec</vt:lpstr>
      <vt:lpstr>_⨹_3_adc06</vt:lpstr>
      <vt:lpstr>_⨹_33_60b09</vt:lpstr>
      <vt:lpstr>_⨹_4_0065e</vt:lpstr>
      <vt:lpstr>_⨹_4_5ac3a</vt:lpstr>
      <vt:lpstr>_⨹_4_8d5bf</vt:lpstr>
      <vt:lpstr>_⨹_4_f62ce</vt:lpstr>
      <vt:lpstr>_⨹_5_d3f7e</vt:lpstr>
      <vt:lpstr>Finished</vt:lpstr>
      <vt:lpstr>等线</vt:lpstr>
      <vt:lpstr>等线 Light</vt:lpstr>
      <vt:lpstr>黑体</vt:lpstr>
      <vt:lpstr>华文行楷</vt:lpstr>
      <vt:lpstr>楷体</vt:lpstr>
      <vt:lpstr>宋体</vt:lpstr>
      <vt:lpstr>宋体/Times New Roman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10</cp:revision>
  <dcterms:created xsi:type="dcterms:W3CDTF">2024-05-11T14:54:45Z</dcterms:created>
  <dcterms:modified xsi:type="dcterms:W3CDTF">2024-05-13T06:36:51Z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