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7" r:id="rId4"/>
    <p:sldId id="309" r:id="rId5"/>
    <p:sldId id="310" r:id="rId6"/>
    <p:sldId id="326" r:id="rId7"/>
    <p:sldId id="311" r:id="rId8"/>
    <p:sldId id="313" r:id="rId9"/>
    <p:sldId id="314" r:id="rId10"/>
    <p:sldId id="316" r:id="rId11"/>
    <p:sldId id="318" r:id="rId12"/>
    <p:sldId id="328" r:id="rId13"/>
    <p:sldId id="322" r:id="rId14"/>
    <p:sldId id="323" r:id="rId15"/>
    <p:sldId id="329" r:id="rId16"/>
    <p:sldId id="325" r:id="rId17"/>
    <p:sldId id="256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16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87" name="yt_shape_10087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086" name="yt_image_10086" title="H_41.85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89" name="yt_shape_10089"/>
          <p:cNvSpPr txBox="1"/>
          <p:nvPr/>
        </p:nvSpPr>
        <p:spPr>
          <a:xfrm>
            <a:off x="540000" y="1482165"/>
            <a:ext cx="550631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坐标系内描点、连线构成图形</a:t>
            </a:r>
          </a:p>
        </p:txBody>
      </p:sp>
      <p:sp>
        <p:nvSpPr>
          <p:cNvPr id="10090" name="yt_shape_10090"/>
          <p:cNvSpPr txBox="1"/>
          <p:nvPr/>
        </p:nvSpPr>
        <p:spPr>
          <a:xfrm>
            <a:off x="540000" y="1977370"/>
            <a:ext cx="846706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两点的直线一定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091" name="yt_table_1009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1735959"/>
              </p:ext>
            </p:extLst>
          </p:nvPr>
        </p:nvGraphicFramePr>
        <p:xfrm>
          <a:off x="540047" y="2456673"/>
          <a:ext cx="7385368" cy="950976"/>
        </p:xfrm>
        <a:graphic>
          <a:graphicData uri="http://schemas.openxmlformats.org/drawingml/2006/table">
            <a:tbl>
              <a:tblPr/>
              <a:tblGrid>
                <a:gridCol w="3395980">
                  <a:extLst>
                    <a:ext uri="{9D8B030D-6E8A-4147-A177-3AD203B41FA5}">
                      <a16:colId xmlns:a16="http://schemas.microsoft.com/office/drawing/2014/main" val="10017"/>
                    </a:ext>
                  </a:extLst>
                </a:gridCol>
                <a:gridCol w="3989388">
                  <a:extLst>
                    <a:ext uri="{9D8B030D-6E8A-4147-A177-3AD203B41FA5}">
                      <a16:colId xmlns:a16="http://schemas.microsoft.com/office/drawing/2014/main" val="1001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垂直于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交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轴于点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平行于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平行于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</a:tbl>
          </a:graphicData>
        </a:graphic>
      </p:graphicFrame>
      <p:sp>
        <p:nvSpPr>
          <p:cNvPr id="10093" name="yt_shape_10093"/>
          <p:cNvSpPr txBox="1"/>
          <p:nvPr/>
        </p:nvSpPr>
        <p:spPr>
          <a:xfrm>
            <a:off x="540119" y="345822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已知平面直角坐标系内的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0c193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的形状是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094" name="yt_table_1009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6935220"/>
              </p:ext>
            </p:extLst>
          </p:nvPr>
        </p:nvGraphicFramePr>
        <p:xfrm>
          <a:off x="540047" y="4417662"/>
          <a:ext cx="5250180" cy="950976"/>
        </p:xfrm>
        <a:graphic>
          <a:graphicData uri="http://schemas.openxmlformats.org/drawingml/2006/table">
            <a:tbl>
              <a:tblPr/>
              <a:tblGrid>
                <a:gridCol w="3395980">
                  <a:extLst>
                    <a:ext uri="{9D8B030D-6E8A-4147-A177-3AD203B41FA5}">
                      <a16:colId xmlns:a16="http://schemas.microsoft.com/office/drawing/2014/main" val="10019"/>
                    </a:ext>
                  </a:extLst>
                </a:gridCol>
                <a:gridCol w="1854200">
                  <a:extLst>
                    <a:ext uri="{9D8B030D-6E8A-4147-A177-3AD203B41FA5}">
                      <a16:colId xmlns:a16="http://schemas.microsoft.com/office/drawing/2014/main" val="1002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长方形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平行四边形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梯形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6"/>
                  </a:ext>
                </a:extLst>
              </a:tr>
            </a:tbl>
          </a:graphicData>
        </a:graphic>
      </p:graphicFrame>
      <p:sp>
        <p:nvSpPr>
          <p:cNvPr id="10096" name="yt_shape_10096"/>
          <p:cNvSpPr txBox="1"/>
          <p:nvPr/>
        </p:nvSpPr>
        <p:spPr>
          <a:xfrm>
            <a:off x="540120" y="541921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年上海市改编）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平行于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ea5b4,isEnd"/>
              </a:rPr>
              <a:t>任写一个符合条件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3" name="yt_shape_1715439346958" title="H_26.259764">
            <a:extLst>
              <a:ext uri="{FF2B5EF4-FFF2-40B4-BE49-F238E27FC236}">
                <a16:creationId xmlns:a16="http://schemas.microsoft.com/office/drawing/2014/main" id="{97DD3C2A-C376-7E2E-C57D-7D4427D1409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1F3EE7F-4209-0CF1-A593-7F90E7A0ECAD}"/>
              </a:ext>
            </a:extLst>
          </p:cNvPr>
          <p:cNvSpPr txBox="1"/>
          <p:nvPr/>
        </p:nvSpPr>
        <p:spPr>
          <a:xfrm>
            <a:off x="8022364" y="193056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A5D79EF-2DBE-C62C-FDC3-254AD68D191F}"/>
              </a:ext>
            </a:extLst>
          </p:cNvPr>
          <p:cNvSpPr txBox="1"/>
          <p:nvPr/>
        </p:nvSpPr>
        <p:spPr>
          <a:xfrm>
            <a:off x="5912696" y="3886909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03F4DF6-4F61-233E-776A-81E7BAD3302E}"/>
              </a:ext>
            </a:extLst>
          </p:cNvPr>
          <p:cNvSpPr txBox="1"/>
          <p:nvPr/>
        </p:nvSpPr>
        <p:spPr>
          <a:xfrm>
            <a:off x="2899622" y="5847898"/>
            <a:ext cx="414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）（答案不唯一）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40" name="yt_shape_10140"/>
          <p:cNvSpPr txBox="1"/>
          <p:nvPr/>
        </p:nvSpPr>
        <p:spPr>
          <a:xfrm>
            <a:off x="540119" y="90000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（合肥五十中期中）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47308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题变式）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在如图所示的平面直角坐标系中描出下列各点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2_d5f71,isEnd"/>
              </a:rPr>
              <a:t>（－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39f48,isEnd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95D771B-7770-D59C-FE44-0E1AC29ABD14}"/>
              </a:ext>
            </a:extLst>
          </p:cNvPr>
          <p:cNvSpPr txBox="1"/>
          <p:nvPr/>
        </p:nvSpPr>
        <p:spPr>
          <a:xfrm>
            <a:off x="3356821" y="1328682"/>
            <a:ext cx="109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4" name="yt_image_10142" title="H_201.1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08368" y="2852936"/>
            <a:ext cx="2384894" cy="1679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yt_image_10144" title="H_182.2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06074" y="4532682"/>
            <a:ext cx="2189481" cy="1570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yt_shape_10147"/>
          <p:cNvSpPr txBox="1"/>
          <p:nvPr/>
        </p:nvSpPr>
        <p:spPr>
          <a:xfrm>
            <a:off x="401634" y="3325992"/>
            <a:ext cx="767357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轴的距离为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轴的距离为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454173D-4154-10EC-10D5-BDD8200B1927}"/>
              </a:ext>
            </a:extLst>
          </p:cNvPr>
          <p:cNvSpPr txBox="1"/>
          <p:nvPr/>
        </p:nvSpPr>
        <p:spPr>
          <a:xfrm>
            <a:off x="4023198" y="3279186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7831145-9AC1-57DC-06A0-CEC57C6C99C9}"/>
              </a:ext>
            </a:extLst>
          </p:cNvPr>
          <p:cNvSpPr txBox="1"/>
          <p:nvPr/>
        </p:nvSpPr>
        <p:spPr>
          <a:xfrm>
            <a:off x="7148985" y="3279186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7" grpId="0" build="allAtOnce"/>
      <p:bldP spid="8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48" name="yt_shape_10148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轴的位置关系是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d5665,isEnd"/>
              </a:rPr>
              <a:t>的长度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按次序连接起来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3_69678,isEnd"/>
              </a:rPr>
              <a:t>得到的图形形状是大写英文字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母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1F021CF-58F4-361E-44DB-EEB7DC42A27E}"/>
              </a:ext>
            </a:extLst>
          </p:cNvPr>
          <p:cNvSpPr txBox="1"/>
          <p:nvPr/>
        </p:nvSpPr>
        <p:spPr>
          <a:xfrm>
            <a:off x="5314208" y="825447"/>
            <a:ext cx="3367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垂直（或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轴）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B675D93-CD72-7429-E494-D1B3211B3318}"/>
              </a:ext>
            </a:extLst>
          </p:cNvPr>
          <p:cNvSpPr txBox="1"/>
          <p:nvPr/>
        </p:nvSpPr>
        <p:spPr>
          <a:xfrm>
            <a:off x="1059708" y="1328682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EF6A9C4-6DE7-2430-3695-5ABC97C941BC}"/>
              </a:ext>
            </a:extLst>
          </p:cNvPr>
          <p:cNvSpPr txBox="1"/>
          <p:nvPr/>
        </p:nvSpPr>
        <p:spPr>
          <a:xfrm>
            <a:off x="1107333" y="2279658"/>
            <a:ext cx="7023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Z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6" name="yt_image_10144" title="H_182.2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76320" y="2996952"/>
            <a:ext cx="2189481" cy="1570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50" name="yt_shape_10150"/>
          <p:cNvSpPr txBox="1"/>
          <p:nvPr/>
        </p:nvSpPr>
        <p:spPr>
          <a:xfrm>
            <a:off x="540000" y="900000"/>
            <a:ext cx="574676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点可用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151" name="yt_shape_10151"/>
          <p:cNvSpPr txBox="1"/>
          <p:nvPr/>
        </p:nvSpPr>
        <p:spPr>
          <a:xfrm>
            <a:off x="540000" y="1379303"/>
            <a:ext cx="534280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如何表示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的位置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sp>
        <p:nvSpPr>
          <p:cNvPr id="2" name="yt_shape_10152"/>
          <p:cNvSpPr txBox="1"/>
          <p:nvPr/>
        </p:nvSpPr>
        <p:spPr>
          <a:xfrm>
            <a:off x="540000" y="2010970"/>
            <a:ext cx="849751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0153" name="yt_image_10153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70777" y="2010970"/>
            <a:ext cx="1781222" cy="1009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55" name="yt_shape_10155"/>
          <p:cNvSpPr txBox="1"/>
          <p:nvPr/>
        </p:nvSpPr>
        <p:spPr>
          <a:xfrm>
            <a:off x="540000" y="3070804"/>
            <a:ext cx="408765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求五边形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0156"/>
              <p:cNvSpPr txBox="1"/>
              <p:nvPr/>
            </p:nvSpPr>
            <p:spPr>
              <a:xfrm>
                <a:off x="540119" y="3702471"/>
                <a:ext cx="9677329" cy="131786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五边形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ABCDE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8.</a:t>
                </a:r>
              </a:p>
            </p:txBody>
          </p:sp>
        </mc:Choice>
        <mc:Fallback xmlns:a16="http://schemas.microsoft.com/office/drawing/2014/main" xmlns="">
          <p:sp>
            <p:nvSpPr>
              <p:cNvPr id="3" name="yt_shape_10156" descr="{&quot;rangeId&quot;:17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702471"/>
                <a:ext cx="9677329" cy="1317861"/>
              </a:xfrm>
              <a:prstGeom prst="rect">
                <a:avLst/>
              </a:prstGeom>
              <a:blipFill>
                <a:blip r:embed="rId3"/>
                <a:stretch>
                  <a:fillRect l="-1953" r="-945" b="-69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20878147-AB4B-A5F0-894A-861CD1B8F210}"/>
              </a:ext>
            </a:extLst>
          </p:cNvPr>
          <p:cNvSpPr txBox="1"/>
          <p:nvPr/>
        </p:nvSpPr>
        <p:spPr>
          <a:xfrm>
            <a:off x="449989" y="1964164"/>
            <a:ext cx="85954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422C019-D080-80C3-6389-653B0708AA8F}"/>
                  </a:ext>
                </a:extLst>
              </p:cNvPr>
              <p:cNvSpPr txBox="1"/>
              <p:nvPr/>
            </p:nvSpPr>
            <p:spPr>
              <a:xfrm>
                <a:off x="450108" y="3655665"/>
                <a:ext cx="97638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五边形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ABCDE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7}">
                <a:extLst>
                  <a:ext uri="{FF2B5EF4-FFF2-40B4-BE49-F238E27FC236}">
                    <a16:creationId xmlns:a16="http://schemas.microsoft.com/office/drawing/2014/main" id="{7422C019-D080-80C3-6389-653B0708AA8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655665"/>
                <a:ext cx="9763823" cy="765061"/>
              </a:xfrm>
              <a:prstGeom prst="rect">
                <a:avLst/>
              </a:prstGeom>
              <a:blipFill>
                <a:blip r:embed="rId4"/>
                <a:stretch>
                  <a:fillRect l="-999" r="-936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55EE237-C355-787E-E548-E768B036F21B}"/>
                  </a:ext>
                </a:extLst>
              </p:cNvPr>
              <p:cNvSpPr txBox="1"/>
              <p:nvPr/>
            </p:nvSpPr>
            <p:spPr>
              <a:xfrm>
                <a:off x="450108" y="4327114"/>
                <a:ext cx="3294761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7}">
                <a:extLst>
                  <a:ext uri="{FF2B5EF4-FFF2-40B4-BE49-F238E27FC236}">
                    <a16:creationId xmlns:a16="http://schemas.microsoft.com/office/drawing/2014/main" id="{B55EE237-C355-787E-E548-E768B036F21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327114"/>
                <a:ext cx="3294761" cy="727279"/>
              </a:xfrm>
              <a:prstGeom prst="rect">
                <a:avLst/>
              </a:prstGeom>
              <a:blipFill>
                <a:blip r:embed="rId5"/>
                <a:stretch>
                  <a:fillRect l="-2963" r="-2963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61" name="yt_shape_10161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160" name="yt_image_10160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63" name="yt_shape_10163"/>
          <p:cNvSpPr txBox="1"/>
          <p:nvPr/>
        </p:nvSpPr>
        <p:spPr>
          <a:xfrm>
            <a:off x="540119" y="1482165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（创新题）（核心素养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推理能力）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xOy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对任意两点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23e3d"/>
              </a:rPr>
              <a:t>1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1cc8a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距点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例如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由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5aa8a"/>
              </a:rPr>
              <a:t>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距点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164" name="yt_shape_10164"/>
          <p:cNvSpPr txBox="1"/>
          <p:nvPr/>
        </p:nvSpPr>
        <p:spPr>
          <a:xfrm>
            <a:off x="540119" y="340186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原点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距点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72121,isEnd"/>
              </a:rPr>
              <a:t>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填字母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3830D6A-082C-868C-6C09-E78FECB14D07}"/>
              </a:ext>
            </a:extLst>
          </p:cNvPr>
          <p:cNvSpPr txBox="1"/>
          <p:nvPr/>
        </p:nvSpPr>
        <p:spPr>
          <a:xfrm>
            <a:off x="1107333" y="3830545"/>
            <a:ext cx="13389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65" name="yt_shape_10165"/>
          <p:cNvSpPr txBox="1"/>
          <p:nvPr/>
        </p:nvSpPr>
        <p:spPr>
          <a:xfrm>
            <a:off x="540119" y="900000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平行于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轴的直线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3f9a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距点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为过点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平行于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轴的直线，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上的点的纵坐标均为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设直线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上点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）的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距点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的坐标为（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），则有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b0f09"/>
              </a:rPr>
              <a:t>－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直线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上的点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）的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距点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的坐标为（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15024C3-9665-CCCA-B4AB-2EF38F142B5E}"/>
              </a:ext>
            </a:extLst>
          </p:cNvPr>
          <p:cNvSpPr txBox="1"/>
          <p:nvPr/>
        </p:nvSpPr>
        <p:spPr>
          <a:xfrm>
            <a:off x="450108" y="1804170"/>
            <a:ext cx="11160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l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为过点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平行于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轴的直线，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l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上的点的纵坐标均为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EF7B5E1-D1FA-1302-EDEC-5DBD1059454E}"/>
              </a:ext>
            </a:extLst>
          </p:cNvPr>
          <p:cNvSpPr txBox="1"/>
          <p:nvPr/>
        </p:nvSpPr>
        <p:spPr>
          <a:xfrm>
            <a:off x="450108" y="2279658"/>
            <a:ext cx="113115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设直线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l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上点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）的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距点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的坐标为（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），则有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b0f09"/>
              </a:rPr>
              <a:t>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F022B0A-2966-5E6E-26B5-FBBE287326D7}"/>
              </a:ext>
            </a:extLst>
          </p:cNvPr>
          <p:cNvSpPr txBox="1"/>
          <p:nvPr/>
        </p:nvSpPr>
        <p:spPr>
          <a:xfrm>
            <a:off x="450108" y="2755146"/>
            <a:ext cx="3001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3FBAF55-50DD-4852-51C9-18EE2FC86F6B}"/>
              </a:ext>
            </a:extLst>
          </p:cNvPr>
          <p:cNvSpPr txBox="1"/>
          <p:nvPr/>
        </p:nvSpPr>
        <p:spPr>
          <a:xfrm>
            <a:off x="450108" y="3230634"/>
            <a:ext cx="81842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直线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l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上的点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）的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距点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的坐标为（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67" name="yt_shape_10167"/>
          <p:cNvSpPr txBox="1"/>
          <p:nvPr/>
        </p:nvSpPr>
        <p:spPr>
          <a:xfrm>
            <a:off x="540000" y="900000"/>
            <a:ext cx="9002464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名师点睛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在平面直角坐标系中求多边形面积时，要会运用割补法求面积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矩形 1"/>
          <p:cNvSpPr/>
          <p:nvPr/>
        </p:nvSpPr>
        <p:spPr>
          <a:xfrm>
            <a:off x="1127448" y="1412776"/>
            <a:ext cx="8415016" cy="395871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97" name="yt_shape_10097"/>
          <p:cNvSpPr txBox="1"/>
          <p:nvPr/>
        </p:nvSpPr>
        <p:spPr>
          <a:xfrm>
            <a:off x="540000" y="900000"/>
            <a:ext cx="489076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坐标平面内求图形的面积</a:t>
            </a:r>
          </a:p>
        </p:txBody>
      </p:sp>
      <p:sp>
        <p:nvSpPr>
          <p:cNvPr id="10098" name="yt_shape_10098"/>
          <p:cNvSpPr txBox="1"/>
          <p:nvPr/>
        </p:nvSpPr>
        <p:spPr>
          <a:xfrm>
            <a:off x="540119" y="139520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在平面直角坐标系中的位置如图所示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2_e9e6a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则长方形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102" name="yt_table_10102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488072"/>
              </p:ext>
            </p:extLst>
          </p:nvPr>
        </p:nvGraphicFramePr>
        <p:xfrm>
          <a:off x="540047" y="2354640"/>
          <a:ext cx="75050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021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022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023"/>
                    </a:ext>
                  </a:extLst>
                </a:gridCol>
                <a:gridCol w="1262063">
                  <a:extLst>
                    <a:ext uri="{9D8B030D-6E8A-4147-A177-3AD203B41FA5}">
                      <a16:colId xmlns:a16="http://schemas.microsoft.com/office/drawing/2014/main" val="1002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7"/>
                  </a:ext>
                </a:extLst>
              </a:tr>
            </a:tbl>
          </a:graphicData>
        </a:graphic>
      </p:graphicFrame>
      <p:grpSp>
        <p:nvGrpSpPr>
          <p:cNvPr id="10099" name="yt_shape_10099_skip" title="H_123.1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80683" y="2354640"/>
            <a:ext cx="1669168" cy="1564146"/>
            <a:chOff x="0" y="0"/>
            <a:chExt cx="1669168" cy="1564146"/>
          </a:xfrm>
        </p:grpSpPr>
        <p:pic>
          <p:nvPicPr>
            <p:cNvPr id="2" name="yt_image_10099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69168" cy="11681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101" name="yt_shape_10101"/>
            <p:cNvSpPr txBox="1"/>
            <p:nvPr/>
          </p:nvSpPr>
          <p:spPr>
            <a:xfrm>
              <a:off x="301303" y="120414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5439347017">
            <a:extLst>
              <a:ext uri="{FF2B5EF4-FFF2-40B4-BE49-F238E27FC236}">
                <a16:creationId xmlns:a16="http://schemas.microsoft.com/office/drawing/2014/main" id="{D8BAE8D2-FC13-B83E-E085-FFE834CDC5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2428C193-1C71-E92C-BC70-87F117C75463}"/>
              </a:ext>
            </a:extLst>
          </p:cNvPr>
          <p:cNvSpPr txBox="1"/>
          <p:nvPr/>
        </p:nvSpPr>
        <p:spPr>
          <a:xfrm>
            <a:off x="4693496" y="182388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04" name="yt_shape_10104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则三角形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7c90a,isEnd"/>
              </a:rPr>
              <a:t>的面积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0108" name="yt_shape_10108"/>
          <p:cNvSpPr txBox="1"/>
          <p:nvPr/>
        </p:nvSpPr>
        <p:spPr>
          <a:xfrm>
            <a:off x="540000" y="3933787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105" name="yt_shape_10105" title="H_147.37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59819" y="2011799"/>
            <a:ext cx="1672360" cy="1871613"/>
            <a:chOff x="0" y="0"/>
            <a:chExt cx="1672360" cy="1871613"/>
          </a:xfrm>
        </p:grpSpPr>
        <p:pic>
          <p:nvPicPr>
            <p:cNvPr id="2" name="yt_image_10105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72360" cy="1475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107" name="yt_shape_10107"/>
            <p:cNvSpPr txBox="1"/>
            <p:nvPr/>
          </p:nvSpPr>
          <p:spPr>
            <a:xfrm>
              <a:off x="302899" y="151161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2BC2C7CE-6807-27F2-5E4A-FD3FA4F82739}"/>
              </a:ext>
            </a:extLst>
          </p:cNvPr>
          <p:cNvSpPr txBox="1"/>
          <p:nvPr/>
        </p:nvSpPr>
        <p:spPr>
          <a:xfrm>
            <a:off x="1059708" y="132868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09" name="yt_shape_10109"/>
          <p:cNvSpPr txBox="1"/>
          <p:nvPr/>
        </p:nvSpPr>
        <p:spPr>
          <a:xfrm>
            <a:off x="540000" y="900000"/>
            <a:ext cx="567783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根据下面的条件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求三角形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110" name="yt_shape_10110"/>
          <p:cNvSpPr txBox="1"/>
          <p:nvPr/>
        </p:nvSpPr>
        <p:spPr>
          <a:xfrm>
            <a:off x="540000" y="1379303"/>
            <a:ext cx="840935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</p:txBody>
      </p:sp>
      <p:pic>
        <p:nvPicPr>
          <p:cNvPr id="10111" name="yt_image_10111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65707" y="2010970"/>
            <a:ext cx="2860585" cy="2691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113" name="yt_shape_10113"/>
              <p:cNvSpPr txBox="1"/>
              <p:nvPr/>
            </p:nvSpPr>
            <p:spPr>
              <a:xfrm>
                <a:off x="540000" y="4752929"/>
                <a:ext cx="9667711" cy="159915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边上的高为点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的纵坐标的绝对值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三角形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15.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113" name="yt_shape_10113" descr="{&quot;rangeId&quot;:28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752929"/>
                <a:ext cx="9667711" cy="1599156"/>
              </a:xfrm>
              <a:prstGeom prst="rect">
                <a:avLst/>
              </a:prstGeom>
              <a:blipFill>
                <a:blip r:embed="rId3"/>
                <a:stretch>
                  <a:fillRect l="-1956" t="-3435" r="-1009" b="-5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2B9B806-1855-607C-A26F-8BC426E15D8E}"/>
              </a:ext>
            </a:extLst>
          </p:cNvPr>
          <p:cNvSpPr txBox="1"/>
          <p:nvPr/>
        </p:nvSpPr>
        <p:spPr>
          <a:xfrm>
            <a:off x="449989" y="4706123"/>
            <a:ext cx="9754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496DFA2-DA8D-7FA5-4060-27DEA42278DB}"/>
              </a:ext>
            </a:extLst>
          </p:cNvPr>
          <p:cNvSpPr txBox="1"/>
          <p:nvPr/>
        </p:nvSpPr>
        <p:spPr>
          <a:xfrm>
            <a:off x="497614" y="5181611"/>
            <a:ext cx="5241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边上的高为点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的纵坐标的绝对值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96F8CEF-FB39-703B-8E25-B29E3FB05B05}"/>
                  </a:ext>
                </a:extLst>
              </p:cNvPr>
              <p:cNvSpPr txBox="1"/>
              <p:nvPr/>
            </p:nvSpPr>
            <p:spPr>
              <a:xfrm>
                <a:off x="449989" y="5657099"/>
                <a:ext cx="4783836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三角形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｜－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｜＝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15.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8, 'mathAnswerShape': 1}">
                <a:extLst>
                  <a:ext uri="{FF2B5EF4-FFF2-40B4-BE49-F238E27FC236}">
                    <a16:creationId xmlns:a16="http://schemas.microsoft.com/office/drawing/2014/main" id="{A96F8CEF-FB39-703B-8E25-B29E3FB05B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657099"/>
                <a:ext cx="4783836" cy="726326"/>
              </a:xfrm>
              <a:prstGeom prst="rect">
                <a:avLst/>
              </a:prstGeom>
              <a:blipFill>
                <a:blip r:embed="rId4"/>
                <a:stretch>
                  <a:fillRect l="-2038" r="-2038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15" name="yt_shape_10115"/>
          <p:cNvSpPr txBox="1"/>
          <p:nvPr/>
        </p:nvSpPr>
        <p:spPr>
          <a:xfrm>
            <a:off x="540000" y="900000"/>
            <a:ext cx="817852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0116" name="yt_image_10116" title="H_203.8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5560" y="1602610"/>
            <a:ext cx="2785165" cy="2588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00D49E23-CD63-6A7E-6AFE-5992F318BB3E}"/>
              </a:ext>
            </a:extLst>
          </p:cNvPr>
          <p:cNvSpPr txBox="1"/>
          <p:nvPr/>
        </p:nvSpPr>
        <p:spPr>
          <a:xfrm>
            <a:off x="571102" y="4581128"/>
            <a:ext cx="8427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）分别过点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向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轴作垂线，垂足分别为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EA44F5B-54B0-546E-CFE0-FA22EBE7174D}"/>
                  </a:ext>
                </a:extLst>
              </p:cNvPr>
              <p:cNvSpPr txBox="1"/>
              <p:nvPr/>
            </p:nvSpPr>
            <p:spPr>
              <a:xfrm>
                <a:off x="571102" y="5056616"/>
                <a:ext cx="10905172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则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三角形</a:t>
                </a:r>
                <a:r>
                  <a:rPr kumimoji="0" lang="en-US" altLang="zh-CN" sz="15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梯形</a:t>
                </a:r>
                <a:r>
                  <a:rPr kumimoji="0" lang="en-US" altLang="zh-CN" sz="15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ADEB</a:t>
                </a:r>
                <a:r>
                  <a:rPr kumimoji="0" lang="en-US" altLang="zh-CN" sz="15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三角形</a:t>
                </a:r>
                <a:r>
                  <a:rPr kumimoji="0" lang="en-US" altLang="zh-CN" sz="15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kumimoji="0" lang="en-US" altLang="zh-CN" sz="15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三角形</a:t>
                </a:r>
                <a:r>
                  <a:rPr kumimoji="0" lang="en-US" altLang="zh-CN" sz="15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BCE</a:t>
                </a:r>
                <a:r>
                  <a:rPr kumimoji="0" lang="en-US" altLang="zh-CN" sz="15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  <a:sym typeface="_⨹_1_39eee"/>
                  </a:rPr>
                  <a:t> 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EA44F5B-54B0-546E-CFE0-FA22EBE717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1102" y="5056616"/>
                <a:ext cx="10905172" cy="765061"/>
              </a:xfrm>
              <a:prstGeom prst="rect">
                <a:avLst/>
              </a:prstGeom>
              <a:blipFill>
                <a:blip r:embed="rId3"/>
                <a:stretch>
                  <a:fillRect l="-894" t="-103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D5B0DE98-6ADC-40C7-A058-91A2143E3938}"/>
              </a:ext>
            </a:extLst>
          </p:cNvPr>
          <p:cNvSpPr txBox="1"/>
          <p:nvPr/>
        </p:nvSpPr>
        <p:spPr>
          <a:xfrm>
            <a:off x="571102" y="5728065"/>
            <a:ext cx="1780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7" name="yt_image_10120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62091" y="1668396"/>
            <a:ext cx="2410770" cy="2503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23" name="yt_shape_10123"/>
          <p:cNvSpPr txBox="1"/>
          <p:nvPr/>
        </p:nvSpPr>
        <p:spPr>
          <a:xfrm>
            <a:off x="540000" y="900000"/>
            <a:ext cx="612186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建立坐标系描述物体或图形的位置</a:t>
            </a:r>
          </a:p>
        </p:txBody>
      </p:sp>
      <p:sp>
        <p:nvSpPr>
          <p:cNvPr id="10124" name="yt_shape_10124"/>
          <p:cNvSpPr txBox="1"/>
          <p:nvPr/>
        </p:nvSpPr>
        <p:spPr>
          <a:xfrm>
            <a:off x="540120" y="139520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都在方格纸的格点上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73f2b"/>
              </a:rPr>
              <a:t>的坐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126" name="yt_table_10126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5332432"/>
              </p:ext>
            </p:extLst>
          </p:nvPr>
        </p:nvGraphicFramePr>
        <p:xfrm>
          <a:off x="540047" y="2354640"/>
          <a:ext cx="2252663" cy="1901952"/>
        </p:xfrm>
        <a:graphic>
          <a:graphicData uri="http://schemas.openxmlformats.org/drawingml/2006/table">
            <a:tbl>
              <a:tblPr/>
              <a:tblGrid>
                <a:gridCol w="2252663">
                  <a:extLst>
                    <a:ext uri="{9D8B030D-6E8A-4147-A177-3AD203B41FA5}">
                      <a16:colId xmlns:a16="http://schemas.microsoft.com/office/drawing/2014/main" val="100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1"/>
                  </a:ext>
                </a:extLst>
              </a:tr>
            </a:tbl>
          </a:graphicData>
        </a:graphic>
      </p:graphicFrame>
      <p:pic>
        <p:nvPicPr>
          <p:cNvPr id="10125" name="yt_image_10125_skip" title="H_107.55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83899" y="2354640"/>
            <a:ext cx="1365885" cy="1365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5439347093" title="H_26.259764">
            <a:extLst>
              <a:ext uri="{FF2B5EF4-FFF2-40B4-BE49-F238E27FC236}">
                <a16:creationId xmlns:a16="http://schemas.microsoft.com/office/drawing/2014/main" id="{C7B8A4C6-58C6-CA7B-A457-242AC94A640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61A48E2-B5A5-4F2E-DD5A-D80849BD4BF1}"/>
              </a:ext>
            </a:extLst>
          </p:cNvPr>
          <p:cNvSpPr txBox="1"/>
          <p:nvPr/>
        </p:nvSpPr>
        <p:spPr>
          <a:xfrm>
            <a:off x="5320559" y="182388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28" name="yt_shape_10128"/>
          <p:cNvSpPr txBox="1"/>
          <p:nvPr/>
        </p:nvSpPr>
        <p:spPr>
          <a:xfrm>
            <a:off x="540120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（合肥四十五中期中）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2_e9d91,isEnd"/>
              </a:rPr>
              <a:t>将合肥市初期规划的地铁部分站点线段图置于正方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形网格中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若东二环路站的坐标为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北二环路站的坐标为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21fbf,isEnd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大东门站的坐标为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10129" name="yt_image_10129" title="H_215.9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82898" y="2491930"/>
            <a:ext cx="3426202" cy="2742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802B874-7045-9BCD-E0F6-368222F38241}"/>
              </a:ext>
            </a:extLst>
          </p:cNvPr>
          <p:cNvSpPr txBox="1"/>
          <p:nvPr/>
        </p:nvSpPr>
        <p:spPr>
          <a:xfrm>
            <a:off x="3193309" y="1804170"/>
            <a:ext cx="2313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1" name="yt_shape_10131"/>
          <p:cNvSpPr txBox="1"/>
          <p:nvPr/>
        </p:nvSpPr>
        <p:spPr>
          <a:xfrm>
            <a:off x="540000" y="900000"/>
            <a:ext cx="6463308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黑体" pitchFamily="24"/>
              </a:rPr>
              <a:t>【易错易混】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黑体" pitchFamily="24"/>
              </a:rPr>
              <a:t>已知线段长度求点的坐标时漏解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1C01A88-D34C-7D0C-EAD9-C1B263D3E689}"/>
              </a:ext>
            </a:extLst>
          </p:cNvPr>
          <p:cNvSpPr txBox="1"/>
          <p:nvPr/>
        </p:nvSpPr>
        <p:spPr>
          <a:xfrm>
            <a:off x="449989" y="853194"/>
            <a:ext cx="65808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黑体" pitchFamily="24"/>
                <a:cs typeface="+mn-cs"/>
              </a:rPr>
              <a:t>【易错易混】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黑体" pitchFamily="24"/>
                <a:cs typeface="+mn-cs"/>
              </a:rPr>
              <a:t>已知线段长度求点的坐标时漏解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yt_shape_10132"/>
          <p:cNvSpPr txBox="1"/>
          <p:nvPr/>
        </p:nvSpPr>
        <p:spPr>
          <a:xfrm>
            <a:off x="566038" y="148478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（分类讨论）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3a8e7,isEnd"/>
              </a:rPr>
              <a:t>之间的距离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3FA471D-C244-73EC-127A-81196F28AA38}"/>
              </a:ext>
            </a:extLst>
          </p:cNvPr>
          <p:cNvSpPr txBox="1"/>
          <p:nvPr/>
        </p:nvSpPr>
        <p:spPr>
          <a:xfrm>
            <a:off x="2992215" y="1913466"/>
            <a:ext cx="1399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4" name="yt_shape_10134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133" name="yt_image_10133" title="H_41.85">
            <a:extLst>
              <a:ext uri="">
                <a16:creationId xmlns:p14="http://schemas.microsoft.com/office/powerpoint/2010/main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36" name="yt_shape_10136"/>
          <p:cNvSpPr txBox="1"/>
          <p:nvPr/>
        </p:nvSpPr>
        <p:spPr>
          <a:xfrm>
            <a:off x="540120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平行于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5ced6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138" name="yt_table_10138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4674417"/>
              </p:ext>
            </p:extLst>
          </p:nvPr>
        </p:nvGraphicFramePr>
        <p:xfrm>
          <a:off x="540047" y="2441600"/>
          <a:ext cx="2557463" cy="1901952"/>
        </p:xfrm>
        <a:graphic>
          <a:graphicData uri="http://schemas.openxmlformats.org/drawingml/2006/table">
            <a:tbl>
              <a:tblPr/>
              <a:tblGrid>
                <a:gridCol w="2557463">
                  <a:extLst>
                    <a:ext uri="{9D8B030D-6E8A-4147-A177-3AD203B41FA5}">
                      <a16:colId xmlns:a16="http://schemas.microsoft.com/office/drawing/2014/main" val="100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5"/>
                  </a:ext>
                </a:extLst>
              </a:tr>
            </a:tbl>
          </a:graphicData>
        </a:graphic>
      </p:graphicFrame>
      <p:pic>
        <p:nvPicPr>
          <p:cNvPr id="10137" name="yt_image_10137_skip" title="H_108.36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366248" y="2441600"/>
            <a:ext cx="1283518" cy="1376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EDD9BE4-858B-976B-6047-1C15F52DC6EE}"/>
              </a:ext>
            </a:extLst>
          </p:cNvPr>
          <p:cNvSpPr txBox="1"/>
          <p:nvPr/>
        </p:nvSpPr>
        <p:spPr>
          <a:xfrm>
            <a:off x="2882159" y="19108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1146</Words>
  <Application>Microsoft Office PowerPoint</Application>
  <PresentationFormat>宽屏</PresentationFormat>
  <Paragraphs>99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52" baseType="lpstr">
      <vt:lpstr>,isEnd</vt:lpstr>
      <vt:lpstr>_⨹_1_0c193</vt:lpstr>
      <vt:lpstr>_⨹_1_1cc8a</vt:lpstr>
      <vt:lpstr>_⨹_1_21fbf,isEnd</vt:lpstr>
      <vt:lpstr>_⨹_1_23e3d</vt:lpstr>
      <vt:lpstr>_⨹_1_39eee</vt:lpstr>
      <vt:lpstr>_⨹_1_39f48,isEnd</vt:lpstr>
      <vt:lpstr>_⨹_1_3f9ad</vt:lpstr>
      <vt:lpstr>_⨹_1_47308,isEnd</vt:lpstr>
      <vt:lpstr>_⨹_1_5aa8a</vt:lpstr>
      <vt:lpstr>_⨹_1_5ced6</vt:lpstr>
      <vt:lpstr>_⨹_1_72121,isEnd</vt:lpstr>
      <vt:lpstr>_⨹_1_b0f09</vt:lpstr>
      <vt:lpstr>_⨹_13_69678,isEnd</vt:lpstr>
      <vt:lpstr>_⨹_2_73f2b</vt:lpstr>
      <vt:lpstr>_⨹_2_d5f71,isEnd</vt:lpstr>
      <vt:lpstr>_⨹_2_e9e6a</vt:lpstr>
      <vt:lpstr>_⨹_22_e9d91,isEnd</vt:lpstr>
      <vt:lpstr>_⨹_3_7c90a,isEnd</vt:lpstr>
      <vt:lpstr>_⨹_3_d5665,isEnd</vt:lpstr>
      <vt:lpstr>_⨹_5_3a8e7,isEnd</vt:lpstr>
      <vt:lpstr>_⨹_8_ea5b4,isEnd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2024-05-11T14:54:45Z</dcterms:created>
  <dcterms:modified xsi:type="dcterms:W3CDTF">2024-05-13T01:12:46Z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