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4" r:id="rId5"/>
    <p:sldId id="308" r:id="rId6"/>
    <p:sldId id="310" r:id="rId7"/>
    <p:sldId id="311" r:id="rId8"/>
    <p:sldId id="313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bin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2" name="yt_shape_13622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621" name="yt_image_13621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24" name="yt_shape_13624"/>
          <p:cNvSpPr txBox="1"/>
          <p:nvPr/>
        </p:nvSpPr>
        <p:spPr>
          <a:xfrm>
            <a:off x="540000" y="1482165"/>
            <a:ext cx="532197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角的直角三角形的性质</a:t>
            </a:r>
          </a:p>
        </p:txBody>
      </p:sp>
      <p:sp>
        <p:nvSpPr>
          <p:cNvPr id="13625" name="yt_shape_13625"/>
          <p:cNvSpPr txBox="1"/>
          <p:nvPr/>
        </p:nvSpPr>
        <p:spPr>
          <a:xfrm>
            <a:off x="540000" y="1977370"/>
            <a:ext cx="98007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有一直角三角板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角所对直角边长是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则斜边的长是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26" name="yt_table_1362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810940"/>
              </p:ext>
            </p:extLst>
          </p:nvPr>
        </p:nvGraphicFramePr>
        <p:xfrm>
          <a:off x="540047" y="2456673"/>
          <a:ext cx="8990966" cy="475488"/>
        </p:xfrm>
        <a:graphic>
          <a:graphicData uri="http://schemas.openxmlformats.org/drawingml/2006/table">
            <a:tbl>
              <a:tblPr/>
              <a:tblGrid>
                <a:gridCol w="2413318">
                  <a:extLst>
                    <a:ext uri="{9D8B030D-6E8A-4147-A177-3AD203B41FA5}">
                      <a16:colId xmlns:a16="http://schemas.microsoft.com/office/drawing/2014/main" val="10532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533"/>
                    </a:ext>
                  </a:extLst>
                </a:gridCol>
                <a:gridCol w="2548255">
                  <a:extLst>
                    <a:ext uri="{9D8B030D-6E8A-4147-A177-3AD203B41FA5}">
                      <a16:colId xmlns:a16="http://schemas.microsoft.com/office/drawing/2014/main" val="10534"/>
                    </a:ext>
                  </a:extLst>
                </a:gridCol>
                <a:gridCol w="1633538">
                  <a:extLst>
                    <a:ext uri="{9D8B030D-6E8A-4147-A177-3AD203B41FA5}">
                      <a16:colId xmlns:a16="http://schemas.microsoft.com/office/drawing/2014/main" val="105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1"/>
                  </a:ext>
                </a:extLst>
              </a:tr>
            </a:tbl>
          </a:graphicData>
        </a:graphic>
      </p:graphicFrame>
      <p:sp>
        <p:nvSpPr>
          <p:cNvPr id="13628" name="yt_shape_13628" descr="{&quot;rangeId&quot;:0,&quot;hasUnderline&quot;:&quot;1&quot;}"/>
          <p:cNvSpPr txBox="1"/>
          <p:nvPr/>
        </p:nvSpPr>
        <p:spPr>
          <a:xfrm>
            <a:off x="540119" y="298284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e29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632" name="yt_shape_13632"/>
          <p:cNvSpPr txBox="1"/>
          <p:nvPr/>
        </p:nvSpPr>
        <p:spPr>
          <a:xfrm>
            <a:off x="540000" y="580750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29" name="yt_shape_13629" title="H_130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0825" y="4094643"/>
            <a:ext cx="1610348" cy="1662444"/>
            <a:chOff x="0" y="0"/>
            <a:chExt cx="1610348" cy="1662444"/>
          </a:xfrm>
        </p:grpSpPr>
        <p:pic>
          <p:nvPicPr>
            <p:cNvPr id="2" name="yt_image_13629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10348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31" name="yt_shape_13631"/>
            <p:cNvSpPr txBox="1"/>
            <p:nvPr/>
          </p:nvSpPr>
          <p:spPr>
            <a:xfrm>
              <a:off x="271893" y="13024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439814557">
            <a:extLst>
              <a:ext uri="{FF2B5EF4-FFF2-40B4-BE49-F238E27FC236}">
                <a16:creationId xmlns:a16="http://schemas.microsoft.com/office/drawing/2014/main" id="{60D6C8BA-4A39-8687-FF46-FB4EFF9D921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48E1939-9407-DA12-5212-ED7A87A2F299}"/>
              </a:ext>
            </a:extLst>
          </p:cNvPr>
          <p:cNvSpPr txBox="1"/>
          <p:nvPr/>
        </p:nvSpPr>
        <p:spPr>
          <a:xfrm>
            <a:off x="9325701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F85A119-2BE3-973F-6841-40CD303D55E6}"/>
              </a:ext>
            </a:extLst>
          </p:cNvPr>
          <p:cNvSpPr txBox="1"/>
          <p:nvPr/>
        </p:nvSpPr>
        <p:spPr>
          <a:xfrm>
            <a:off x="6009533" y="341152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3" name="yt_shape_13633" descr="{&quot;rangeId&quot;:0,&quot;hasUnderline&quot;:&quot;1&quot;}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955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cm.</a:t>
            </a:r>
          </a:p>
        </p:txBody>
      </p:sp>
      <p:sp>
        <p:nvSpPr>
          <p:cNvPr id="13637" name="yt_shape_13637"/>
          <p:cNvSpPr txBox="1"/>
          <p:nvPr/>
        </p:nvSpPr>
        <p:spPr>
          <a:xfrm>
            <a:off x="540000" y="326985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34" name="yt_shape_13634" title="H_95.0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7459" y="2011799"/>
            <a:ext cx="1977080" cy="1207530"/>
            <a:chOff x="0" y="0"/>
            <a:chExt cx="1977080" cy="1207530"/>
          </a:xfrm>
        </p:grpSpPr>
        <p:pic>
          <p:nvPicPr>
            <p:cNvPr id="2" name="yt_image_13634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77080" cy="8115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36" name="yt_shape_13636"/>
            <p:cNvSpPr txBox="1"/>
            <p:nvPr/>
          </p:nvSpPr>
          <p:spPr>
            <a:xfrm>
              <a:off x="455259" y="84753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BB71488-F0CD-CCDA-DB21-74B7C81D90B0}"/>
              </a:ext>
            </a:extLst>
          </p:cNvPr>
          <p:cNvSpPr txBox="1"/>
          <p:nvPr/>
        </p:nvSpPr>
        <p:spPr>
          <a:xfrm>
            <a:off x="4644283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641" name="yt_shape_13641"/>
              <p:cNvSpPr txBox="1"/>
              <p:nvPr/>
            </p:nvSpPr>
            <p:spPr>
              <a:xfrm>
                <a:off x="490976" y="1745359"/>
                <a:ext cx="8114401" cy="39998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>
          <p:sp>
            <p:nvSpPr>
              <p:cNvPr id="13641" name="yt_shape_136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976" y="1745359"/>
                <a:ext cx="8114401" cy="3999813"/>
              </a:xfrm>
              <a:prstGeom prst="rect">
                <a:avLst/>
              </a:prstGeom>
              <a:blipFill>
                <a:blip r:embed="rId2"/>
                <a:stretch>
                  <a:fillRect l="-2329" t="-1220" r="-376" b="-18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F1720CA-E901-158B-2247-B24DE64F5CA7}"/>
              </a:ext>
            </a:extLst>
          </p:cNvPr>
          <p:cNvSpPr txBox="1"/>
          <p:nvPr/>
        </p:nvSpPr>
        <p:spPr>
          <a:xfrm>
            <a:off x="400965" y="1698553"/>
            <a:ext cx="82160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04F00C-B7A8-3980-AFC0-77ECEB0F6492}"/>
              </a:ext>
            </a:extLst>
          </p:cNvPr>
          <p:cNvSpPr txBox="1"/>
          <p:nvPr/>
        </p:nvSpPr>
        <p:spPr>
          <a:xfrm>
            <a:off x="400965" y="2174041"/>
            <a:ext cx="4202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0DACC6-65A7-B250-530E-1674468DE391}"/>
              </a:ext>
            </a:extLst>
          </p:cNvPr>
          <p:cNvSpPr txBox="1"/>
          <p:nvPr/>
        </p:nvSpPr>
        <p:spPr>
          <a:xfrm>
            <a:off x="400965" y="2649529"/>
            <a:ext cx="3766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B65A8C-7473-07A2-E4DB-07F680FAD2F2}"/>
              </a:ext>
            </a:extLst>
          </p:cNvPr>
          <p:cNvSpPr txBox="1"/>
          <p:nvPr/>
        </p:nvSpPr>
        <p:spPr>
          <a:xfrm>
            <a:off x="400965" y="3125017"/>
            <a:ext cx="2461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299B368-9E51-AEC3-82BC-461B866B37B2}"/>
              </a:ext>
            </a:extLst>
          </p:cNvPr>
          <p:cNvSpPr txBox="1"/>
          <p:nvPr/>
        </p:nvSpPr>
        <p:spPr>
          <a:xfrm>
            <a:off x="400965" y="3600505"/>
            <a:ext cx="2426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8C06687-BBFA-F88C-0A3D-CDF659E45688}"/>
              </a:ext>
            </a:extLst>
          </p:cNvPr>
          <p:cNvSpPr txBox="1"/>
          <p:nvPr/>
        </p:nvSpPr>
        <p:spPr>
          <a:xfrm>
            <a:off x="400965" y="4075993"/>
            <a:ext cx="4012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704AD00-E997-B901-7350-13CDAC5750B6}"/>
              </a:ext>
            </a:extLst>
          </p:cNvPr>
          <p:cNvSpPr txBox="1"/>
          <p:nvPr/>
        </p:nvSpPr>
        <p:spPr>
          <a:xfrm>
            <a:off x="400965" y="4551481"/>
            <a:ext cx="7476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DE0616E-38C3-BCF2-E006-401E7D39B159}"/>
                  </a:ext>
                </a:extLst>
              </p:cNvPr>
              <p:cNvSpPr txBox="1"/>
              <p:nvPr/>
            </p:nvSpPr>
            <p:spPr>
              <a:xfrm>
                <a:off x="400965" y="5026969"/>
                <a:ext cx="44298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DE0616E-38C3-BCF2-E006-401E7D39B1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965" y="5026969"/>
                <a:ext cx="4429823" cy="726326"/>
              </a:xfrm>
              <a:prstGeom prst="rect">
                <a:avLst/>
              </a:prstGeom>
              <a:blipFill>
                <a:blip r:embed="rId3"/>
                <a:stretch>
                  <a:fillRect l="-2204" r="-234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3638"/>
          <p:cNvSpPr txBox="1"/>
          <p:nvPr/>
        </p:nvSpPr>
        <p:spPr>
          <a:xfrm>
            <a:off x="479376" y="83671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d2b2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" name="yt_image_1363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64352" y="2978256"/>
            <a:ext cx="2035292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3" name="yt_shape_13643"/>
          <p:cNvSpPr txBox="1"/>
          <p:nvPr/>
        </p:nvSpPr>
        <p:spPr>
          <a:xfrm>
            <a:off x="540000" y="900000"/>
            <a:ext cx="655307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角的直角三角形性质的实际应用</a:t>
            </a:r>
          </a:p>
        </p:txBody>
      </p:sp>
      <p:sp>
        <p:nvSpPr>
          <p:cNvPr id="13644" name="yt_shape_13644"/>
          <p:cNvSpPr txBox="1"/>
          <p:nvPr/>
        </p:nvSpPr>
        <p:spPr>
          <a:xfrm>
            <a:off x="540119" y="139520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如图是某商场一楼与二楼之间的手扶电梯示意图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分别表示一楼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d8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二楼地面的水平线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则乘电梯从点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645a"/>
              </a:rPr>
              <a:t>上升的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48" name="yt_table_1364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72776"/>
              </p:ext>
            </p:extLst>
          </p:nvPr>
        </p:nvGraphicFramePr>
        <p:xfrm>
          <a:off x="540047" y="2834771"/>
          <a:ext cx="8146416" cy="475488"/>
        </p:xfrm>
        <a:graphic>
          <a:graphicData uri="http://schemas.openxmlformats.org/drawingml/2006/table">
            <a:tbl>
              <a:tblPr/>
              <a:tblGrid>
                <a:gridCol w="2278380">
                  <a:extLst>
                    <a:ext uri="{9D8B030D-6E8A-4147-A177-3AD203B41FA5}">
                      <a16:colId xmlns:a16="http://schemas.microsoft.com/office/drawing/2014/main" val="10536"/>
                    </a:ext>
                  </a:extLst>
                </a:gridCol>
                <a:gridCol w="2260918">
                  <a:extLst>
                    <a:ext uri="{9D8B030D-6E8A-4147-A177-3AD203B41FA5}">
                      <a16:colId xmlns:a16="http://schemas.microsoft.com/office/drawing/2014/main" val="10537"/>
                    </a:ext>
                  </a:extLst>
                </a:gridCol>
                <a:gridCol w="2260918">
                  <a:extLst>
                    <a:ext uri="{9D8B030D-6E8A-4147-A177-3AD203B41FA5}">
                      <a16:colId xmlns:a16="http://schemas.microsoft.com/office/drawing/2014/main" val="10538"/>
                    </a:ext>
                  </a:extLst>
                </a:gridCol>
                <a:gridCol w="1346200">
                  <a:extLst>
                    <a:ext uri="{9D8B030D-6E8A-4147-A177-3AD203B41FA5}">
                      <a16:colId xmlns:a16="http://schemas.microsoft.com/office/drawing/2014/main" val="105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2"/>
                  </a:ext>
                </a:extLst>
              </a:tr>
            </a:tbl>
          </a:graphicData>
        </a:graphic>
      </p:graphicFrame>
      <p:grpSp>
        <p:nvGrpSpPr>
          <p:cNvPr id="13645" name="yt_shape_13645_skip" title="H_117.1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99433" y="2834771"/>
            <a:ext cx="2550612" cy="1487565"/>
            <a:chOff x="0" y="0"/>
            <a:chExt cx="2550612" cy="1487565"/>
          </a:xfrm>
        </p:grpSpPr>
        <p:pic>
          <p:nvPicPr>
            <p:cNvPr id="2" name="yt_image_1364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50612" cy="10915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47" name="yt_shape_13647"/>
            <p:cNvSpPr txBox="1"/>
            <p:nvPr/>
          </p:nvSpPr>
          <p:spPr>
            <a:xfrm>
              <a:off x="742025" y="112756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439814637">
            <a:extLst>
              <a:ext uri="{FF2B5EF4-FFF2-40B4-BE49-F238E27FC236}">
                <a16:creationId xmlns:a16="http://schemas.microsoft.com/office/drawing/2014/main" id="{94B1FB6B-CF9D-8A4B-C13D-F7F04CDEB6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22BBE1A-9005-06AE-7702-167F7A24BF2B}"/>
              </a:ext>
            </a:extLst>
          </p:cNvPr>
          <p:cNvSpPr txBox="1"/>
          <p:nvPr/>
        </p:nvSpPr>
        <p:spPr>
          <a:xfrm>
            <a:off x="2221758" y="229937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0" name="yt_shape_13650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一棵树在一次强台风中于离地面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处折断倒下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倒下部分与地面成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75ff"/>
              </a:rPr>
              <a:t>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则这棵树在折断前的高度为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m.</a:t>
            </a:r>
          </a:p>
        </p:txBody>
      </p:sp>
      <p:sp>
        <p:nvSpPr>
          <p:cNvPr id="13654" name="yt_shape_13654"/>
          <p:cNvSpPr txBox="1"/>
          <p:nvPr/>
        </p:nvSpPr>
        <p:spPr>
          <a:xfrm>
            <a:off x="540000" y="356010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51" name="yt_shape_13651" title="H_117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9610" y="2011799"/>
            <a:ext cx="1712779" cy="1497852"/>
            <a:chOff x="0" y="0"/>
            <a:chExt cx="1712779" cy="1497852"/>
          </a:xfrm>
        </p:grpSpPr>
        <p:pic>
          <p:nvPicPr>
            <p:cNvPr id="2" name="yt_image_1365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12779" cy="1101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53" name="yt_shape_13653"/>
            <p:cNvSpPr txBox="1"/>
            <p:nvPr/>
          </p:nvSpPr>
          <p:spPr>
            <a:xfrm>
              <a:off x="323108" y="11378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C0DBF21-D42D-9A8F-003F-E96C7651B1ED}"/>
              </a:ext>
            </a:extLst>
          </p:cNvPr>
          <p:cNvSpPr txBox="1"/>
          <p:nvPr/>
        </p:nvSpPr>
        <p:spPr>
          <a:xfrm>
            <a:off x="5022108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6" name="yt_shape_1365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655" name="yt_image_13655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58" name="yt_shape_13658" descr="{&quot;rangeId&quot;:0,&quot;hasUnderline&quot;:&quot;1&quot;}"/>
          <p:cNvSpPr txBox="1"/>
          <p:nvPr/>
        </p:nvSpPr>
        <p:spPr>
          <a:xfrm>
            <a:off x="540119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（通辽市中考）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等边三角形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5_2990a"/>
              </a:rPr>
              <a:t>2cm/s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匀速运动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580e"/>
              </a:rPr>
              <a:t>为边作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等边三角形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异侧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b902"/>
              </a:rPr>
              <a:t>需移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s.</a:t>
            </a:r>
          </a:p>
        </p:txBody>
      </p:sp>
      <p:pic>
        <p:nvPicPr>
          <p:cNvPr id="13659" name="yt_image_13659" title="H_126.0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44433" y="3554227"/>
            <a:ext cx="1503133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7A21DA0-B07A-0A47-8657-E39033E92996}"/>
              </a:ext>
            </a:extLst>
          </p:cNvPr>
          <p:cNvSpPr txBox="1"/>
          <p:nvPr/>
        </p:nvSpPr>
        <p:spPr>
          <a:xfrm>
            <a:off x="1059708" y="286182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1" name="yt_shape_13661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（桂林十八中月考卷）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将等边三角形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ed036"/>
              </a:rPr>
              <a:t>按如图所示的方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式叠放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两点分别在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1d53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662" name="yt_image_13662" title="H_134.9059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49955" y="1767124"/>
            <a:ext cx="1783080" cy="1713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668"/>
          <p:cNvSpPr txBox="1"/>
          <p:nvPr/>
        </p:nvSpPr>
        <p:spPr>
          <a:xfrm>
            <a:off x="526952" y="2887975"/>
            <a:ext cx="84398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是等边三角形，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</a:p>
        </p:txBody>
      </p:sp>
      <p:sp>
        <p:nvSpPr>
          <p:cNvPr id="5" name="yt_shape_13669"/>
          <p:cNvSpPr txBox="1"/>
          <p:nvPr/>
        </p:nvSpPr>
        <p:spPr>
          <a:xfrm>
            <a:off x="527071" y="336727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是等边三角形，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a282f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670"/>
              <p:cNvSpPr txBox="1"/>
              <p:nvPr/>
            </p:nvSpPr>
            <p:spPr>
              <a:xfrm>
                <a:off x="527071" y="4326713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是正方形，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16d2d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>
          <p:sp>
            <p:nvSpPr>
              <p:cNvPr id="6" name="yt_shape_136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071" y="4326713"/>
                <a:ext cx="11492915" cy="1119024"/>
              </a:xfrm>
              <a:prstGeom prst="rect">
                <a:avLst/>
              </a:prstGeom>
              <a:blipFill>
                <a:blip r:embed="rId3"/>
                <a:stretch>
                  <a:fillRect l="-1591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027F342-E696-312C-2EAD-C19AFCDBC9AD}"/>
              </a:ext>
            </a:extLst>
          </p:cNvPr>
          <p:cNvSpPr txBox="1"/>
          <p:nvPr/>
        </p:nvSpPr>
        <p:spPr>
          <a:xfrm>
            <a:off x="436941" y="2288778"/>
            <a:ext cx="6611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解：过点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FQ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FQE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C99C8FD-EF52-4D46-6277-A4ABDEDCC4FE}"/>
              </a:ext>
            </a:extLst>
          </p:cNvPr>
          <p:cNvSpPr txBox="1"/>
          <p:nvPr/>
        </p:nvSpPr>
        <p:spPr>
          <a:xfrm>
            <a:off x="436941" y="2841169"/>
            <a:ext cx="8538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是等边三角形，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713D1B7-EA08-F9F9-D784-05D84BB048BF}"/>
              </a:ext>
            </a:extLst>
          </p:cNvPr>
          <p:cNvSpPr txBox="1"/>
          <p:nvPr/>
        </p:nvSpPr>
        <p:spPr>
          <a:xfrm>
            <a:off x="437060" y="3320472"/>
            <a:ext cx="11051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是等边三角形，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EB8D33C-0F8E-93C7-1E6D-B8D473138C94}"/>
              </a:ext>
            </a:extLst>
          </p:cNvPr>
          <p:cNvSpPr txBox="1"/>
          <p:nvPr/>
        </p:nvSpPr>
        <p:spPr>
          <a:xfrm>
            <a:off x="437060" y="3795960"/>
            <a:ext cx="19215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a282f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1DF4989-6509-3156-D826-3F178042CDA8}"/>
              </a:ext>
            </a:extLst>
          </p:cNvPr>
          <p:cNvSpPr txBox="1"/>
          <p:nvPr/>
        </p:nvSpPr>
        <p:spPr>
          <a:xfrm>
            <a:off x="437060" y="4279907"/>
            <a:ext cx="112004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是正方形，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1251E55-D160-9980-4DB4-D2CE519AE068}"/>
                  </a:ext>
                </a:extLst>
              </p:cNvPr>
              <p:cNvSpPr txBox="1"/>
              <p:nvPr/>
            </p:nvSpPr>
            <p:spPr>
              <a:xfrm>
                <a:off x="436941" y="4991262"/>
                <a:ext cx="104750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FEC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  <a:sym typeface="_⨹_1_16d2d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kumimoji="0" lang="en-US" altLang="zh-CN" sz="2400" b="0" i="0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/Times New Roman" pitchFamily="24"/>
                  <a:ea typeface="楷体" pitchFamily="24"/>
                </a:endParaRPr>
              </a:p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EFC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FQ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1251E55-D160-9980-4DB4-D2CE519AE0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941" y="4991262"/>
                <a:ext cx="10475023" cy="726326"/>
              </a:xfrm>
              <a:prstGeom prst="rect">
                <a:avLst/>
              </a:prstGeom>
              <a:blipFill>
                <a:blip r:embed="rId4"/>
                <a:stretch>
                  <a:fillRect l="-931" t="-32773" b="-52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yt_image_1366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321106" y="3686878"/>
            <a:ext cx="1767798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795</Words>
  <Application>Microsoft Office PowerPoint</Application>
  <PresentationFormat>宽屏</PresentationFormat>
  <Paragraphs>62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35" baseType="lpstr">
      <vt:lpstr>_⨹_1_16d2d</vt:lpstr>
      <vt:lpstr>_⨹_1_19553</vt:lpstr>
      <vt:lpstr>_⨹_1_1d2b2</vt:lpstr>
      <vt:lpstr>_⨹_1_31d53</vt:lpstr>
      <vt:lpstr>_⨹_1_4d824</vt:lpstr>
      <vt:lpstr>_⨹_1_5e293</vt:lpstr>
      <vt:lpstr>_⨹_1_a282f</vt:lpstr>
      <vt:lpstr>_⨹_1_d75ff</vt:lpstr>
      <vt:lpstr>_⨹_2_7b902</vt:lpstr>
      <vt:lpstr>_⨹_3_3645a</vt:lpstr>
      <vt:lpstr>_⨹_3_4580e</vt:lpstr>
      <vt:lpstr>_⨹_5_2990a</vt:lpstr>
      <vt:lpstr>_⨹_7_ed036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2024-05-11T14:54:45Z</dcterms:created>
  <dcterms:modified xsi:type="dcterms:W3CDTF">2024-05-13T06:42:31Z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