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05" r:id="rId5"/>
    <p:sldId id="312" r:id="rId6"/>
    <p:sldId id="313" r:id="rId7"/>
    <p:sldId id="306" r:id="rId8"/>
    <p:sldId id="309" r:id="rId9"/>
    <p:sldId id="308" r:id="rId10"/>
    <p:sldId id="314" r:id="rId11"/>
    <p:sldId id="310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方案选择问题</a:t>
            </a:r>
          </a:p>
        </p:txBody>
      </p:sp>
      <p:sp>
        <p:nvSpPr>
          <p:cNvPr id="14176" name="yt_shape_14176"/>
          <p:cNvSpPr txBox="1"/>
          <p:nvPr/>
        </p:nvSpPr>
        <p:spPr>
          <a:xfrm>
            <a:off x="540120" y="1395205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某教育行政部门计划今年暑假组织部分教师到外地进行学习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e14"/>
              </a:rPr>
              <a:t>预订宾馆住宿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有住宿条件一样的甲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乙两家宾馆供选择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其收费标准均为每人每天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2d5ba"/>
              </a:rPr>
              <a:t>120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并且各自推出不同的优惠方案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甲宾馆是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7bf1"/>
              </a:rPr>
              <a:t>以内的按标准收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超出部分按九折收费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乙宾馆是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8dad"/>
              </a:rPr>
              <a:t>以内的按标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准收费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超出部分按八折收费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如果你是这个部门的负责人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338"/>
              </a:rPr>
              <a:t>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认为选择哪家宾馆较实惠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3" name="yt_shape_1715439891141" title="H_25.973701">
            <a:extLst>
              <a:ext uri="{FF2B5EF4-FFF2-40B4-BE49-F238E27FC236}">
                <a16:creationId xmlns:a16="http://schemas.microsoft.com/office/drawing/2014/main" id="{E76E9F4A-428D-9033-A588-5BF27F895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C1F6F91-E0F1-298D-1301-3B15C4FCF8F5}"/>
              </a:ext>
            </a:extLst>
          </p:cNvPr>
          <p:cNvSpPr txBox="1"/>
          <p:nvPr/>
        </p:nvSpPr>
        <p:spPr>
          <a:xfrm>
            <a:off x="407368" y="4263072"/>
            <a:ext cx="796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解：设总人数是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，甲、乙宾馆的收费分别为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A51B76-A24E-4727-575A-F31C24566A9D}"/>
              </a:ext>
            </a:extLst>
          </p:cNvPr>
          <p:cNvSpPr txBox="1"/>
          <p:nvPr/>
        </p:nvSpPr>
        <p:spPr>
          <a:xfrm>
            <a:off x="407368" y="4738560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时，选择两家宾馆是一样的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8A6549-5BCC-ADE7-E023-59D3F68109DF}"/>
              </a:ext>
            </a:extLst>
          </p:cNvPr>
          <p:cNvSpPr txBox="1"/>
          <p:nvPr/>
        </p:nvSpPr>
        <p:spPr>
          <a:xfrm>
            <a:off x="407368" y="5214048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时，选择甲宾馆较实惠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6B2E76-9F66-51E2-2671-A6102F18F2BB}"/>
              </a:ext>
            </a:extLst>
          </p:cNvPr>
          <p:cNvSpPr txBox="1"/>
          <p:nvPr/>
        </p:nvSpPr>
        <p:spPr>
          <a:xfrm>
            <a:off x="407368" y="5689536"/>
            <a:ext cx="719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BE597E-6CAF-0AC1-8F66-DAC99C55E532}"/>
              </a:ext>
            </a:extLst>
          </p:cNvPr>
          <p:cNvSpPr txBox="1"/>
          <p:nvPr/>
        </p:nvSpPr>
        <p:spPr>
          <a:xfrm>
            <a:off x="407368" y="6162995"/>
            <a:ext cx="292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5" name="yt_shape_141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若总运费不超过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地运往甲销售点的水果不低于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e8d2"/>
              </a:rPr>
              <a:t>试确定运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费最低的运输方案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并求出最低运费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198" name="yt_table_1419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274112"/>
              </p:ext>
            </p:extLst>
          </p:nvPr>
        </p:nvGraphicFramePr>
        <p:xfrm>
          <a:off x="510549" y="4678372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10413" y="1811284"/>
                <a:ext cx="11388529" cy="11632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effectLst/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）依题意，得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altLang="zh-CN" sz="24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+11200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≤18300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≥200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1200" dirty="0">
                  <a:solidFill>
                    <a:srgbClr val="000000"/>
                  </a:solidFill>
                  <a:latin typeface="宋体/Times New Roman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413" y="1811284"/>
                <a:ext cx="11388529" cy="1163267"/>
              </a:xfrm>
              <a:prstGeom prst="rect">
                <a:avLst/>
              </a:prstGeom>
              <a:blipFill>
                <a:blip r:embed="rId2"/>
                <a:stretch>
                  <a:fillRect l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07368" y="2862095"/>
                <a:ext cx="5742278" cy="772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202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201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202.</a:t>
                </a:r>
                <a:endParaRPr lang="zh-CN" altLang="zh-CN" sz="1200" dirty="0">
                  <a:solidFill>
                    <a:srgbClr val="000000"/>
                  </a:solidFill>
                  <a:latin typeface="宋体/Times New Roman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62095"/>
                <a:ext cx="5742278" cy="772134"/>
              </a:xfrm>
              <a:prstGeom prst="rect">
                <a:avLst/>
              </a:prstGeom>
              <a:blipFill>
                <a:blip r:embed="rId3"/>
                <a:stretch>
                  <a:fillRect l="-1699" r="-6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408831" y="3474654"/>
            <a:ext cx="85725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11200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＞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的增大而增大，</a:t>
            </a:r>
            <a:endParaRPr lang="zh-CN" altLang="zh-CN" sz="1200" dirty="0">
              <a:solidFill>
                <a:srgbClr val="000000"/>
              </a:solidFill>
              <a:latin typeface="宋体/Times New Roman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9372" y="3793803"/>
            <a:ext cx="78725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时，运费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最低，最低运费为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18200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宋体/Times New Roman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9372" y="4171226"/>
            <a:ext cx="295465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此时运输方案如下：</a:t>
            </a:r>
            <a:endParaRPr lang="zh-CN" altLang="zh-CN" sz="1200" dirty="0">
              <a:solidFill>
                <a:srgbClr val="000000"/>
              </a:solidFill>
              <a:latin typeface="宋体/Times New Roman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15204" y="1082376"/>
            <a:ext cx="7859524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解：设总人数是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，甲、乙宾馆的收费分别为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时，选择两家宾馆是一样的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时，选择甲宾馆较实惠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综上可得，当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时，选择两家宾馆是一样的；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时，选择甲宾馆较实惠；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时，选择乙宾馆较实惠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895501-DCE2-90F2-77C5-A5C0C66FCF66}"/>
              </a:ext>
            </a:extLst>
          </p:cNvPr>
          <p:cNvSpPr txBox="1"/>
          <p:nvPr/>
        </p:nvSpPr>
        <p:spPr>
          <a:xfrm>
            <a:off x="472818" y="3413010"/>
            <a:ext cx="692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5996EB-3157-4F90-A1F5-E307B370CD68}"/>
              </a:ext>
            </a:extLst>
          </p:cNvPr>
          <p:cNvSpPr txBox="1"/>
          <p:nvPr/>
        </p:nvSpPr>
        <p:spPr>
          <a:xfrm>
            <a:off x="425193" y="3888498"/>
            <a:ext cx="392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2D250B-2749-672D-EDEF-5A453CC97818}"/>
              </a:ext>
            </a:extLst>
          </p:cNvPr>
          <p:cNvSpPr txBox="1"/>
          <p:nvPr/>
        </p:nvSpPr>
        <p:spPr>
          <a:xfrm>
            <a:off x="425193" y="4363986"/>
            <a:ext cx="392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1EE387-1202-926C-5F39-A4BB9DD33C18}"/>
              </a:ext>
            </a:extLst>
          </p:cNvPr>
          <p:cNvSpPr txBox="1"/>
          <p:nvPr/>
        </p:nvSpPr>
        <p:spPr>
          <a:xfrm>
            <a:off x="425193" y="4839474"/>
            <a:ext cx="3696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92016E-71E7-79E6-9E59-D45E3318C4B9}"/>
              </a:ext>
            </a:extLst>
          </p:cNvPr>
          <p:cNvSpPr txBox="1"/>
          <p:nvPr/>
        </p:nvSpPr>
        <p:spPr>
          <a:xfrm>
            <a:off x="425193" y="5314962"/>
            <a:ext cx="795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综上可得，当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时，选择两家宾馆是一样的；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D894FB-F13E-9644-42A2-CDACC94A570B}"/>
              </a:ext>
            </a:extLst>
          </p:cNvPr>
          <p:cNvSpPr txBox="1"/>
          <p:nvPr/>
        </p:nvSpPr>
        <p:spPr>
          <a:xfrm>
            <a:off x="425193" y="5790450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时，选择甲宾馆较实惠；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3CD970-DB8E-B985-235D-F5AB71760E24}"/>
              </a:ext>
            </a:extLst>
          </p:cNvPr>
          <p:cNvSpPr txBox="1"/>
          <p:nvPr/>
        </p:nvSpPr>
        <p:spPr>
          <a:xfrm>
            <a:off x="425193" y="6265938"/>
            <a:ext cx="444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时，选择乙宾馆较实惠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4176"/>
          <p:cNvSpPr txBox="1"/>
          <p:nvPr/>
        </p:nvSpPr>
        <p:spPr>
          <a:xfrm>
            <a:off x="479376" y="692696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某教育行政部门计划今年暑假组织部分教师到外地进行学习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e14"/>
              </a:rPr>
              <a:t>预订宾馆住宿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有住宿条件一样的甲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乙两家宾馆供选择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其收费标准均为每人每天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2d5ba"/>
              </a:rPr>
              <a:t>120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并且各自推出不同的优惠方案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甲宾馆是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7bf1"/>
              </a:rPr>
              <a:t>以内的按标准收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超出部分按九折收费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乙宾馆是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8dad"/>
              </a:rPr>
              <a:t>以内的按标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准收费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超出部分按八折收费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如果你是这个部门的负责人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338"/>
              </a:rPr>
              <a:t>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认为选择哪家宾馆较实惠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8" name="yt_shape_14178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（贵港商城初中期中）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某校在学习贯彻党的二十大精神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我践行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a54a"/>
              </a:rPr>
              <a:t>的活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计划组织全校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名师生到林业部门规划的林区植树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经研究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7e78"/>
              </a:rPr>
              <a:t>决定租用当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地出租车公司提供的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两种型号的客车共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辆作为交通工具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587a"/>
              </a:rPr>
              <a:t>下表是租车公司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提供给学校有关两种型号客车的载客量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6a500"/>
              </a:rPr>
              <a:t>载客量指的是每辆客车最多可载该校师生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与租金信息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79" name="yt_table_1417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918449"/>
              </p:ext>
            </p:extLst>
          </p:nvPr>
        </p:nvGraphicFramePr>
        <p:xfrm>
          <a:off x="540000" y="3435714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5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9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7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载客量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租金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设租用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型号客车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租车总费用为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4f58"/>
              </a:rPr>
              <a:t>并直接写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为整数）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74430B-7D55-9374-FD21-8A2BE1FAD87C}"/>
              </a:ext>
            </a:extLst>
          </p:cNvPr>
          <p:cNvSpPr txBox="1"/>
          <p:nvPr/>
        </p:nvSpPr>
        <p:spPr>
          <a:xfrm>
            <a:off x="450108" y="1804170"/>
            <a:ext cx="9025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F5DB4B-955A-C977-B363-0E2102DA8826}"/>
              </a:ext>
            </a:extLst>
          </p:cNvPr>
          <p:cNvSpPr txBox="1"/>
          <p:nvPr/>
        </p:nvSpPr>
        <p:spPr>
          <a:xfrm>
            <a:off x="450108" y="2279658"/>
            <a:ext cx="9409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3" name="yt_shape_14183"/>
          <p:cNvSpPr txBox="1"/>
          <p:nvPr/>
        </p:nvSpPr>
        <p:spPr>
          <a:xfrm>
            <a:off x="551384" y="667908"/>
            <a:ext cx="11492915" cy="619009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若要使租车总费用不超过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13980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一共有几种租车方案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d1d1"/>
              </a:rPr>
              <a:t>哪种租车方案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最省钱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）根据题意，得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13980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所以共有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种租车方案：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：租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：租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：租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：租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值随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取得最小值，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所以租车方案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，即租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型号客车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辆时最省钱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53AE8F-8182-4FA6-021A-23E1DEC1F14F}"/>
              </a:ext>
            </a:extLst>
          </p:cNvPr>
          <p:cNvSpPr txBox="1"/>
          <p:nvPr/>
        </p:nvSpPr>
        <p:spPr>
          <a:xfrm>
            <a:off x="461373" y="1572078"/>
            <a:ext cx="7879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36D877-ABEE-FDD2-19BD-6CCAA422A48B}"/>
              </a:ext>
            </a:extLst>
          </p:cNvPr>
          <p:cNvSpPr txBox="1"/>
          <p:nvPr/>
        </p:nvSpPr>
        <p:spPr>
          <a:xfrm>
            <a:off x="461373" y="2047566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4A9620-C9F4-9B5B-2E3B-1278E9F6A97C}"/>
              </a:ext>
            </a:extLst>
          </p:cNvPr>
          <p:cNvSpPr txBox="1"/>
          <p:nvPr/>
        </p:nvSpPr>
        <p:spPr>
          <a:xfrm>
            <a:off x="461373" y="252305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种租车方案：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68ED4A-389C-300C-D8FA-1442EB43E5F2}"/>
              </a:ext>
            </a:extLst>
          </p:cNvPr>
          <p:cNvSpPr txBox="1"/>
          <p:nvPr/>
        </p:nvSpPr>
        <p:spPr>
          <a:xfrm>
            <a:off x="461373" y="2998542"/>
            <a:ext cx="638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：租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720414-D19F-7BA8-F261-8C9C5EC0B36B}"/>
              </a:ext>
            </a:extLst>
          </p:cNvPr>
          <p:cNvSpPr txBox="1"/>
          <p:nvPr/>
        </p:nvSpPr>
        <p:spPr>
          <a:xfrm>
            <a:off x="461373" y="3474030"/>
            <a:ext cx="638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：租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598908-3FFF-326F-752C-A207B9AE6FDF}"/>
              </a:ext>
            </a:extLst>
          </p:cNvPr>
          <p:cNvSpPr txBox="1"/>
          <p:nvPr/>
        </p:nvSpPr>
        <p:spPr>
          <a:xfrm>
            <a:off x="461373" y="3949518"/>
            <a:ext cx="638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：租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85F55A-FD24-0FB3-8C40-B211D2AE964E}"/>
              </a:ext>
            </a:extLst>
          </p:cNvPr>
          <p:cNvSpPr txBox="1"/>
          <p:nvPr/>
        </p:nvSpPr>
        <p:spPr>
          <a:xfrm>
            <a:off x="461373" y="4425006"/>
            <a:ext cx="615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：租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89DA84-85A6-D77F-0C08-E6945C455EA6}"/>
              </a:ext>
            </a:extLst>
          </p:cNvPr>
          <p:cNvSpPr txBox="1"/>
          <p:nvPr/>
        </p:nvSpPr>
        <p:spPr>
          <a:xfrm>
            <a:off x="461373" y="4900494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EAC5F7-90F3-9C33-605E-2ED39CDC0DB5}"/>
              </a:ext>
            </a:extLst>
          </p:cNvPr>
          <p:cNvSpPr txBox="1"/>
          <p:nvPr/>
        </p:nvSpPr>
        <p:spPr>
          <a:xfrm>
            <a:off x="461373" y="5375982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值随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053EDB-8239-C4DA-7514-BB8A35508B5E}"/>
              </a:ext>
            </a:extLst>
          </p:cNvPr>
          <p:cNvSpPr txBox="1"/>
          <p:nvPr/>
        </p:nvSpPr>
        <p:spPr>
          <a:xfrm>
            <a:off x="461373" y="585147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827757-85AF-618D-D7C9-1681CBA96EBD}"/>
              </a:ext>
            </a:extLst>
          </p:cNvPr>
          <p:cNvSpPr txBox="1"/>
          <p:nvPr/>
        </p:nvSpPr>
        <p:spPr>
          <a:xfrm>
            <a:off x="461373" y="6326958"/>
            <a:ext cx="8895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所以租车方案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，即租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辆时最省钱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5" name="yt_shape_14185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最低费用决策问题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86" name="yt_shape_14186"/>
              <p:cNvSpPr txBox="1"/>
              <p:nvPr/>
            </p:nvSpPr>
            <p:spPr>
              <a:xfrm>
                <a:off x="540119" y="1395205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某中学计划举行以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奋斗百年路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启航新征程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为主题的知识竞赛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b6d5"/>
                  </a:rPr>
                  <a:t>并对获奖的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同学给予奖励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现要购买甲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乙两种奖品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件甲种奖品和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件乙种奖品共需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02a6a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件甲种奖品和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件乙种奖品共需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乙两种奖品的单价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）设甲种奖品的单价为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元，乙种奖品的单价为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答：甲种奖品的单价为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元，乙种奖品的单价为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6" name="yt_shape_14186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900107"/>
              </a:xfrm>
              <a:prstGeom prst="rect">
                <a:avLst/>
              </a:prstGeom>
              <a:blipFill>
                <a:blip r:embed="rId2"/>
                <a:stretch>
                  <a:fillRect l="-1645" t="-1406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439891211" title="H_25.973701">
            <a:extLst>
              <a:ext uri="{FF2B5EF4-FFF2-40B4-BE49-F238E27FC236}">
                <a16:creationId xmlns:a16="http://schemas.microsoft.com/office/drawing/2014/main" id="{44A61494-9242-1E23-5134-F53E43B045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3E2EEA-FAFE-2135-9F00-7CB265E53A9C}"/>
              </a:ext>
            </a:extLst>
          </p:cNvPr>
          <p:cNvSpPr txBox="1"/>
          <p:nvPr/>
        </p:nvSpPr>
        <p:spPr>
          <a:xfrm>
            <a:off x="450108" y="3250351"/>
            <a:ext cx="818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）设甲种奖品的单价为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元，乙种奖品的单价为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402A94-C41D-8EB9-1703-0887A99F3517}"/>
                  </a:ext>
                </a:extLst>
              </p:cNvPr>
              <p:cNvSpPr txBox="1"/>
              <p:nvPr/>
            </p:nvSpPr>
            <p:spPr>
              <a:xfrm>
                <a:off x="450108" y="3725839"/>
                <a:ext cx="621385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37402A94-C41D-8EB9-1703-0887A99F3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25839"/>
                <a:ext cx="6213856" cy="1154189"/>
              </a:xfrm>
              <a:prstGeom prst="rect">
                <a:avLst/>
              </a:prstGeom>
              <a:blipFill>
                <a:blip r:embed="rId4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8DF4A0-5754-8F48-B3FA-0CC47117FE61}"/>
              </a:ext>
            </a:extLst>
          </p:cNvPr>
          <p:cNvSpPr txBox="1"/>
          <p:nvPr/>
        </p:nvSpPr>
        <p:spPr>
          <a:xfrm>
            <a:off x="450108" y="4786416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答：甲种奖品的单价为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元，乙种奖品的单价为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0" name="yt_shape_141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根据颁奖计划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该中学需甲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乙两种奖品共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且甲种奖品不少于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97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应如何购买才能使总费用最少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并求出最少费用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91" name="yt_shape_14191"/>
          <p:cNvSpPr txBox="1"/>
          <p:nvPr/>
        </p:nvSpPr>
        <p:spPr>
          <a:xfrm>
            <a:off x="540119" y="185943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）设购买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件甲种奖品，则购买（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4_9a9ee"/>
              </a:rPr>
              <a:t>）件乙种奖品，设购买两种奖品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的总费用为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因为甲种奖品不少于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有最小值，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此时，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所以当学校购买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件甲种奖品和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件乙种奖品时，总费用最少，最少费用是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ECEC5D-5926-3975-DFBC-A4150BF5B5D4}"/>
              </a:ext>
            </a:extLst>
          </p:cNvPr>
          <p:cNvSpPr txBox="1"/>
          <p:nvPr/>
        </p:nvSpPr>
        <p:spPr>
          <a:xfrm>
            <a:off x="450108" y="1812629"/>
            <a:ext cx="1109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件甲种奖品，则购买（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4_9a9ee"/>
              </a:rPr>
              <a:t>）件乙种奖品，设购买两种奖品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D7622F-B765-397E-8815-AEBDB5A93A1A}"/>
              </a:ext>
            </a:extLst>
          </p:cNvPr>
          <p:cNvSpPr txBox="1"/>
          <p:nvPr/>
        </p:nvSpPr>
        <p:spPr>
          <a:xfrm>
            <a:off x="450108" y="2288117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的总费用为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893AC8-EE79-451B-B007-95BB24A98C4A}"/>
              </a:ext>
            </a:extLst>
          </p:cNvPr>
          <p:cNvSpPr txBox="1"/>
          <p:nvPr/>
        </p:nvSpPr>
        <p:spPr>
          <a:xfrm>
            <a:off x="450108" y="2763605"/>
            <a:ext cx="736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12EF74-7F69-12C0-83AB-7F7446A0541D}"/>
              </a:ext>
            </a:extLst>
          </p:cNvPr>
          <p:cNvSpPr txBox="1"/>
          <p:nvPr/>
        </p:nvSpPr>
        <p:spPr>
          <a:xfrm>
            <a:off x="450108" y="3239093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F2F25D-A9BB-89F2-9BF1-080794091675}"/>
              </a:ext>
            </a:extLst>
          </p:cNvPr>
          <p:cNvSpPr txBox="1"/>
          <p:nvPr/>
        </p:nvSpPr>
        <p:spPr>
          <a:xfrm>
            <a:off x="450108" y="371458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因为甲种奖品不少于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89B0A8-B322-80B8-ED9C-3CC94D576290}"/>
              </a:ext>
            </a:extLst>
          </p:cNvPr>
          <p:cNvSpPr txBox="1"/>
          <p:nvPr/>
        </p:nvSpPr>
        <p:spPr>
          <a:xfrm>
            <a:off x="450108" y="4190069"/>
            <a:ext cx="445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2A3F9E-0B39-4086-0709-8546A0B75412}"/>
              </a:ext>
            </a:extLst>
          </p:cNvPr>
          <p:cNvSpPr txBox="1"/>
          <p:nvPr/>
        </p:nvSpPr>
        <p:spPr>
          <a:xfrm>
            <a:off x="497733" y="4665557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BEB4CF-3572-D3E4-205D-FF1AEF85CE5B}"/>
              </a:ext>
            </a:extLst>
          </p:cNvPr>
          <p:cNvSpPr txBox="1"/>
          <p:nvPr/>
        </p:nvSpPr>
        <p:spPr>
          <a:xfrm>
            <a:off x="450108" y="5141045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023AB3-85B8-D3E0-0A0F-94435FDBA7AD}"/>
              </a:ext>
            </a:extLst>
          </p:cNvPr>
          <p:cNvSpPr txBox="1"/>
          <p:nvPr/>
        </p:nvSpPr>
        <p:spPr>
          <a:xfrm>
            <a:off x="450108" y="5616533"/>
            <a:ext cx="1107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所以当学校购买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件甲种奖品和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件乙种奖品时，总费用最少，最少费用是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2" name="yt_shape_1419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今年我市水果大丰收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两个水果基地分别收获水果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700c"/>
              </a:rPr>
              <a:t>现需把这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些水果全部运往甲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乙两销售点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基地运往甲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cc0c"/>
              </a:rPr>
              <a:t>乙两销售点的费用分别为每件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基地运往甲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乙两销售点的费用分别为每件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cbfb"/>
              </a:rPr>
              <a:t>现甲销售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点需要水果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乙销售点需要水果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基地运往甲销售点水果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总运费为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7c79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）依题意，列表得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5055F2-A188-24FC-C9AF-3894140F6BA0}"/>
              </a:ext>
            </a:extLst>
          </p:cNvPr>
          <p:cNvSpPr txBox="1"/>
          <p:nvPr/>
        </p:nvSpPr>
        <p:spPr>
          <a:xfrm>
            <a:off x="450108" y="3706122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）依题意，列表得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4" name="yt_table_14196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332778"/>
              </p:ext>
            </p:extLst>
          </p:nvPr>
        </p:nvGraphicFramePr>
        <p:xfrm>
          <a:off x="434354" y="4437112"/>
          <a:ext cx="8568952" cy="19385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28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2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2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12"/>
                          <a:ea typeface="宋体" pitchFamily="12"/>
                        </a:rPr>
                        <a:t/>
                      </a:r>
                      <a:br>
                        <a:rPr lang="en-US" altLang="zh-CN" sz="12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12"/>
                          <a:ea typeface="宋体" pitchFamily="12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乙（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）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CCDAB5D-1863-67E2-7CF8-191F20BA136D}"/>
              </a:ext>
            </a:extLst>
          </p:cNvPr>
          <p:cNvSpPr txBox="1"/>
          <p:nvPr/>
        </p:nvSpPr>
        <p:spPr>
          <a:xfrm>
            <a:off x="2741967" y="4485351"/>
            <a:ext cx="1480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A0A9DC-45E3-9AB4-1EC7-D5C5E6959450}"/>
              </a:ext>
            </a:extLst>
          </p:cNvPr>
          <p:cNvSpPr txBox="1"/>
          <p:nvPr/>
        </p:nvSpPr>
        <p:spPr>
          <a:xfrm>
            <a:off x="6023992" y="4485351"/>
            <a:ext cx="1480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E85583-E72C-5E72-921D-41F8574709DD}"/>
              </a:ext>
            </a:extLst>
          </p:cNvPr>
          <p:cNvSpPr txBox="1"/>
          <p:nvPr/>
        </p:nvSpPr>
        <p:spPr>
          <a:xfrm>
            <a:off x="600354" y="51459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3AF8CD-32E7-8059-4C59-422F7C346EAC}"/>
              </a:ext>
            </a:extLst>
          </p:cNvPr>
          <p:cNvSpPr txBox="1"/>
          <p:nvPr/>
        </p:nvSpPr>
        <p:spPr>
          <a:xfrm>
            <a:off x="871372" y="518649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60880F-E0D4-36B6-6BA1-22BD762A4A7A}"/>
              </a:ext>
            </a:extLst>
          </p:cNvPr>
          <p:cNvSpPr txBox="1"/>
          <p:nvPr/>
        </p:nvSpPr>
        <p:spPr>
          <a:xfrm>
            <a:off x="3146779" y="5186499"/>
            <a:ext cx="362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5FE29A-D3DB-4527-8D77-126889A35FE7}"/>
              </a:ext>
            </a:extLst>
          </p:cNvPr>
          <p:cNvSpPr txBox="1"/>
          <p:nvPr/>
        </p:nvSpPr>
        <p:spPr>
          <a:xfrm>
            <a:off x="6007832" y="5237440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F3FE6D-EDD5-FECF-5588-436205437D8A}"/>
              </a:ext>
            </a:extLst>
          </p:cNvPr>
          <p:cNvSpPr txBox="1"/>
          <p:nvPr/>
        </p:nvSpPr>
        <p:spPr>
          <a:xfrm>
            <a:off x="600354" y="588764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BF156-5E06-2AE2-5548-41FB80D4F007}"/>
              </a:ext>
            </a:extLst>
          </p:cNvPr>
          <p:cNvSpPr txBox="1"/>
          <p:nvPr/>
        </p:nvSpPr>
        <p:spPr>
          <a:xfrm>
            <a:off x="2820226" y="5887647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C0AB57-56CC-35A9-D07D-6C5EDFDE0618}"/>
              </a:ext>
            </a:extLst>
          </p:cNvPr>
          <p:cNvSpPr txBox="1"/>
          <p:nvPr/>
        </p:nvSpPr>
        <p:spPr>
          <a:xfrm>
            <a:off x="4749738" y="5898035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3649" y="1926022"/>
            <a:ext cx="1140092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380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/Times New Roman"/>
                <a:cs typeface="Times New Roman" panose="02020603050405020304" pitchFamily="18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11200</a:t>
            </a:r>
            <a:r>
              <a:rPr lang="zh-CN" altLang="zh-CN" sz="2400" dirty="0" smtClean="0">
                <a:solidFill>
                  <a:srgbClr val="FF0000"/>
                </a:solidFill>
                <a:effectLst/>
                <a:latin typeface="宋体/Times New Roman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1200" dirty="0">
              <a:solidFill>
                <a:srgbClr val="000000"/>
              </a:solidFill>
              <a:latin typeface="宋体/Times New Roman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908720"/>
            <a:ext cx="1151216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基地运往甲销售点水果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总运费为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请用含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17c79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并写出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35360" y="2186446"/>
                <a:ext cx="4786695" cy="1932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≥0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－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80≥0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400</m:t>
                              </m:r>
                              <m: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－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≥0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380</m:t>
                              </m:r>
                              <m: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－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≥0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/Times New Roman"/>
                    <a:ea typeface="楷体" panose="02010609060101010101" pitchFamily="49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380.</a:t>
                </a:r>
                <a:endParaRPr lang="zh-CN" altLang="zh-CN" sz="1200" dirty="0">
                  <a:solidFill>
                    <a:srgbClr val="000000"/>
                  </a:solidFill>
                  <a:latin typeface="宋体/Times New Roman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186446"/>
                <a:ext cx="4786695" cy="1932004"/>
              </a:xfrm>
              <a:prstGeom prst="rect">
                <a:avLst/>
              </a:prstGeom>
              <a:blipFill>
                <a:blip r:embed="rId2"/>
                <a:stretch>
                  <a:fillRect l="-1911" r="-1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12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1414</Words>
  <Application>Microsoft Office PowerPoint</Application>
  <PresentationFormat>宽屏</PresentationFormat>
  <Paragraphs>136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5" baseType="lpstr">
      <vt:lpstr>_⨹_1_17c79</vt:lpstr>
      <vt:lpstr>_⨹_1_3497f</vt:lpstr>
      <vt:lpstr>_⨹_1_fd338</vt:lpstr>
      <vt:lpstr>_⨹_13_bcc0c</vt:lpstr>
      <vt:lpstr>_⨹_14_9a9ee</vt:lpstr>
      <vt:lpstr>_⨹_18_6a500</vt:lpstr>
      <vt:lpstr>_⨹_2_02a6a</vt:lpstr>
      <vt:lpstr>_⨹_2_0a54a</vt:lpstr>
      <vt:lpstr>_⨹_3_2d5ba</vt:lpstr>
      <vt:lpstr>_⨹_4_04f58</vt:lpstr>
      <vt:lpstr>_⨹_4_acbfb</vt:lpstr>
      <vt:lpstr>_⨹_4_b700c</vt:lpstr>
      <vt:lpstr>_⨹_4_ee8d2</vt:lpstr>
      <vt:lpstr>_⨹_5_47e78</vt:lpstr>
      <vt:lpstr>_⨹_5_a8dad</vt:lpstr>
      <vt:lpstr>_⨹_5_eb6d5</vt:lpstr>
      <vt:lpstr>_⨹_6_dde14</vt:lpstr>
      <vt:lpstr>_⨹_6_ed1d1</vt:lpstr>
      <vt:lpstr>_⨹_7_0587a</vt:lpstr>
      <vt:lpstr>_⨹_7_f7bf1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2024-05-11T14:54:45Z</dcterms:created>
  <dcterms:modified xsi:type="dcterms:W3CDTF">2024-05-13T07:12:59Z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