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2" r:id="rId6"/>
    <p:sldId id="307" r:id="rId7"/>
    <p:sldId id="315" r:id="rId8"/>
    <p:sldId id="323" r:id="rId9"/>
    <p:sldId id="309" r:id="rId10"/>
    <p:sldId id="316" r:id="rId11"/>
    <p:sldId id="310" r:id="rId12"/>
    <p:sldId id="312" r:id="rId13"/>
    <p:sldId id="317" r:id="rId14"/>
    <p:sldId id="318" r:id="rId15"/>
    <p:sldId id="313" r:id="rId16"/>
    <p:sldId id="319" r:id="rId17"/>
    <p:sldId id="320" r:id="rId18"/>
    <p:sldId id="321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43" name="yt_image_11543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6" name="yt_shape_11546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建立一次函数模型解决实际问题</a:t>
            </a:r>
          </a:p>
        </p:txBody>
      </p:sp>
      <p:sp>
        <p:nvSpPr>
          <p:cNvPr id="11547" name="yt_shape_11547"/>
          <p:cNvSpPr txBox="1"/>
          <p:nvPr/>
        </p:nvSpPr>
        <p:spPr>
          <a:xfrm>
            <a:off x="540120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（大连市中考）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汽车油箱中有汽油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30L.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如果不再加油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那么油箱中的油量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009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随行驶路程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的增加而减少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平均耗油量为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0.1L/km.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47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8" name="yt_table_11548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9842184"/>
                  </p:ext>
                </p:extLst>
              </p:nvPr>
            </p:nvGraphicFramePr>
            <p:xfrm>
              <a:off x="540047" y="3416936"/>
              <a:ext cx="6128068" cy="1060451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319722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548" name="yt_table_11548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9842184"/>
                  </p:ext>
                </p:extLst>
              </p:nvPr>
            </p:nvGraphicFramePr>
            <p:xfrm>
              <a:off x="540047" y="3416936"/>
              <a:ext cx="6128068" cy="1060451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319722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10914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540603" title="H_26.259764">
            <a:extLst>
              <a:ext uri="{FF2B5EF4-FFF2-40B4-BE49-F238E27FC236}">
                <a16:creationId xmlns:a16="http://schemas.microsoft.com/office/drawing/2014/main" id="{C1D8733F-7A2A-425A-F4F0-419ADB8F57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34F03-5AF2-AF6F-DBBF-3462C66C524B}"/>
              </a:ext>
            </a:extLst>
          </p:cNvPr>
          <p:cNvSpPr txBox="1"/>
          <p:nvPr/>
        </p:nvSpPr>
        <p:spPr>
          <a:xfrm>
            <a:off x="5330084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82" name="yt_image_11582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5" name="yt_shape_11585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学校春季运动会期间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负责发放奖品的小张同学在发放运动鞋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奖品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cdb4"/>
              </a:rPr>
              <a:t>对运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动鞋的鞋码统计如下表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如果获奖运动员小李领取的奖品是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原鞋码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036"/>
              </a:rPr>
              <a:t>的运动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那么这双运动鞋的新鞋码是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6" name="yt_table_1158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121584"/>
              </p:ext>
            </p:extLst>
          </p:nvPr>
        </p:nvGraphicFramePr>
        <p:xfrm>
          <a:off x="540000" y="3074095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新鞋码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原鞋码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588" name="yt_table_115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901143"/>
              </p:ext>
            </p:extLst>
          </p:nvPr>
        </p:nvGraphicFramePr>
        <p:xfrm>
          <a:off x="540047" y="447770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513AE5-1AB6-2269-E3A7-D0437760CC47}"/>
              </a:ext>
            </a:extLst>
          </p:cNvPr>
          <p:cNvSpPr txBox="1"/>
          <p:nvPr/>
        </p:nvSpPr>
        <p:spPr>
          <a:xfrm>
            <a:off x="5326909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0" name="yt_shape_1159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（南宁十八中月考卷）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小华有一个容量为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1024MB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d091"/>
              </a:rPr>
              <a:t>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已经存储了一个视频文件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其余空间都用来存储照片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5b04"/>
              </a:rPr>
              <a:t>若每张照片占用的内存容量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图片数量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和剩余可用空间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的部分关系如下表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591" name="yt_table_1159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79227"/>
              </p:ext>
            </p:extLst>
          </p:nvPr>
        </p:nvGraphicFramePr>
        <p:xfrm>
          <a:off x="540000" y="249193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6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92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图片数量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剩余可用空间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5700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5550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3" name="yt_shape_11593" descr="{&quot;rangeId&quot;:0,&quot;hasUnderline&quot;:&quot;1&quot;}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由上表可知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之间满足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一次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35_0628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35_0628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&amp;100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=5700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5_0628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&amp;200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=5400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5_0628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1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2400" b="0" i="1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盘中视频文件的占用内存容量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）根据题意可知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盘中视频文件的占用内存容量为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4_6e528"/>
                  </a:rPr>
                  <a:t>2192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3" name="yt_shape_11593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2323CA-A813-D800-3CFA-09F34FCC9CBD}"/>
              </a:ext>
            </a:extLst>
          </p:cNvPr>
          <p:cNvSpPr txBox="1"/>
          <p:nvPr/>
        </p:nvSpPr>
        <p:spPr>
          <a:xfrm>
            <a:off x="5330083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29B64-14AF-FC1A-680A-859A3D6DB346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08373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35_0628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35_0628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&amp;100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=5700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5_0628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&amp;200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5_06280"/>
                              </a:rPr>
                              <m:t>=5400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5_0628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8CD29B64-14AF-FC1A-680A-859A3D6DB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083734" cy="1154189"/>
              </a:xfrm>
              <a:prstGeom prst="rect">
                <a:avLst/>
              </a:prstGeom>
              <a:blipFill>
                <a:blip r:embed="rId3"/>
                <a:stretch>
                  <a:fillRect l="-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589A44-D2CE-F2C2-6C8C-A045F9E8884E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24874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70589A44-D2CE-F2C2-6C8C-A045F9E88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2487486" cy="1154189"/>
              </a:xfrm>
              <a:prstGeom prst="rect">
                <a:avLst/>
              </a:prstGeom>
              <a:blipFill>
                <a:blip r:embed="rId4"/>
                <a:stretch>
                  <a:fillRect l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CC90EB-3BF1-7929-2643-6498E389BF86}"/>
              </a:ext>
            </a:extLst>
          </p:cNvPr>
          <p:cNvSpPr txBox="1"/>
          <p:nvPr/>
        </p:nvSpPr>
        <p:spPr>
          <a:xfrm>
            <a:off x="450108" y="3449836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7207DB-2B7C-233E-2F2A-0EC930B0C351}"/>
              </a:ext>
            </a:extLst>
          </p:cNvPr>
          <p:cNvSpPr txBox="1"/>
          <p:nvPr/>
        </p:nvSpPr>
        <p:spPr>
          <a:xfrm>
            <a:off x="450108" y="4400812"/>
            <a:ext cx="1084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）根据题意可知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U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盘中视频文件的占用内存容量为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4_6e528"/>
              </a:rPr>
              <a:t>2192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09C80-F5FC-8DDE-1761-18BE5764860A}"/>
              </a:ext>
            </a:extLst>
          </p:cNvPr>
          <p:cNvSpPr txBox="1"/>
          <p:nvPr/>
        </p:nvSpPr>
        <p:spPr>
          <a:xfrm>
            <a:off x="10865739" y="4400812"/>
            <a:ext cx="1340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8" name="yt_shape_11598"/>
              <p:cNvSpPr txBox="1"/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盘中已经存入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张照片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那么最多还能存入多少张照片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9_fef86"/>
                  </a:rPr>
                  <a:t>）可知，每张照片占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用内存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可存入照片数量为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（张），故最多还能存入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张照片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8" name="yt_shape_11598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069876-4052-819B-C8B9-B0431E0C5A76}"/>
              </a:ext>
            </a:extLst>
          </p:cNvPr>
          <p:cNvSpPr txBox="1"/>
          <p:nvPr/>
        </p:nvSpPr>
        <p:spPr>
          <a:xfrm>
            <a:off x="450108" y="1328682"/>
            <a:ext cx="1122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9_fef86"/>
              </a:rPr>
              <a:t>）可知，每张照片占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892EBC-E5C8-40FF-903D-03955DAF310C}"/>
                  </a:ext>
                </a:extLst>
              </p:cNvPr>
              <p:cNvSpPr txBox="1"/>
              <p:nvPr/>
            </p:nvSpPr>
            <p:spPr>
              <a:xfrm>
                <a:off x="465636" y="2137643"/>
                <a:ext cx="112465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用内存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3MB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可存入照片数量为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（张），故最多还能存入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张照片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892EBC-E5C8-40FF-903D-03955DAF3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36" y="2137643"/>
                <a:ext cx="11246548" cy="729565"/>
              </a:xfrm>
              <a:prstGeom prst="rect">
                <a:avLst/>
              </a:prstGeom>
              <a:blipFill>
                <a:blip r:embed="rId3"/>
                <a:stretch>
                  <a:fillRect l="-813" t="-36134" b="-38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2" name="yt_shape_11602"/>
          <p:cNvSpPr txBox="1"/>
          <p:nvPr/>
        </p:nvSpPr>
        <p:spPr>
          <a:xfrm>
            <a:off x="573441" y="70826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01" name="yt_image_11601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441" y="70826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4" name="yt_shape_11604"/>
          <p:cNvSpPr txBox="1"/>
          <p:nvPr/>
        </p:nvSpPr>
        <p:spPr>
          <a:xfrm>
            <a:off x="573561" y="129043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如图是一种斜挎包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其挎带由双层部分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f08f"/>
              </a:rPr>
              <a:t>单层部分和调节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扣构成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小敏用后发现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通过调节扣加长或缩短单层部分的长度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7897"/>
              </a:rPr>
              <a:t>可以使挎带的长度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单层部分与双层部分长度的和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其中调节扣所占的长度忽略不计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加长或缩短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4c0"/>
              </a:rPr>
              <a:t>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单层部分的长度为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双层部分的长度为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小敏经测量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得到如下数据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605" name="yt_table_11605" descr="{&quot;rangeId&quot;:0,&quot;hasUnderline&quot;:&quot;1&quot;}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813136"/>
              </p:ext>
            </p:extLst>
          </p:nvPr>
        </p:nvGraphicFramePr>
        <p:xfrm>
          <a:off x="573441" y="3362495"/>
          <a:ext cx="11111994" cy="17556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03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5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单层部分的长度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双层部分的长度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100" b="0" i="0" spc="-100" dirty="0">
                          <a:solidFill>
                            <a:srgbClr val="FF0000"/>
                          </a:solidFill>
                          <a:effectLst/>
                          <a:latin typeface="宋体/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/Times New Roman" pitchFamily="24"/>
                          <a:ea typeface="宋体" pitchFamily="24"/>
                        </a:rPr>
                        <a:t>　</a:t>
                      </a:r>
                      <a:endParaRPr lang="en-US" altLang="zh-CN" sz="2400" b="0" i="0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宋体/Times New Roman" pitchFamily="24"/>
                        <a:ea typeface="宋体" pitchFamily="24"/>
                      </a:endParaRP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sng" dirty="0" smtClean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sym typeface="_⨹_2_6455f"/>
                        </a:rPr>
                        <a:t>70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/>
                      </a:r>
                      <a:b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/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 dirty="0">
                          <a:solidFill>
                            <a:srgbClr val="FF0000"/>
                          </a:solidFill>
                          <a:effectLst/>
                          <a:latin typeface="宋体/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/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/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2139186-3F81-E4B7-AA2A-69CDEB0F76A3}"/>
              </a:ext>
            </a:extLst>
          </p:cNvPr>
          <p:cNvSpPr txBox="1"/>
          <p:nvPr/>
        </p:nvSpPr>
        <p:spPr>
          <a:xfrm>
            <a:off x="8865745" y="424031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2_6455f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34A08F-665B-090A-5A33-88AC89E365DE}"/>
              </a:ext>
            </a:extLst>
          </p:cNvPr>
          <p:cNvSpPr txBox="1"/>
          <p:nvPr/>
        </p:nvSpPr>
        <p:spPr>
          <a:xfrm>
            <a:off x="10962431" y="430738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1610" title="H_118.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5317347"/>
            <a:ext cx="2880320" cy="133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7" name="yt_shape_11607" descr="{&quot;rangeId&quot;:0,&quot;hasUnderline&quot;:&quot;1&quot;}"/>
              <p:cNvSpPr txBox="1"/>
              <p:nvPr/>
            </p:nvSpPr>
            <p:spPr>
              <a:xfrm>
                <a:off x="540120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根据表中数据的规律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完成表格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70c44"/>
                  </a:rPr>
                  <a:t>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07" name="yt_shape_11607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D8F1AF-48E6-5089-D88C-ED8F62615312}"/>
                  </a:ext>
                </a:extLst>
              </p:cNvPr>
              <p:cNvSpPr txBox="1"/>
              <p:nvPr/>
            </p:nvSpPr>
            <p:spPr>
              <a:xfrm>
                <a:off x="9336360" y="876982"/>
                <a:ext cx="18358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70c4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D8F1AF-48E6-5089-D88C-ED8F626153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876982"/>
                <a:ext cx="1835849" cy="765061"/>
              </a:xfrm>
              <a:prstGeom prst="rect">
                <a:avLst/>
              </a:prstGeom>
              <a:blipFill>
                <a:blip r:embed="rId3"/>
                <a:stretch>
                  <a:fillRect l="-5316" t="-10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1563E45-1FAC-BC44-B31C-39511C70C171}"/>
              </a:ext>
            </a:extLst>
          </p:cNvPr>
          <p:cNvSpPr txBox="1"/>
          <p:nvPr/>
        </p:nvSpPr>
        <p:spPr>
          <a:xfrm>
            <a:off x="450109" y="152464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1610" title="H_118.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5800" y="2492896"/>
            <a:ext cx="323522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2" name="yt_shape_11612"/>
              <p:cNvSpPr txBox="1"/>
              <p:nvPr/>
            </p:nvSpPr>
            <p:spPr>
              <a:xfrm>
                <a:off x="540119" y="900000"/>
                <a:ext cx="11492915" cy="29216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根据小敏的身高和习惯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挎带的长度为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背起来正合适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2ab0"/>
                  </a:rPr>
                  <a:t>请求出此时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单层部分的长度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所以此时单层部分的长度为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90cm.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12" name="yt_shape_11612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21634"/>
              </a:xfrm>
              <a:prstGeom prst="rect">
                <a:avLst/>
              </a:prstGeom>
              <a:blipFill>
                <a:blip r:embed="rId2"/>
                <a:stretch>
                  <a:fillRect l="-1645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5" name="yt_image_11615" title="H_118.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6771" y="1995319"/>
            <a:ext cx="323522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779775-5AEC-85EF-655A-2F21CCC12F05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11790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7E779775-5AEC-85EF-655A-2F21CCC12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117905" cy="1611643"/>
              </a:xfrm>
              <a:prstGeom prst="rect">
                <a:avLst/>
              </a:prstGeom>
              <a:blipFill>
                <a:blip r:embed="rId4"/>
                <a:stretch>
                  <a:fillRect l="-1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317717-BA64-441A-43C5-999D13897FD9}"/>
              </a:ext>
            </a:extLst>
          </p:cNvPr>
          <p:cNvSpPr txBox="1"/>
          <p:nvPr/>
        </p:nvSpPr>
        <p:spPr>
          <a:xfrm>
            <a:off x="450108" y="3322201"/>
            <a:ext cx="459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所以此时单层部分的长度为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7" name="yt_shape_11617"/>
              <p:cNvSpPr txBox="1"/>
              <p:nvPr/>
            </p:nvSpPr>
            <p:spPr>
              <a:xfrm>
                <a:off x="540119" y="900000"/>
                <a:ext cx="11492915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设挎带的长度为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）由题意可知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，其中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9_b6d51"/>
                  </a:rPr>
                  <a:t>的增大而增大，所以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17" name="yt_shape_11617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64659"/>
              </a:xfrm>
              <a:prstGeom prst="rect">
                <a:avLst/>
              </a:prstGeom>
              <a:blipFill>
                <a:blip r:embed="rId2"/>
                <a:stretch>
                  <a:fillRect l="-1645" t="-2426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20" name="yt_image_11620" title="H_118.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6011" y="3436641"/>
            <a:ext cx="323522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B40102-6E36-593F-FECB-9A003C769C03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80858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）由题意可知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，其中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91B40102-6E36-593F-FECB-9A003C769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8085837" cy="765061"/>
              </a:xfrm>
              <a:prstGeom prst="rect">
                <a:avLst/>
              </a:prstGeom>
              <a:blipFill>
                <a:blip r:embed="rId4"/>
                <a:stretch>
                  <a:fillRect l="-1207" r="-120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2BE5FC-1D57-1860-10E5-B65B8E112350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111496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9_b6d51"/>
                  </a:rPr>
                  <a:t>的增大而增大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9_b6d51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2BE5FC-1D57-1860-10E5-B65B8E1123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11149647" cy="765061"/>
              </a:xfrm>
              <a:prstGeom prst="rect">
                <a:avLst/>
              </a:prstGeom>
              <a:blipFill>
                <a:blip r:embed="rId5"/>
                <a:stretch>
                  <a:fillRect l="-8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FD5CAF7-763C-0E9D-86CD-10F03F079339}"/>
              </a:ext>
            </a:extLst>
          </p:cNvPr>
          <p:cNvSpPr txBox="1"/>
          <p:nvPr/>
        </p:nvSpPr>
        <p:spPr>
          <a:xfrm>
            <a:off x="450108" y="2671580"/>
            <a:ext cx="1807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9_b6d51"/>
              </a:rPr>
              <a:t>所以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9" name="yt_shape_1154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（跨学科）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下列数据是弹簧挂重物后的伸长记录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当弹簧在弹性限度内挂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cc5"/>
              </a:rPr>
              <a:t>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0" name="yt_table_1155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975179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5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50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重物质量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弹簧长度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552" name="yt_table_115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313034"/>
              </p:ext>
            </p:extLst>
          </p:nvPr>
        </p:nvGraphicFramePr>
        <p:xfrm>
          <a:off x="540047" y="3415405"/>
          <a:ext cx="4427856" cy="950976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26.5cm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27.5cm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91DCF0D-D29E-D0FC-EB86-318191B8A488}"/>
              </a:ext>
            </a:extLst>
          </p:cNvPr>
          <p:cNvSpPr txBox="1"/>
          <p:nvPr/>
        </p:nvSpPr>
        <p:spPr>
          <a:xfrm>
            <a:off x="2888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4" name="yt_shape_11554"/>
          <p:cNvSpPr txBox="1"/>
          <p:nvPr/>
        </p:nvSpPr>
        <p:spPr>
          <a:xfrm>
            <a:off x="540000" y="900000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小红在练习仰卧起坐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日的成绩与日期具有如下关系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555" name="yt_table_1155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127714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57" name="yt_shape_11557" descr="{&quot;rangeId&quot;:0,&quot;hasUnderline&quot;:&quot;1&quot;}"/>
          <p:cNvSpPr txBox="1"/>
          <p:nvPr/>
        </p:nvSpPr>
        <p:spPr>
          <a:xfrm>
            <a:off x="540119" y="29352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小红的仰卧起坐成绩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与日期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之间近似为一次函数关系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3957c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</a:b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276B6E-6721-FEB5-1934-8763FA956219}"/>
              </a:ext>
            </a:extLst>
          </p:cNvPr>
          <p:cNvSpPr txBox="1"/>
          <p:nvPr/>
        </p:nvSpPr>
        <p:spPr>
          <a:xfrm>
            <a:off x="11016507" y="2860720"/>
            <a:ext cx="819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957c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85170D-A2AA-FD3B-D1CF-D52FA59DFC57}"/>
              </a:ext>
            </a:extLst>
          </p:cNvPr>
          <p:cNvSpPr txBox="1"/>
          <p:nvPr/>
        </p:nvSpPr>
        <p:spPr>
          <a:xfrm>
            <a:off x="450108" y="3363956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95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8" name="yt_shape_11558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某长途汽车客运公司规定旅客可免费携带一定质量的行李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e290"/>
              </a:rPr>
              <a:t>当行李的质量超过规定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需付的行李费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与行李质量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8caa"/>
              </a:rPr>
              <a:t>部分对应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559" name="yt_table_1155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431123"/>
              </p:ext>
            </p:extLst>
          </p:nvPr>
        </p:nvGraphicFramePr>
        <p:xfrm>
          <a:off x="540000" y="2475451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92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4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48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48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9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61" name="yt_shape_11561" descr="{&quot;rangeId&quot;:0,&quot;hasUnderline&quot;:&quot;1&quot;}"/>
          <p:cNvSpPr txBox="1"/>
          <p:nvPr/>
        </p:nvSpPr>
        <p:spPr>
          <a:xfrm>
            <a:off x="540119" y="387905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则旅客最多可免费携带行李的质量是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55CABE-D14C-D040-011E-F9170DAC0FBE}"/>
              </a:ext>
            </a:extLst>
          </p:cNvPr>
          <p:cNvSpPr txBox="1"/>
          <p:nvPr/>
        </p:nvSpPr>
        <p:spPr>
          <a:xfrm>
            <a:off x="5631708" y="38322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65" name="yt_shape_11565"/>
              <p:cNvSpPr txBox="1"/>
              <p:nvPr/>
            </p:nvSpPr>
            <p:spPr>
              <a:xfrm>
                <a:off x="579849" y="2984777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通过认真分析上表的数据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用所学过的函数知识确定满足这些数据的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3aaf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（件）与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（天）之间的函数模型为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474f1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代入一次函数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&amp;94=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&amp;90=3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，故所求函数关系式为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）经检验，其他点的坐标均适合以上表达式，所以符合预测函数模型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65" name="yt_shape_11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849" y="2984777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592" t="-1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CF321D-F718-8F39-E6A4-3A387DCBFB09}"/>
                  </a:ext>
                </a:extLst>
              </p:cNvPr>
              <p:cNvSpPr txBox="1"/>
              <p:nvPr/>
            </p:nvSpPr>
            <p:spPr>
              <a:xfrm>
                <a:off x="489838" y="3888947"/>
                <a:ext cx="105431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（件）与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（天）之间的函数模型为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474f1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CF321D-F718-8F39-E6A4-3A387DCBF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38" y="3888947"/>
                <a:ext cx="10543160" cy="1154189"/>
              </a:xfrm>
              <a:prstGeom prst="rect">
                <a:avLst/>
              </a:prstGeom>
              <a:blipFill>
                <a:blip r:embed="rId3"/>
                <a:stretch>
                  <a:fillRect l="-867" r="-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65B6F6-B5E1-C703-18DA-C90D0E0ABBA5}"/>
                  </a:ext>
                </a:extLst>
              </p:cNvPr>
              <p:cNvSpPr txBox="1"/>
              <p:nvPr/>
            </p:nvSpPr>
            <p:spPr>
              <a:xfrm>
                <a:off x="489838" y="4653136"/>
                <a:ext cx="96260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代入一次函数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&amp;94=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&amp;90=3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65B6F6-B5E1-C703-18DA-C90D0E0AB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38" y="4653136"/>
                <a:ext cx="9626092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1F4F2EF-E5AB-2585-22D3-61D270DB9085}"/>
              </a:ext>
            </a:extLst>
          </p:cNvPr>
          <p:cNvSpPr txBox="1"/>
          <p:nvPr/>
        </p:nvSpPr>
        <p:spPr>
          <a:xfrm>
            <a:off x="489838" y="6010101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，故所求函数关系式为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615029"/>
            <a:ext cx="1149291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某公司生产一种时令商品每件成本为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经过市场调研发现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7_ba0b9"/>
              </a:rPr>
              <a:t>这种商品在未来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天内的日销售量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的关系如下表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graphicFrame>
        <p:nvGraphicFramePr>
          <p:cNvPr id="9" name="yt_table_1156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33760"/>
              </p:ext>
            </p:extLst>
          </p:nvPr>
        </p:nvGraphicFramePr>
        <p:xfrm>
          <a:off x="601418" y="1667625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9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日销售量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0B50578-4D9D-BE69-28CF-12467DB1D235}"/>
              </a:ext>
            </a:extLst>
          </p:cNvPr>
          <p:cNvSpPr txBox="1"/>
          <p:nvPr/>
        </p:nvSpPr>
        <p:spPr>
          <a:xfrm>
            <a:off x="767408" y="1481184"/>
            <a:ext cx="1046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）经检验，其他点的坐标均适合以上表达式，所以符合预测函数模型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408" y="908720"/>
            <a:ext cx="503214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判断它是否符合预测函数模型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  <p:extLst>
      <p:ext uri="{BB962C8B-B14F-4D97-AF65-F5344CB8AC3E}">
        <p14:creationId xmlns:p14="http://schemas.microsoft.com/office/powerpoint/2010/main" val="340484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0" name="yt_shape_1157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（六安裕安中学单元卷）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六安瓜片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中华传统历史名茶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中国十大名茶之一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bda8"/>
              </a:rPr>
              <a:t>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称瓜片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产自安徽省六安市大别山一带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唐称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庐州六安茶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为名茶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1215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始称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六安瓜片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为上品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极品茶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清为朝廷贡茶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某网店出售一种瓜片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其售价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6ac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与质量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571" name="yt_table_1157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62281"/>
              </p:ext>
            </p:extLst>
          </p:nvPr>
        </p:nvGraphicFramePr>
        <p:xfrm>
          <a:off x="540000" y="2972062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4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43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43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3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73" name="yt_shape_11573"/>
          <p:cNvSpPr txBox="1"/>
          <p:nvPr/>
        </p:nvSpPr>
        <p:spPr>
          <a:xfrm>
            <a:off x="540000" y="4375668"/>
            <a:ext cx="508632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75" name="yt_image_11575" title="H_114.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774" y="4593670"/>
            <a:ext cx="1461936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269051-D6E2-96EC-3164-CEF7FC288483}"/>
              </a:ext>
            </a:extLst>
          </p:cNvPr>
          <p:cNvSpPr txBox="1"/>
          <p:nvPr/>
        </p:nvSpPr>
        <p:spPr>
          <a:xfrm>
            <a:off x="449989" y="4804350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若小英想为家人在此店购买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元的瓜片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问她能购买多少克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3ef9"/>
              </a:rPr>
              <a:t>结果保留整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47.</a:t>
            </a:r>
          </a:p>
        </p:txBody>
      </p:sp>
      <p:pic>
        <p:nvPicPr>
          <p:cNvPr id="11579" name="yt_image_11579" title="H_114.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0063" y="1995319"/>
            <a:ext cx="1461936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1" name="yt_shape_11581"/>
          <p:cNvSpPr txBox="1"/>
          <p:nvPr/>
        </p:nvSpPr>
        <p:spPr>
          <a:xfrm>
            <a:off x="540000" y="3503110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答：她能购买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47g.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FDBF59-4B44-A123-775E-02C98F6E69C3}"/>
              </a:ext>
            </a:extLst>
          </p:cNvPr>
          <p:cNvSpPr txBox="1"/>
          <p:nvPr/>
        </p:nvSpPr>
        <p:spPr>
          <a:xfrm>
            <a:off x="450108" y="1804170"/>
            <a:ext cx="666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EA1322-5850-6A3C-996C-C69C8D240AD6}"/>
              </a:ext>
            </a:extLst>
          </p:cNvPr>
          <p:cNvSpPr txBox="1"/>
          <p:nvPr/>
        </p:nvSpPr>
        <p:spPr>
          <a:xfrm>
            <a:off x="461491" y="2394648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答：她能购买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47g.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1145</Words>
  <Application>Microsoft Office PowerPoint</Application>
  <PresentationFormat>宽屏</PresentationFormat>
  <Paragraphs>192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59" baseType="lpstr">
      <vt:lpstr>_⨹_1_13aaf</vt:lpstr>
      <vt:lpstr>_⨹_1_154c0</vt:lpstr>
      <vt:lpstr>_⨹_1_30cc5</vt:lpstr>
      <vt:lpstr>_⨹_1_3957c</vt:lpstr>
      <vt:lpstr>_⨹_1_474f1</vt:lpstr>
      <vt:lpstr>_⨹_1_4bda8</vt:lpstr>
      <vt:lpstr>_⨹_1_50477</vt:lpstr>
      <vt:lpstr>_⨹_1_70c44</vt:lpstr>
      <vt:lpstr>_⨹_1_76009</vt:lpstr>
      <vt:lpstr>_⨹_1_76ac6</vt:lpstr>
      <vt:lpstr>_⨹_1_91215</vt:lpstr>
      <vt:lpstr>_⨹_10_be290</vt:lpstr>
      <vt:lpstr>_⨹_12_65b04</vt:lpstr>
      <vt:lpstr>_⨹_2_5cdb4</vt:lpstr>
      <vt:lpstr>_⨹_2_6455f</vt:lpstr>
      <vt:lpstr>_⨹_2_9d091</vt:lpstr>
      <vt:lpstr>_⨹_3_ac036</vt:lpstr>
      <vt:lpstr>_⨹_35_06280</vt:lpstr>
      <vt:lpstr>_⨹_4_28caa</vt:lpstr>
      <vt:lpstr>_⨹_4_6e528</vt:lpstr>
      <vt:lpstr>_⨹_5_12ab0</vt:lpstr>
      <vt:lpstr>_⨹_5_b3ef9</vt:lpstr>
      <vt:lpstr>_⨹_7_8f08f</vt:lpstr>
      <vt:lpstr>_⨹_7_ba0b9</vt:lpstr>
      <vt:lpstr>_⨹_8_a7897</vt:lpstr>
      <vt:lpstr>_⨹_9_b6d51</vt:lpstr>
      <vt:lpstr>_⨹_9_fef86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2024-05-13T05:34:17Z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