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6" r:id="rId8"/>
    <p:sldId id="317" r:id="rId9"/>
    <p:sldId id="318" r:id="rId10"/>
    <p:sldId id="321" r:id="rId11"/>
    <p:sldId id="319" r:id="rId12"/>
    <p:sldId id="322" r:id="rId13"/>
    <p:sldId id="320" r:id="rId14"/>
    <p:sldId id="323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2" name="yt_shape_14572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p:sp>
        <p:nvSpPr>
          <p:cNvPr id="14573" name="yt_shape_14573"/>
          <p:cNvSpPr txBox="1"/>
          <p:nvPr/>
        </p:nvSpPr>
        <p:spPr>
          <a:xfrm>
            <a:off x="540000" y="1386164"/>
            <a:ext cx="8056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下列图形中能表示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74" name="yt_image_1457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7831"/>
            <a:ext cx="105846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75" name="yt_image_1457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8463" y="2017831"/>
            <a:ext cx="105846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76" name="yt_image_1457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6926" y="2017831"/>
            <a:ext cx="105846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77" name="yt_image_1457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5389" y="2017831"/>
            <a:ext cx="105846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0" name="yt_shape_14580"/>
          <p:cNvSpPr txBox="1"/>
          <p:nvPr/>
        </p:nvSpPr>
        <p:spPr>
          <a:xfrm>
            <a:off x="869197" y="31253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581" name="yt_shape_14581"/>
          <p:cNvSpPr txBox="1"/>
          <p:nvPr/>
        </p:nvSpPr>
        <p:spPr>
          <a:xfrm>
            <a:off x="2296067" y="31253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582" name="yt_shape_14582"/>
          <p:cNvSpPr txBox="1"/>
          <p:nvPr/>
        </p:nvSpPr>
        <p:spPr>
          <a:xfrm>
            <a:off x="3714530" y="31253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583" name="yt_shape_14583"/>
          <p:cNvSpPr txBox="1"/>
          <p:nvPr/>
        </p:nvSpPr>
        <p:spPr>
          <a:xfrm>
            <a:off x="5124586" y="31253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4584" name="yt_shape_14584"/>
          <p:cNvSpPr txBox="1"/>
          <p:nvPr/>
        </p:nvSpPr>
        <p:spPr>
          <a:xfrm>
            <a:off x="540000" y="3638018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应满足的条件为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5" name="yt_table_145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408690"/>
              </p:ext>
            </p:extLst>
          </p:nvPr>
        </p:nvGraphicFramePr>
        <p:xfrm>
          <a:off x="540047" y="4117321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8EE504A-BB1B-6CBB-D205-BF4E331C3C66}"/>
              </a:ext>
            </a:extLst>
          </p:cNvPr>
          <p:cNvSpPr txBox="1"/>
          <p:nvPr/>
        </p:nvSpPr>
        <p:spPr>
          <a:xfrm>
            <a:off x="7615964" y="1339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E34212-1187-7504-8959-6FA6F421FD69}"/>
              </a:ext>
            </a:extLst>
          </p:cNvPr>
          <p:cNvSpPr txBox="1"/>
          <p:nvPr/>
        </p:nvSpPr>
        <p:spPr>
          <a:xfrm>
            <a:off x="10440126" y="35912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642"/>
              <p:cNvSpPr txBox="1"/>
              <p:nvPr/>
            </p:nvSpPr>
            <p:spPr>
              <a:xfrm>
                <a:off x="540000" y="900000"/>
                <a:ext cx="11111999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642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111999" cy="3050515"/>
              </a:xfrm>
              <a:prstGeom prst="rect">
                <a:avLst/>
              </a:prstGeom>
              <a:blipFill>
                <a:blip r:embed="rId2"/>
                <a:stretch>
                  <a:fillRect l="-1701" t="-1800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44" name="yt_image_14644" title="H_137.7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3858218"/>
            <a:ext cx="161343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8262BC-7F7E-0E53-1D17-8C2C1CD5F9FC}"/>
              </a:ext>
            </a:extLst>
          </p:cNvPr>
          <p:cNvSpPr txBox="1"/>
          <p:nvPr/>
        </p:nvSpPr>
        <p:spPr>
          <a:xfrm>
            <a:off x="449989" y="1804170"/>
            <a:ext cx="598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57F843-738D-7B58-8AFE-0A1604272E33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98947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8857F843-738D-7B58-8AFE-0A1604272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9894760" cy="1154189"/>
              </a:xfrm>
              <a:prstGeom prst="rect">
                <a:avLst/>
              </a:prstGeom>
              <a:blipFill>
                <a:blip r:embed="rId4"/>
                <a:stretch>
                  <a:fillRect l="-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F6FEC96-4AA0-6054-4CA3-094E6416524E}"/>
              </a:ext>
            </a:extLst>
          </p:cNvPr>
          <p:cNvSpPr txBox="1"/>
          <p:nvPr/>
        </p:nvSpPr>
        <p:spPr>
          <a:xfrm>
            <a:off x="449989" y="3340235"/>
            <a:ext cx="453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6" name="yt_shape_14646"/>
          <p:cNvSpPr txBox="1"/>
          <p:nvPr/>
        </p:nvSpPr>
        <p:spPr>
          <a:xfrm>
            <a:off x="540000" y="900000"/>
            <a:ext cx="109052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647"/>
              <p:cNvSpPr txBox="1"/>
              <p:nvPr/>
            </p:nvSpPr>
            <p:spPr>
              <a:xfrm>
                <a:off x="540000" y="1531667"/>
                <a:ext cx="5648982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yt_shape_14647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48982" cy="2546916"/>
              </a:xfrm>
              <a:prstGeom prst="rect">
                <a:avLst/>
              </a:prstGeom>
              <a:blipFill>
                <a:blip r:embed="rId2"/>
                <a:stretch>
                  <a:fillRect l="-3348" t="-1914" r="-2376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49" name="yt_image_1464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8568" y="1531667"/>
            <a:ext cx="161343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A11103-34D1-DAA3-56F3-10601065AE7E}"/>
              </a:ext>
            </a:extLst>
          </p:cNvPr>
          <p:cNvSpPr txBox="1"/>
          <p:nvPr/>
        </p:nvSpPr>
        <p:spPr>
          <a:xfrm>
            <a:off x="449989" y="1484861"/>
            <a:ext cx="577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5FE097-8700-8B55-8700-CCEEDD921606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4088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三角形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5C5FE097-8700-8B55-8700-CCEEDD921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4088511" cy="765061"/>
              </a:xfrm>
              <a:prstGeom prst="rect">
                <a:avLst/>
              </a:prstGeom>
              <a:blipFill>
                <a:blip r:embed="rId4"/>
                <a:stretch>
                  <a:fillRect l="-2385" r="-23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69B3A8A-2190-E792-304E-A46BF8C70D0B}"/>
              </a:ext>
            </a:extLst>
          </p:cNvPr>
          <p:cNvSpPr txBox="1"/>
          <p:nvPr/>
        </p:nvSpPr>
        <p:spPr>
          <a:xfrm>
            <a:off x="449989" y="2631798"/>
            <a:ext cx="157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D316F2-DF41-EDDA-27B4-C6345B5CDEE4}"/>
              </a:ext>
            </a:extLst>
          </p:cNvPr>
          <p:cNvSpPr txBox="1"/>
          <p:nvPr/>
        </p:nvSpPr>
        <p:spPr>
          <a:xfrm>
            <a:off x="449989" y="3107286"/>
            <a:ext cx="324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D92104-E44C-9B0A-2641-E937D2062558}"/>
              </a:ext>
            </a:extLst>
          </p:cNvPr>
          <p:cNvSpPr txBox="1"/>
          <p:nvPr/>
        </p:nvSpPr>
        <p:spPr>
          <a:xfrm>
            <a:off x="449989" y="3582774"/>
            <a:ext cx="3602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1" name="yt_shape_1465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（河池五中月考卷）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在体育局的策划下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7a26"/>
              </a:rPr>
              <a:t>市体育馆将组织明星篮球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为此体育局推出两种购票方案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设购票张数为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购票总价为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方案一：提供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元购票赞助后，每张票的票价为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方案二：票价按图中的折线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所表示的函数关系确定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按方案一和方案二分别应付的购票款是多少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）按方案一购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张票时，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（元）；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按方案二购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张票时，由图知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56" name="yt_image_14656" title="H_153.7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4723" y="3456569"/>
            <a:ext cx="3167276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D7D501-7448-9D98-A616-FF94A16B0431}"/>
              </a:ext>
            </a:extLst>
          </p:cNvPr>
          <p:cNvSpPr txBox="1"/>
          <p:nvPr/>
        </p:nvSpPr>
        <p:spPr>
          <a:xfrm>
            <a:off x="450108" y="32306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）按方案一购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张票时，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554EDF-00B2-93D1-CF1B-C3647AF11C5D}"/>
              </a:ext>
            </a:extLst>
          </p:cNvPr>
          <p:cNvSpPr txBox="1"/>
          <p:nvPr/>
        </p:nvSpPr>
        <p:spPr>
          <a:xfrm>
            <a:off x="497733" y="3706122"/>
            <a:ext cx="493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（元）；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CCA940-0673-B9AA-196E-F391C7844010}"/>
              </a:ext>
            </a:extLst>
          </p:cNvPr>
          <p:cNvSpPr txBox="1"/>
          <p:nvPr/>
        </p:nvSpPr>
        <p:spPr>
          <a:xfrm>
            <a:off x="450108" y="4181610"/>
            <a:ext cx="6582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按方案二购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张票时，由图知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659"/>
              <p:cNvSpPr txBox="1"/>
              <p:nvPr/>
            </p:nvSpPr>
            <p:spPr>
              <a:xfrm>
                <a:off x="540000" y="900000"/>
                <a:ext cx="6312626" cy="5022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求方案二中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k'x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&amp;12000=100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&amp;13200=120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+6000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yt_shape_14659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12626" cy="5022657"/>
              </a:xfrm>
              <a:prstGeom prst="rect">
                <a:avLst/>
              </a:prstGeom>
              <a:blipFill>
                <a:blip r:embed="rId2"/>
                <a:stretch>
                  <a:fillRect l="-2995" t="-1092" r="-2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61" name="yt_image_14661" title="H_153.7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4723" y="1531667"/>
            <a:ext cx="3167276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3D5A85-8204-0B7E-99F7-E898B4E4127A}"/>
              </a:ext>
            </a:extLst>
          </p:cNvPr>
          <p:cNvSpPr txBox="1"/>
          <p:nvPr/>
        </p:nvSpPr>
        <p:spPr>
          <a:xfrm>
            <a:off x="449989" y="1328682"/>
            <a:ext cx="542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A1B1A-EABE-F465-B64A-C7B554180407}"/>
              </a:ext>
            </a:extLst>
          </p:cNvPr>
          <p:cNvSpPr txBox="1"/>
          <p:nvPr/>
        </p:nvSpPr>
        <p:spPr>
          <a:xfrm>
            <a:off x="449989" y="180417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41A5EB-E1C5-97A4-B63D-DA12515DDDE2}"/>
              </a:ext>
            </a:extLst>
          </p:cNvPr>
          <p:cNvSpPr txBox="1"/>
          <p:nvPr/>
        </p:nvSpPr>
        <p:spPr>
          <a:xfrm>
            <a:off x="449989" y="2279658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290FDA-B395-1DD0-6B82-946168F552CD}"/>
              </a:ext>
            </a:extLst>
          </p:cNvPr>
          <p:cNvSpPr txBox="1"/>
          <p:nvPr/>
        </p:nvSpPr>
        <p:spPr>
          <a:xfrm>
            <a:off x="449989" y="2755146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k'x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EF60504-946E-CA92-9164-F273CE68E8C5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56962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&amp;12000=100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&amp;13200=120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15}">
                <a:extLst>
                  <a:ext uri="{FF2B5EF4-FFF2-40B4-BE49-F238E27FC236}">
                    <a16:creationId xmlns:a16="http://schemas.microsoft.com/office/drawing/2014/main" id="{0EF60504-946E-CA92-9164-F273CE68E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5696267" cy="1154189"/>
              </a:xfrm>
              <a:prstGeom prst="rect">
                <a:avLst/>
              </a:prstGeom>
              <a:blipFill>
                <a:blip r:embed="rId4"/>
                <a:stretch>
                  <a:fillRect l="-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59BF4EA-0129-E725-096F-42520FEDD78F}"/>
              </a:ext>
            </a:extLst>
          </p:cNvPr>
          <p:cNvSpPr txBox="1"/>
          <p:nvPr/>
        </p:nvSpPr>
        <p:spPr>
          <a:xfrm>
            <a:off x="449989" y="4291211"/>
            <a:ext cx="254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4CCE546-7B40-A0FE-13F3-CCB7DE100EF2}"/>
                  </a:ext>
                </a:extLst>
              </p:cNvPr>
              <p:cNvSpPr txBox="1"/>
              <p:nvPr/>
            </p:nvSpPr>
            <p:spPr>
              <a:xfrm>
                <a:off x="449989" y="4766699"/>
                <a:ext cx="521125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9" name="文本框 8" descr="{'rangeId': 15}">
                <a:extLst>
                  <a:ext uri="{FF2B5EF4-FFF2-40B4-BE49-F238E27FC236}">
                    <a16:creationId xmlns:a16="http://schemas.microsoft.com/office/drawing/2014/main" id="{44CCE546-7B40-A0FE-13F3-CCB7DE100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6699"/>
                <a:ext cx="5211254" cy="1154189"/>
              </a:xfrm>
              <a:prstGeom prst="rect">
                <a:avLst/>
              </a:prstGeom>
              <a:blipFill>
                <a:blip r:embed="rId5"/>
                <a:stretch>
                  <a:fillRect l="-1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" name="yt_shape_1466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至少买多少张票时选择方案一才更合算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）知，购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张票时，按方案一购票不合算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0_59224"/>
              </a:rPr>
              <a:t>即选择方案一比较合算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应超过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设至少购买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张票时选择方案一比较合算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则应有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至少买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张票时选方案一更合算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65" name="yt_image_14665" title="H_153.7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7718" y="2249961"/>
            <a:ext cx="3167276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79F53B-35D1-B43E-2766-0054EE25128B}"/>
              </a:ext>
            </a:extLst>
          </p:cNvPr>
          <p:cNvSpPr txBox="1"/>
          <p:nvPr/>
        </p:nvSpPr>
        <p:spPr>
          <a:xfrm>
            <a:off x="450108" y="1328682"/>
            <a:ext cx="1114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）知，购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张票时，按方案一购票不合算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0_59224"/>
              </a:rPr>
              <a:t>即选择方案一比较合算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166436-FC92-A313-F984-7C6D3E17F67A}"/>
              </a:ext>
            </a:extLst>
          </p:cNvPr>
          <p:cNvSpPr txBox="1"/>
          <p:nvPr/>
        </p:nvSpPr>
        <p:spPr>
          <a:xfrm>
            <a:off x="450108" y="1804170"/>
            <a:ext cx="246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应超过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173FE9-5132-2D45-FC16-854821EC9C81}"/>
              </a:ext>
            </a:extLst>
          </p:cNvPr>
          <p:cNvSpPr txBox="1"/>
          <p:nvPr/>
        </p:nvSpPr>
        <p:spPr>
          <a:xfrm>
            <a:off x="450108" y="2279658"/>
            <a:ext cx="566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设至少购买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张票时选择方案一比较合算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E5A847-A6AD-8CE3-038B-8CA3BA8234A0}"/>
              </a:ext>
            </a:extLst>
          </p:cNvPr>
          <p:cNvSpPr txBox="1"/>
          <p:nvPr/>
        </p:nvSpPr>
        <p:spPr>
          <a:xfrm>
            <a:off x="450108" y="275514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则应有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8B7FCF-C49F-4870-70BE-49E843BC5761}"/>
              </a:ext>
            </a:extLst>
          </p:cNvPr>
          <p:cNvSpPr txBox="1"/>
          <p:nvPr/>
        </p:nvSpPr>
        <p:spPr>
          <a:xfrm>
            <a:off x="450108" y="323063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604B18-EFEC-A0AB-841D-710C3BFAA22C}"/>
              </a:ext>
            </a:extLst>
          </p:cNvPr>
          <p:cNvSpPr txBox="1"/>
          <p:nvPr/>
        </p:nvSpPr>
        <p:spPr>
          <a:xfrm>
            <a:off x="450108" y="3706122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至少买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张票时选方案一更合算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7" name="yt_shape_145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f355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9" name="yt_table_1458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05160"/>
              </p:ext>
            </p:extLst>
          </p:nvPr>
        </p:nvGraphicFramePr>
        <p:xfrm>
          <a:off x="540047" y="1859435"/>
          <a:ext cx="4661218" cy="950976"/>
        </p:xfrm>
        <a:graphic>
          <a:graphicData uri="http://schemas.openxmlformats.org/drawingml/2006/table">
            <a:tbl>
              <a:tblPr/>
              <a:tblGrid>
                <a:gridCol w="2787968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pic>
        <p:nvPicPr>
          <p:cNvPr id="14588" name="yt_image_14588_skip" title="H_95.8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2812" y="1859435"/>
            <a:ext cx="1426986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3A883D-E4C7-5DBB-DB89-ABF4F74427B4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1" name="yt_shape_145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e02d"/>
              </a:rPr>
              <a:t>则它的图象可能是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92" name="yt_image_1459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98218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93" name="yt_image_1459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2188" y="2011799"/>
            <a:ext cx="98218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94" name="yt_image_145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4376" y="2011799"/>
            <a:ext cx="98218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95" name="yt_image_1459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6564" y="2011799"/>
            <a:ext cx="98218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8" name="yt_shape_14598"/>
          <p:cNvSpPr txBox="1"/>
          <p:nvPr/>
        </p:nvSpPr>
        <p:spPr>
          <a:xfrm>
            <a:off x="831060" y="309193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599" name="yt_shape_14599"/>
          <p:cNvSpPr txBox="1"/>
          <p:nvPr/>
        </p:nvSpPr>
        <p:spPr>
          <a:xfrm>
            <a:off x="2181655" y="309193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600" name="yt_shape_14600"/>
          <p:cNvSpPr txBox="1"/>
          <p:nvPr/>
        </p:nvSpPr>
        <p:spPr>
          <a:xfrm>
            <a:off x="3523843" y="309193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601" name="yt_shape_14601"/>
          <p:cNvSpPr txBox="1"/>
          <p:nvPr/>
        </p:nvSpPr>
        <p:spPr>
          <a:xfrm>
            <a:off x="4857624" y="309193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4602" name="yt_shape_14602"/>
          <p:cNvSpPr txBox="1"/>
          <p:nvPr/>
        </p:nvSpPr>
        <p:spPr>
          <a:xfrm>
            <a:off x="540000" y="3604560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某市出租车计费方式如图所示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06" name="yt_table_1460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396572"/>
              </p:ext>
            </p:extLst>
          </p:nvPr>
        </p:nvGraphicFramePr>
        <p:xfrm>
          <a:off x="540047" y="4083863"/>
          <a:ext cx="9317459" cy="1901952"/>
        </p:xfrm>
        <a:graphic>
          <a:graphicData uri="http://schemas.openxmlformats.org/drawingml/2006/table">
            <a:tbl>
              <a:tblPr/>
              <a:tblGrid>
                <a:gridCol w="9317459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出租车的起步价是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千米内只收起步价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千米的部分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每千米收费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所需的费用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之间的函数表达式是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grpSp>
        <p:nvGrpSpPr>
          <p:cNvPr id="14603" name="yt_shape_14603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5473" y="4083863"/>
            <a:ext cx="1794405" cy="1942479"/>
            <a:chOff x="0" y="0"/>
            <a:chExt cx="1993784" cy="1942479"/>
          </a:xfrm>
        </p:grpSpPr>
        <p:pic>
          <p:nvPicPr>
            <p:cNvPr id="2" name="yt_image_146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9378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5" name="yt_shape_14605"/>
            <p:cNvSpPr txBox="1"/>
            <p:nvPr/>
          </p:nvSpPr>
          <p:spPr>
            <a:xfrm>
              <a:off x="463611" y="1582479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1345f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F97A5F-071F-862F-CBE3-F24342C29672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AF06D1-3BDE-43F8-6F1E-080195BE3C3D}"/>
              </a:ext>
            </a:extLst>
          </p:cNvPr>
          <p:cNvSpPr txBox="1"/>
          <p:nvPr/>
        </p:nvSpPr>
        <p:spPr>
          <a:xfrm>
            <a:off x="10203589" y="35577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8" name="yt_shape_1460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佳佳设计了一种挖宝游戏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屏幕上正方形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是宝藏区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9989"/>
              </a:rPr>
              <a:t>含正方形边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62f0"/>
              </a:rPr>
              <a:t>则游戏者能够挖到宝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藏的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2" name="yt_table_146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217516"/>
              </p:ext>
            </p:extLst>
          </p:nvPr>
        </p:nvGraphicFramePr>
        <p:xfrm>
          <a:off x="540047" y="2339566"/>
          <a:ext cx="5762943" cy="950976"/>
        </p:xfrm>
        <a:graphic>
          <a:graphicData uri="http://schemas.openxmlformats.org/drawingml/2006/table">
            <a:tbl>
              <a:tblPr/>
              <a:tblGrid>
                <a:gridCol w="335629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</a:tbl>
          </a:graphicData>
        </a:graphic>
      </p:graphicFrame>
      <p:grpSp>
        <p:nvGrpSpPr>
          <p:cNvPr id="14609" name="yt_shape_14609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1784" y="2339566"/>
            <a:ext cx="1508031" cy="1838466"/>
            <a:chOff x="0" y="0"/>
            <a:chExt cx="1508031" cy="1838466"/>
          </a:xfrm>
        </p:grpSpPr>
        <p:pic>
          <p:nvPicPr>
            <p:cNvPr id="2" name="yt_image_1460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8031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1" name="yt_shape_14611"/>
            <p:cNvSpPr txBox="1"/>
            <p:nvPr/>
          </p:nvSpPr>
          <p:spPr>
            <a:xfrm>
              <a:off x="220734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7F2648-2D27-4294-7A13-9ED9140AF673}"/>
              </a:ext>
            </a:extLst>
          </p:cNvPr>
          <p:cNvSpPr txBox="1"/>
          <p:nvPr/>
        </p:nvSpPr>
        <p:spPr>
          <a:xfrm>
            <a:off x="374575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4" name="yt_shape_14614"/>
          <p:cNvSpPr txBox="1"/>
          <p:nvPr/>
        </p:nvSpPr>
        <p:spPr>
          <a:xfrm>
            <a:off x="479257" y="658745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15" name="yt_shape_14615"/>
              <p:cNvSpPr txBox="1"/>
              <p:nvPr/>
            </p:nvSpPr>
            <p:spPr>
              <a:xfrm>
                <a:off x="479376" y="114490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</a:t>
                </a:r>
                <a:r>
                  <a:rPr sz="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615" name="yt_shape_14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4490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17" name="yt_shape_14617"/>
          <p:cNvSpPr txBox="1"/>
          <p:nvPr/>
        </p:nvSpPr>
        <p:spPr>
          <a:xfrm>
            <a:off x="479376" y="2302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轴上的截距为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dc23,isEnd"/>
              </a:rPr>
              <a:t>则该一次函数的表达式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618" name="yt_shape_14618"/>
          <p:cNvSpPr txBox="1"/>
          <p:nvPr/>
        </p:nvSpPr>
        <p:spPr>
          <a:xfrm>
            <a:off x="479376" y="32616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cac,isEnd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619" name="yt_shape_14619"/>
          <p:cNvSpPr txBox="1"/>
          <p:nvPr/>
        </p:nvSpPr>
        <p:spPr>
          <a:xfrm>
            <a:off x="479376" y="42210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（宿州十一中单元卷）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cad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图象互相平行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5118A7-8E7B-B2D4-C89A-4647C4E030D9}"/>
              </a:ext>
            </a:extLst>
          </p:cNvPr>
          <p:cNvSpPr txBox="1"/>
          <p:nvPr/>
        </p:nvSpPr>
        <p:spPr>
          <a:xfrm>
            <a:off x="10571761" y="1315638"/>
            <a:ext cx="637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dcc6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88B08C-E233-C096-B553-2DD117C6B558}"/>
              </a:ext>
            </a:extLst>
          </p:cNvPr>
          <p:cNvSpPr txBox="1"/>
          <p:nvPr/>
        </p:nvSpPr>
        <p:spPr>
          <a:xfrm>
            <a:off x="10890404" y="11801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C52697-89B9-D416-B4C1-CE31E8FB6B3D}"/>
              </a:ext>
            </a:extLst>
          </p:cNvPr>
          <p:cNvSpPr txBox="1"/>
          <p:nvPr/>
        </p:nvSpPr>
        <p:spPr>
          <a:xfrm>
            <a:off x="1046590" y="2703153"/>
            <a:ext cx="181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1E3C48-983A-A35F-0AE8-26CE49E17907}"/>
              </a:ext>
            </a:extLst>
          </p:cNvPr>
          <p:cNvSpPr txBox="1"/>
          <p:nvPr/>
        </p:nvSpPr>
        <p:spPr>
          <a:xfrm>
            <a:off x="4934378" y="369033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973708-56D1-B90F-6533-0E0C1876E0FF}"/>
              </a:ext>
            </a:extLst>
          </p:cNvPr>
          <p:cNvSpPr txBox="1"/>
          <p:nvPr/>
        </p:nvSpPr>
        <p:spPr>
          <a:xfrm>
            <a:off x="9180939" y="4622023"/>
            <a:ext cx="181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6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0530" y="5218541"/>
            <a:ext cx="1510605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" name="yt_shape_146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如图中的折线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为甲地向乙地打长途电话需付的电话费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与通话时间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d5c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则通话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分钟应付电话费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626" name="yt_shape_14626"/>
          <p:cNvSpPr txBox="1"/>
          <p:nvPr/>
        </p:nvSpPr>
        <p:spPr>
          <a:xfrm>
            <a:off x="540000" y="39714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3" name="yt_shape_14623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6217" y="2011799"/>
            <a:ext cx="1999564" cy="1909332"/>
            <a:chOff x="0" y="0"/>
            <a:chExt cx="1999564" cy="1909332"/>
          </a:xfrm>
        </p:grpSpPr>
        <p:pic>
          <p:nvPicPr>
            <p:cNvPr id="2" name="yt_image_146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956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5" name="yt_shape_14625"/>
            <p:cNvSpPr txBox="1"/>
            <p:nvPr/>
          </p:nvSpPr>
          <p:spPr>
            <a:xfrm>
              <a:off x="390318" y="15493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B1C3E6-D16C-805D-B991-B1D3DC023480}"/>
              </a:ext>
            </a:extLst>
          </p:cNvPr>
          <p:cNvSpPr txBox="1"/>
          <p:nvPr/>
        </p:nvSpPr>
        <p:spPr>
          <a:xfrm>
            <a:off x="7612907" y="132868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7" name="yt_shape_1462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它们的横坐标依次为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8e9,isEnd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分别过这些点作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则图中阴影部分的面积之和是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631" name="yt_shape_14631"/>
          <p:cNvSpPr txBox="1"/>
          <p:nvPr/>
        </p:nvSpPr>
        <p:spPr>
          <a:xfrm>
            <a:off x="540000" y="442745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8" name="yt_shape_14628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0656" y="2011799"/>
            <a:ext cx="1630686" cy="2365389"/>
            <a:chOff x="0" y="0"/>
            <a:chExt cx="1630686" cy="2365389"/>
          </a:xfrm>
        </p:grpSpPr>
        <p:pic>
          <p:nvPicPr>
            <p:cNvPr id="2" name="yt_image_1462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0686" cy="1969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0" name="yt_shape_14630"/>
            <p:cNvSpPr txBox="1"/>
            <p:nvPr/>
          </p:nvSpPr>
          <p:spPr>
            <a:xfrm>
              <a:off x="205879" y="20053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8FC87E-3491-E886-3F61-B6E744449A29}"/>
              </a:ext>
            </a:extLst>
          </p:cNvPr>
          <p:cNvSpPr txBox="1"/>
          <p:nvPr/>
        </p:nvSpPr>
        <p:spPr>
          <a:xfrm>
            <a:off x="1058788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5" name="yt_shape_14635"/>
              <p:cNvSpPr txBox="1"/>
              <p:nvPr/>
            </p:nvSpPr>
            <p:spPr>
              <a:xfrm>
                <a:off x="540000" y="900000"/>
                <a:ext cx="8800486" cy="4490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已知某一次函数经过点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求该一次函数的表达式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）设该一次函数的表达式为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5" name="yt_shape_14635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00486" cy="4490909"/>
              </a:xfrm>
              <a:prstGeom prst="rect">
                <a:avLst/>
              </a:prstGeom>
              <a:blipFill>
                <a:blip r:embed="rId2"/>
                <a:stretch>
                  <a:fillRect l="-2148" t="-1223" r="-1178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15A9A3-1E68-44A0-82EF-28474175BEF4}"/>
              </a:ext>
            </a:extLst>
          </p:cNvPr>
          <p:cNvSpPr txBox="1"/>
          <p:nvPr/>
        </p:nvSpPr>
        <p:spPr>
          <a:xfrm>
            <a:off x="449989" y="2279658"/>
            <a:ext cx="643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）设该一次函数的表达式为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7A65B9-EA08-5342-8F20-7966EFBDB919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71099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），（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）代入，得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, 'IsSplitBraceMath': 1}">
                <a:extLst>
                  <a:ext uri="{FF2B5EF4-FFF2-40B4-BE49-F238E27FC236}">
                    <a16:creationId xmlns:a16="http://schemas.microsoft.com/office/drawing/2014/main" id="{0B7A65B9-EA08-5342-8F20-7966EFBDB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7109968" cy="1154189"/>
              </a:xfrm>
              <a:prstGeom prst="rect">
                <a:avLst/>
              </a:prstGeom>
              <a:blipFill>
                <a:blip r:embed="rId3"/>
                <a:stretch>
                  <a:fillRect l="-1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C6B8D0-022D-B805-0CBB-E22DE8A5CE03}"/>
                  </a:ext>
                </a:extLst>
              </p:cNvPr>
              <p:cNvSpPr txBox="1"/>
              <p:nvPr/>
            </p:nvSpPr>
            <p:spPr>
              <a:xfrm>
                <a:off x="449989" y="3815723"/>
                <a:ext cx="2018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, 'IsSplitBraceMath': 1}">
                <a:extLst>
                  <a:ext uri="{FF2B5EF4-FFF2-40B4-BE49-F238E27FC236}">
                    <a16:creationId xmlns:a16="http://schemas.microsoft.com/office/drawing/2014/main" id="{35C6B8D0-022D-B805-0CBB-E22DE8A5CE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2018411" cy="1154189"/>
              </a:xfrm>
              <a:prstGeom prst="rect">
                <a:avLst/>
              </a:prstGeom>
              <a:blipFill>
                <a:blip r:embed="rId4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3142DA-BE6F-513D-C681-40303840ADE7}"/>
              </a:ext>
            </a:extLst>
          </p:cNvPr>
          <p:cNvSpPr txBox="1"/>
          <p:nvPr/>
        </p:nvSpPr>
        <p:spPr>
          <a:xfrm>
            <a:off x="449989" y="4876300"/>
            <a:ext cx="4983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8" name="yt_shape_14638"/>
              <p:cNvSpPr txBox="1"/>
              <p:nvPr/>
            </p:nvSpPr>
            <p:spPr>
              <a:xfrm>
                <a:off x="540000" y="900000"/>
                <a:ext cx="9566721" cy="179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是该函数上一点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8" name="yt_shape_14638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66721" cy="1799019"/>
              </a:xfrm>
              <a:prstGeom prst="rect">
                <a:avLst/>
              </a:prstGeom>
              <a:blipFill>
                <a:blip r:embed="rId2"/>
                <a:stretch>
                  <a:fillRect l="-1976" t="-3051" r="-1020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0F2488-3E59-5A55-CE98-5732A28F2457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65428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EC0F2488-3E59-5A55-CE98-5732A28F2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654287" cy="766077"/>
              </a:xfrm>
              <a:prstGeom prst="rect">
                <a:avLst/>
              </a:prstGeom>
              <a:blipFill>
                <a:blip r:embed="rId3"/>
                <a:stretch>
                  <a:fillRect l="-1010" r="-10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753D3F-AA2D-8A21-B30A-94F509712695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36741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E7753D3F-AA2D-8A21-B30A-94F5097126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3674173" cy="727279"/>
              </a:xfrm>
              <a:prstGeom prst="rect">
                <a:avLst/>
              </a:prstGeom>
              <a:blipFill>
                <a:blip r:embed="rId4"/>
                <a:stretch>
                  <a:fillRect l="-2653" r="-265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1434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,isEnd</vt:lpstr>
      <vt:lpstr>_⨹_1_1345f</vt:lpstr>
      <vt:lpstr>_⨹_1_53cac,isEnd</vt:lpstr>
      <vt:lpstr>_⨹_1_5fcad,isEnd</vt:lpstr>
      <vt:lpstr>_⨹_1_6d5c2,isEnd</vt:lpstr>
      <vt:lpstr>_⨹_1_9dcc6</vt:lpstr>
      <vt:lpstr>_⨹_1_b48e9,isEnd</vt:lpstr>
      <vt:lpstr>_⨹_10_59224</vt:lpstr>
      <vt:lpstr>_⨹_10_9dc23,isEnd</vt:lpstr>
      <vt:lpstr>_⨹_11_67a26</vt:lpstr>
      <vt:lpstr>_⨹_3_ff355</vt:lpstr>
      <vt:lpstr>_⨹_5_b9989</vt:lpstr>
      <vt:lpstr>_⨹_8_2e02d</vt:lpstr>
      <vt:lpstr>_⨹_9_362f0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