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16" r:id="rId4"/>
    <p:sldId id="305" r:id="rId5"/>
    <p:sldId id="318" r:id="rId6"/>
    <p:sldId id="307" r:id="rId7"/>
    <p:sldId id="319" r:id="rId8"/>
    <p:sldId id="320" r:id="rId9"/>
    <p:sldId id="321" r:id="rId10"/>
    <p:sldId id="309" r:id="rId11"/>
    <p:sldId id="323" r:id="rId12"/>
    <p:sldId id="311" r:id="rId13"/>
    <p:sldId id="312" r:id="rId14"/>
    <p:sldId id="314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11EDF-D5A8-4F1C-AE3D-4BE15B2E7BA0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8FA12-DD28-4BCD-8CA5-98873F685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515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8FA12-DD28-4BCD-8CA5-98873F685C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7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8FA12-DD28-4BCD-8CA5-98873F685C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490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0" name="yt_shape_14200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三角形内角和定理在叠放中的应用</a:t>
            </a:r>
          </a:p>
        </p:txBody>
      </p:sp>
      <p:sp>
        <p:nvSpPr>
          <p:cNvPr id="14201" name="yt_shape_14201"/>
          <p:cNvSpPr txBox="1"/>
          <p:nvPr/>
        </p:nvSpPr>
        <p:spPr>
          <a:xfrm>
            <a:off x="540120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有一块直角三角尺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恰好三角尺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031,isEnd"/>
              </a:rPr>
              <a:t>的两条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af2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202" name="yt_image_14202" title="H_168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3744" y="2987135"/>
            <a:ext cx="222451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903192" title="H_25.973701">
            <a:extLst>
              <a:ext uri="{FF2B5EF4-FFF2-40B4-BE49-F238E27FC236}">
                <a16:creationId xmlns:a16="http://schemas.microsoft.com/office/drawing/2014/main" id="{162F827E-DFB4-D199-5CA3-41ADF8A0AD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738A1E-1093-F5F4-7893-7F39D6C89C7F}"/>
              </a:ext>
            </a:extLst>
          </p:cNvPr>
          <p:cNvSpPr txBox="1"/>
          <p:nvPr/>
        </p:nvSpPr>
        <p:spPr>
          <a:xfrm>
            <a:off x="1059709" y="229937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113DA2-5168-5D3F-C0F0-53958253198F}"/>
              </a:ext>
            </a:extLst>
          </p:cNvPr>
          <p:cNvSpPr txBox="1"/>
          <p:nvPr/>
        </p:nvSpPr>
        <p:spPr>
          <a:xfrm>
            <a:off x="5112597" y="229937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48" name="yt_shape_14248"/>
              <p:cNvSpPr txBox="1"/>
              <p:nvPr/>
            </p:nvSpPr>
            <p:spPr>
              <a:xfrm>
                <a:off x="540000" y="900000"/>
                <a:ext cx="11004616" cy="2475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猜想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48" name="yt_shape_14248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04616" cy="2475037"/>
              </a:xfrm>
              <a:prstGeom prst="rect">
                <a:avLst/>
              </a:prstGeom>
              <a:blipFill>
                <a:blip r:embed="rId2"/>
                <a:stretch>
                  <a:fillRect l="-1717" t="-2217" r="-55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51" name="yt_image_14251" title="H_102.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1077" y="3825372"/>
            <a:ext cx="187718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496F8F-1A8B-1B1E-1BF9-E5A927586FE6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928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理由如下：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A8496F8F-1A8B-1B1E-1BF9-E5A927586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928298" cy="765061"/>
              </a:xfrm>
              <a:prstGeom prst="rect">
                <a:avLst/>
              </a:prstGeom>
              <a:blipFill>
                <a:blip r:embed="rId4"/>
                <a:stretch>
                  <a:fillRect l="-1980" r="-198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13884A-ECA5-17EC-1DE3-F1B9A7F9B197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9967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4713884A-ECA5-17EC-1DE3-F1B9A7F9B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9967023" cy="765061"/>
              </a:xfrm>
              <a:prstGeom prst="rect">
                <a:avLst/>
              </a:prstGeom>
              <a:blipFill>
                <a:blip r:embed="rId5"/>
                <a:stretch>
                  <a:fillRect l="-979" r="-1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6410D9-02AD-268B-D182-92BE5AEF572B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110782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126410D9-02AD-268B-D182-92BE5AEF5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11078273" cy="726326"/>
              </a:xfrm>
              <a:prstGeom prst="rect">
                <a:avLst/>
              </a:prstGeom>
              <a:blipFill>
                <a:blip r:embed="rId6"/>
                <a:stretch>
                  <a:fillRect l="-881" r="-2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3" name="yt_shape_1425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的平分线与外角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283f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54" name="yt_image_14254" title="H_122.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4305" y="2011799"/>
            <a:ext cx="1623389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256"/>
              <p:cNvSpPr txBox="1"/>
              <p:nvPr/>
            </p:nvSpPr>
            <p:spPr>
              <a:xfrm>
                <a:off x="540119" y="2924944"/>
                <a:ext cx="11492915" cy="36331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9cfd6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42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24944"/>
                <a:ext cx="11492915" cy="3633174"/>
              </a:xfrm>
              <a:prstGeom prst="rect">
                <a:avLst/>
              </a:prstGeom>
              <a:blipFill>
                <a:blip r:embed="rId3"/>
                <a:stretch>
                  <a:fillRect l="-1645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BD32E8-AB0E-6DB5-0F99-B9D26DF3FAA0}"/>
                  </a:ext>
                </a:extLst>
              </p:cNvPr>
              <p:cNvSpPr txBox="1"/>
              <p:nvPr/>
            </p:nvSpPr>
            <p:spPr>
              <a:xfrm>
                <a:off x="450108" y="2878138"/>
                <a:ext cx="3797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BD32E8-AB0E-6DB5-0F99-B9D26DF3F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78138"/>
                <a:ext cx="3797998" cy="765061"/>
              </a:xfrm>
              <a:prstGeom prst="rect">
                <a:avLst/>
              </a:prstGeom>
              <a:blipFill>
                <a:blip r:embed="rId4"/>
                <a:stretch>
                  <a:fillRect l="-2568" r="-4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A03339F-B3FB-B32C-259F-E1A5B28CC8DE}"/>
              </a:ext>
            </a:extLst>
          </p:cNvPr>
          <p:cNvSpPr txBox="1"/>
          <p:nvPr/>
        </p:nvSpPr>
        <p:spPr>
          <a:xfrm>
            <a:off x="450108" y="354958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9D0CF4-59F9-0B31-39AB-FBC7D293F3FA}"/>
              </a:ext>
            </a:extLst>
          </p:cNvPr>
          <p:cNvSpPr txBox="1"/>
          <p:nvPr/>
        </p:nvSpPr>
        <p:spPr>
          <a:xfrm>
            <a:off x="450108" y="4025075"/>
            <a:ext cx="10260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DAD297-C1A2-0050-B48E-1F67839CED01}"/>
              </a:ext>
            </a:extLst>
          </p:cNvPr>
          <p:cNvSpPr txBox="1"/>
          <p:nvPr/>
        </p:nvSpPr>
        <p:spPr>
          <a:xfrm>
            <a:off x="450108" y="4500563"/>
            <a:ext cx="10800397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分别平分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DBC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ECB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F3F9FD-DA41-E75E-B2A4-6D5D97235B10}"/>
                  </a:ext>
                </a:extLst>
              </p:cNvPr>
              <p:cNvSpPr txBox="1"/>
              <p:nvPr/>
            </p:nvSpPr>
            <p:spPr>
              <a:xfrm>
                <a:off x="450108" y="5172012"/>
                <a:ext cx="5714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9cfd6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ECB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F3F9FD-DA41-E75E-B2A4-6D5D97235B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72012"/>
                <a:ext cx="5714111" cy="765061"/>
              </a:xfrm>
              <a:prstGeom prst="rect">
                <a:avLst/>
              </a:prstGeom>
              <a:blipFill>
                <a:blip r:embed="rId5"/>
                <a:stretch>
                  <a:fillRect l="-1708" r="-9018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90B4A1-592D-A719-CC4B-841689E6FADE}"/>
                  </a:ext>
                </a:extLst>
              </p:cNvPr>
              <p:cNvSpPr txBox="1"/>
              <p:nvPr/>
            </p:nvSpPr>
            <p:spPr>
              <a:xfrm>
                <a:off x="450108" y="5843461"/>
                <a:ext cx="109560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90B4A1-592D-A719-CC4B-841689E6F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43461"/>
                <a:ext cx="10956037" cy="726326"/>
              </a:xfrm>
              <a:prstGeom prst="rect">
                <a:avLst/>
              </a:prstGeom>
              <a:blipFill>
                <a:blip r:embed="rId6"/>
                <a:stretch>
                  <a:fillRect l="-890" r="-22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0" name="yt_shape_14260"/>
          <p:cNvSpPr txBox="1"/>
          <p:nvPr/>
        </p:nvSpPr>
        <p:spPr>
          <a:xfrm>
            <a:off x="540000" y="900000"/>
            <a:ext cx="714458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三角形内、外角的关系在方程思想中的应用</a:t>
            </a:r>
          </a:p>
        </p:txBody>
      </p:sp>
      <p:sp>
        <p:nvSpPr>
          <p:cNvPr id="14261" name="yt_shape_14261"/>
          <p:cNvSpPr txBox="1"/>
          <p:nvPr/>
        </p:nvSpPr>
        <p:spPr>
          <a:xfrm>
            <a:off x="540000" y="1344417"/>
            <a:ext cx="1083630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（方程思想）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264" name="yt_image_14264" title="H_92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595203"/>
            <a:ext cx="1906504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6" name="yt_shape_14266"/>
          <p:cNvSpPr txBox="1"/>
          <p:nvPr/>
        </p:nvSpPr>
        <p:spPr>
          <a:xfrm>
            <a:off x="540000" y="337405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71638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48°.</a:t>
            </a:r>
          </a:p>
        </p:txBody>
      </p:sp>
      <p:pic>
        <p:nvPicPr>
          <p:cNvPr id="5" name="yt_shape_1715439903471" title="H_25.973701">
            <a:extLst>
              <a:ext uri="{FF2B5EF4-FFF2-40B4-BE49-F238E27FC236}">
                <a16:creationId xmlns:a16="http://schemas.microsoft.com/office/drawing/2014/main" id="{E2148920-A123-2DA2-00B0-4F816D3970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37A446-A20C-EF62-3BB2-5F6AD6D2B470}"/>
              </a:ext>
            </a:extLst>
          </p:cNvPr>
          <p:cNvSpPr txBox="1"/>
          <p:nvPr/>
        </p:nvSpPr>
        <p:spPr>
          <a:xfrm>
            <a:off x="449989" y="2248587"/>
            <a:ext cx="731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85EA75-FC96-CD89-2A01-726AE54AA204}"/>
              </a:ext>
            </a:extLst>
          </p:cNvPr>
          <p:cNvSpPr txBox="1"/>
          <p:nvPr/>
        </p:nvSpPr>
        <p:spPr>
          <a:xfrm>
            <a:off x="449989" y="2724075"/>
            <a:ext cx="10911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D8C02E-7C06-829A-48B5-76F399FA6474}"/>
              </a:ext>
            </a:extLst>
          </p:cNvPr>
          <p:cNvSpPr txBox="1"/>
          <p:nvPr/>
        </p:nvSpPr>
        <p:spPr>
          <a:xfrm>
            <a:off x="449989" y="3802736"/>
            <a:ext cx="536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62DC17-A0A7-7F0E-36F1-824FC1386845}"/>
              </a:ext>
            </a:extLst>
          </p:cNvPr>
          <p:cNvSpPr txBox="1"/>
          <p:nvPr/>
        </p:nvSpPr>
        <p:spPr>
          <a:xfrm>
            <a:off x="449989" y="4278224"/>
            <a:ext cx="765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FAE4E1-D1A4-7B30-2E86-5AA78686388F}"/>
              </a:ext>
            </a:extLst>
          </p:cNvPr>
          <p:cNvSpPr txBox="1"/>
          <p:nvPr/>
        </p:nvSpPr>
        <p:spPr>
          <a:xfrm>
            <a:off x="449989" y="4753712"/>
            <a:ext cx="1137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1638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E2104F-5DC3-3E50-175F-2DE72F6A1EC8}"/>
              </a:ext>
            </a:extLst>
          </p:cNvPr>
          <p:cNvSpPr txBox="1"/>
          <p:nvPr/>
        </p:nvSpPr>
        <p:spPr>
          <a:xfrm>
            <a:off x="449989" y="5229200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CBDFAC-AD31-B823-04E2-CE65259C15B2}"/>
              </a:ext>
            </a:extLst>
          </p:cNvPr>
          <p:cNvSpPr txBox="1"/>
          <p:nvPr/>
        </p:nvSpPr>
        <p:spPr>
          <a:xfrm>
            <a:off x="449989" y="5704688"/>
            <a:ext cx="3602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0" name="yt_shape_14270"/>
          <p:cNvSpPr txBox="1"/>
          <p:nvPr/>
        </p:nvSpPr>
        <p:spPr>
          <a:xfrm>
            <a:off x="540000" y="900000"/>
            <a:ext cx="714458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三角形内、外角的关系在整体思想中的应用</a:t>
            </a:r>
          </a:p>
        </p:txBody>
      </p:sp>
      <p:sp>
        <p:nvSpPr>
          <p:cNvPr id="14271" name="yt_shape_14271"/>
          <p:cNvSpPr txBox="1"/>
          <p:nvPr/>
        </p:nvSpPr>
        <p:spPr>
          <a:xfrm>
            <a:off x="540120" y="13444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（六安轻工中学单元卷）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47d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</p:txBody>
      </p:sp>
      <p:pic>
        <p:nvPicPr>
          <p:cNvPr id="14272" name="yt_image_14272" title="H_105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326" y="2456216"/>
            <a:ext cx="1905346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4" name="yt_shape_14274"/>
          <p:cNvSpPr txBox="1"/>
          <p:nvPr/>
        </p:nvSpPr>
        <p:spPr>
          <a:xfrm>
            <a:off x="540119" y="384973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60°.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的平分线交于点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a4ee,isEnd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120°.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60°.</a:t>
            </a:r>
          </a:p>
        </p:txBody>
      </p:sp>
      <p:pic>
        <p:nvPicPr>
          <p:cNvPr id="3" name="yt_shape_1715439903532" title="H_25.973701">
            <a:extLst>
              <a:ext uri="{FF2B5EF4-FFF2-40B4-BE49-F238E27FC236}">
                <a16:creationId xmlns:a16="http://schemas.microsoft.com/office/drawing/2014/main" id="{D935A2BA-B824-8979-3186-16D64E7529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B38AFB-79C8-8370-1E90-9A254E551EE9}"/>
              </a:ext>
            </a:extLst>
          </p:cNvPr>
          <p:cNvSpPr txBox="1"/>
          <p:nvPr/>
        </p:nvSpPr>
        <p:spPr>
          <a:xfrm>
            <a:off x="3356821" y="4278415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D6A603-9EA4-1E7F-7869-4E091D13E09F}"/>
              </a:ext>
            </a:extLst>
          </p:cNvPr>
          <p:cNvSpPr txBox="1"/>
          <p:nvPr/>
        </p:nvSpPr>
        <p:spPr>
          <a:xfrm>
            <a:off x="450108" y="4753903"/>
            <a:ext cx="749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B211D8-7F47-4AC9-97AB-9B1A92488BE1}"/>
              </a:ext>
            </a:extLst>
          </p:cNvPr>
          <p:cNvSpPr txBox="1"/>
          <p:nvPr/>
        </p:nvSpPr>
        <p:spPr>
          <a:xfrm>
            <a:off x="450108" y="5229391"/>
            <a:ext cx="1144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98C2D1-00B7-3FF3-0BEF-7AE1C6EDA87F}"/>
              </a:ext>
            </a:extLst>
          </p:cNvPr>
          <p:cNvSpPr txBox="1"/>
          <p:nvPr/>
        </p:nvSpPr>
        <p:spPr>
          <a:xfrm>
            <a:off x="450108" y="5704879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aa4ee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1FC965-CF3C-627E-3709-016E05D1C831}"/>
              </a:ext>
            </a:extLst>
          </p:cNvPr>
          <p:cNvSpPr txBox="1"/>
          <p:nvPr/>
        </p:nvSpPr>
        <p:spPr>
          <a:xfrm>
            <a:off x="450108" y="6180367"/>
            <a:ext cx="1878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5" name="yt_shape_1420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改变直角三角尺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使三角尺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ec6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仍然分别经过点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的大小是否变化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8c38"/>
              </a:rPr>
              <a:t>请举例说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06" name="yt_image_14206" title="H_193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844824"/>
            <a:ext cx="2400444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208"/>
          <p:cNvSpPr txBox="1"/>
          <p:nvPr/>
        </p:nvSpPr>
        <p:spPr>
          <a:xfrm>
            <a:off x="552763" y="240938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）不变化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b4b58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EA1BA2-6B6D-697A-2076-4760EDCF9DA8}"/>
              </a:ext>
            </a:extLst>
          </p:cNvPr>
          <p:cNvSpPr txBox="1"/>
          <p:nvPr/>
        </p:nvSpPr>
        <p:spPr>
          <a:xfrm>
            <a:off x="462752" y="2362576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）不变化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0860E9-5823-1DFC-89FC-C8E664981C22}"/>
              </a:ext>
            </a:extLst>
          </p:cNvPr>
          <p:cNvSpPr txBox="1"/>
          <p:nvPr/>
        </p:nvSpPr>
        <p:spPr>
          <a:xfrm>
            <a:off x="462752" y="2838064"/>
            <a:ext cx="562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D22CA8-B2C7-FD84-0A8B-6D1F6E4F268A}"/>
              </a:ext>
            </a:extLst>
          </p:cNvPr>
          <p:cNvSpPr txBox="1"/>
          <p:nvPr/>
        </p:nvSpPr>
        <p:spPr>
          <a:xfrm>
            <a:off x="462752" y="3313552"/>
            <a:ext cx="547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A89161-B033-6721-1EB6-12E5803897AA}"/>
              </a:ext>
            </a:extLst>
          </p:cNvPr>
          <p:cNvSpPr txBox="1"/>
          <p:nvPr/>
        </p:nvSpPr>
        <p:spPr>
          <a:xfrm>
            <a:off x="462752" y="3789040"/>
            <a:ext cx="1134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b4b58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D6292E-7C0D-EB7C-6BA6-94B6AE03D86E}"/>
              </a:ext>
            </a:extLst>
          </p:cNvPr>
          <p:cNvSpPr txBox="1"/>
          <p:nvPr/>
        </p:nvSpPr>
        <p:spPr>
          <a:xfrm>
            <a:off x="2735423" y="4296559"/>
            <a:ext cx="6699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uiExpand="1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9" name="yt_shape_14209"/>
          <p:cNvSpPr txBox="1"/>
          <p:nvPr/>
        </p:nvSpPr>
        <p:spPr>
          <a:xfrm>
            <a:off x="540000" y="900000"/>
            <a:ext cx="652903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三角形内角和定理在类比思想中的应用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10" name="yt_shape_14210"/>
              <p:cNvSpPr txBox="1"/>
              <p:nvPr/>
            </p:nvSpPr>
            <p:spPr>
              <a:xfrm>
                <a:off x="540119" y="1395205"/>
                <a:ext cx="11492915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（类比思想）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的平分线的交点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633a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10" name="yt_shape_14210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2744790"/>
              </a:xfrm>
              <a:prstGeom prst="rect">
                <a:avLst/>
              </a:prstGeom>
              <a:blipFill>
                <a:blip r:embed="rId2"/>
                <a:stretch>
                  <a:fillRect l="-1645" t="-200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14" name="yt_image_14214" title="H_110.97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3455596"/>
            <a:ext cx="166828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903259" title="H_25.973701">
            <a:extLst>
              <a:ext uri="{FF2B5EF4-FFF2-40B4-BE49-F238E27FC236}">
                <a16:creationId xmlns:a16="http://schemas.microsoft.com/office/drawing/2014/main" id="{2EE3F1ED-0138-8B9E-0F5D-1CA6B90DE6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286117-645A-1D83-78D8-F19F382546C5}"/>
                  </a:ext>
                </a:extLst>
              </p:cNvPr>
              <p:cNvSpPr txBox="1"/>
              <p:nvPr/>
            </p:nvSpPr>
            <p:spPr>
              <a:xfrm>
                <a:off x="450108" y="2299375"/>
                <a:ext cx="109400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分别为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的平分线，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0633a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81286117-645A-1D83-78D8-F19F38254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99375"/>
                <a:ext cx="10940097" cy="765061"/>
              </a:xfrm>
              <a:prstGeom prst="rect">
                <a:avLst/>
              </a:prstGeom>
              <a:blipFill>
                <a:blip r:embed="rId5"/>
                <a:stretch>
                  <a:fillRect l="-892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264562E-BA5B-4581-7C00-0F229F0F6DD2}"/>
                  </a:ext>
                </a:extLst>
              </p:cNvPr>
              <p:cNvSpPr txBox="1"/>
              <p:nvPr/>
            </p:nvSpPr>
            <p:spPr>
              <a:xfrm>
                <a:off x="450108" y="2970824"/>
                <a:ext cx="9214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F264562E-BA5B-4581-7C00-0F229F0F6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0824"/>
                <a:ext cx="9214548" cy="765061"/>
              </a:xfrm>
              <a:prstGeom prst="rect">
                <a:avLst/>
              </a:prstGeom>
              <a:blipFill>
                <a:blip r:embed="rId6"/>
                <a:stretch>
                  <a:fillRect l="-1059" r="-8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B345135-95F1-29C6-0134-463C674DCAE5}"/>
              </a:ext>
            </a:extLst>
          </p:cNvPr>
          <p:cNvSpPr txBox="1"/>
          <p:nvPr/>
        </p:nvSpPr>
        <p:spPr>
          <a:xfrm>
            <a:off x="450108" y="3642273"/>
            <a:ext cx="8089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16" name="yt_shape_14216"/>
              <p:cNvSpPr txBox="1"/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有一名同学在解答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后得出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你认为正确吗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7b68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请给出理由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6" name="yt_shape_14216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  <a:blipFill>
                <a:blip r:embed="rId2"/>
                <a:stretch>
                  <a:fillRect l="-1645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20" name="yt_image_14220" title="H_110.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1528205"/>
            <a:ext cx="166828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105B75-9F4F-3F98-9EF3-734C99C03984}"/>
              </a:ext>
            </a:extLst>
          </p:cNvPr>
          <p:cNvSpPr txBox="1"/>
          <p:nvPr/>
        </p:nvSpPr>
        <p:spPr>
          <a:xfrm>
            <a:off x="450108" y="2000131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85657F-A1D5-27AB-F724-8F3AE696FB0E}"/>
              </a:ext>
            </a:extLst>
          </p:cNvPr>
          <p:cNvSpPr txBox="1"/>
          <p:nvPr/>
        </p:nvSpPr>
        <p:spPr>
          <a:xfrm>
            <a:off x="450108" y="2475619"/>
            <a:ext cx="643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C3C8AD-9C07-77A8-3A63-784250FCE17F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10738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24C3C8AD-9C07-77A8-3A63-784250FCE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10738548" cy="765061"/>
              </a:xfrm>
              <a:prstGeom prst="rect">
                <a:avLst/>
              </a:prstGeom>
              <a:blipFill>
                <a:blip r:embed="rId4"/>
                <a:stretch>
                  <a:fillRect l="-909" r="-2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765423-110B-2AE1-19A4-FC142A010A14}"/>
                  </a:ext>
                </a:extLst>
              </p:cNvPr>
              <p:cNvSpPr txBox="1"/>
              <p:nvPr/>
            </p:nvSpPr>
            <p:spPr>
              <a:xfrm>
                <a:off x="450108" y="3622556"/>
                <a:ext cx="108512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B1765423-110B-2AE1-19A4-FC142A010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556"/>
                <a:ext cx="10851262" cy="726326"/>
              </a:xfrm>
              <a:prstGeom prst="rect">
                <a:avLst/>
              </a:prstGeom>
              <a:blipFill>
                <a:blip r:embed="rId5"/>
                <a:stretch>
                  <a:fillRect l="-899" r="-16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40000" y="900000"/>
            <a:ext cx="652903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三角形内角和定理在转化思想中的应用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（转化思想）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已知一个五角星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1ad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224" name="yt_image_14224" title="H_172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872" y="2507004"/>
            <a:ext cx="2774255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903321" title="H_25.973701">
            <a:extLst>
              <a:ext uri="{FF2B5EF4-FFF2-40B4-BE49-F238E27FC236}">
                <a16:creationId xmlns:a16="http://schemas.microsoft.com/office/drawing/2014/main" id="{3387C248-6054-C7F7-B115-1B58716CEA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F64FD9C-3917-24EA-432D-2502239E8502}"/>
              </a:ext>
            </a:extLst>
          </p:cNvPr>
          <p:cNvSpPr txBox="1"/>
          <p:nvPr/>
        </p:nvSpPr>
        <p:spPr>
          <a:xfrm>
            <a:off x="505157" y="4706787"/>
            <a:ext cx="10971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01df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8EB7F8-5697-0614-CDD5-8AE557331074}"/>
              </a:ext>
            </a:extLst>
          </p:cNvPr>
          <p:cNvSpPr txBox="1"/>
          <p:nvPr/>
        </p:nvSpPr>
        <p:spPr>
          <a:xfrm>
            <a:off x="505157" y="5182275"/>
            <a:ext cx="5645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6" name="yt_shape_142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674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227" name="yt_image_14227" title="H_176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1859060"/>
            <a:ext cx="2598505" cy="224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9" name="yt_shape_14229"/>
          <p:cNvSpPr txBox="1"/>
          <p:nvPr/>
        </p:nvSpPr>
        <p:spPr>
          <a:xfrm>
            <a:off x="540120" y="43080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a01df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B5CC57-6EAE-2058-DD0A-6AC0EEB6DF81}"/>
              </a:ext>
            </a:extLst>
          </p:cNvPr>
          <p:cNvSpPr txBox="1"/>
          <p:nvPr/>
        </p:nvSpPr>
        <p:spPr>
          <a:xfrm>
            <a:off x="1059708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0" name="yt_shape_14230"/>
          <p:cNvSpPr txBox="1"/>
          <p:nvPr/>
        </p:nvSpPr>
        <p:spPr>
          <a:xfrm>
            <a:off x="540000" y="900000"/>
            <a:ext cx="106214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的另一侧时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231" name="yt_image_14231" title="H_141.171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0154" y="1531667"/>
            <a:ext cx="2091690" cy="179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3" name="yt_shape_14233"/>
          <p:cNvSpPr txBox="1"/>
          <p:nvPr/>
        </p:nvSpPr>
        <p:spPr>
          <a:xfrm>
            <a:off x="540119" y="33749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3c3f8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2DF84F-B6BD-4F44-46CB-74E4D9835FB7}"/>
              </a:ext>
            </a:extLst>
          </p:cNvPr>
          <p:cNvSpPr txBox="1"/>
          <p:nvPr/>
        </p:nvSpPr>
        <p:spPr>
          <a:xfrm>
            <a:off x="450108" y="3328130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A29115-0B6F-6914-675D-E858ACBFB105}"/>
              </a:ext>
            </a:extLst>
          </p:cNvPr>
          <p:cNvSpPr txBox="1"/>
          <p:nvPr/>
        </p:nvSpPr>
        <p:spPr>
          <a:xfrm>
            <a:off x="450108" y="3803618"/>
            <a:ext cx="1105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94CCC9-DC4B-26C3-35EC-2C167164FE39}"/>
              </a:ext>
            </a:extLst>
          </p:cNvPr>
          <p:cNvSpPr txBox="1"/>
          <p:nvPr/>
        </p:nvSpPr>
        <p:spPr>
          <a:xfrm>
            <a:off x="450108" y="4279106"/>
            <a:ext cx="386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3c3f8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" name="yt_shape_14234"/>
          <p:cNvSpPr txBox="1"/>
          <p:nvPr/>
        </p:nvSpPr>
        <p:spPr>
          <a:xfrm>
            <a:off x="540000" y="900000"/>
            <a:ext cx="101277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结论又如何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35" name="yt_image_14235" title="H_125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225" y="1531667"/>
            <a:ext cx="2195548" cy="159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237"/>
          <p:cNvSpPr txBox="1"/>
          <p:nvPr/>
        </p:nvSpPr>
        <p:spPr>
          <a:xfrm>
            <a:off x="616147" y="317295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）的结论仍然成立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bb7f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</p:txBody>
      </p:sp>
      <p:sp>
        <p:nvSpPr>
          <p:cNvPr id="5" name="yt_shape_14239"/>
          <p:cNvSpPr txBox="1"/>
          <p:nvPr/>
        </p:nvSpPr>
        <p:spPr>
          <a:xfrm>
            <a:off x="616027" y="5245020"/>
            <a:ext cx="2624693" cy="1691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200" b="0" i="0" u="none" spc="18392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6" name="yt_image_14238" title="H_144.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4786" y="4693710"/>
            <a:ext cx="2627319" cy="183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95801F1-ACD9-2DBC-07FB-96B4BCD0084F}"/>
              </a:ext>
            </a:extLst>
          </p:cNvPr>
          <p:cNvSpPr txBox="1"/>
          <p:nvPr/>
        </p:nvSpPr>
        <p:spPr>
          <a:xfrm>
            <a:off x="526136" y="3126152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）的结论仍然成立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A0A5C3-0D26-944C-851C-ECBC7AFE8AE6}"/>
              </a:ext>
            </a:extLst>
          </p:cNvPr>
          <p:cNvSpPr txBox="1"/>
          <p:nvPr/>
        </p:nvSpPr>
        <p:spPr>
          <a:xfrm>
            <a:off x="526136" y="3601640"/>
            <a:ext cx="6558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3DFC54-3786-A257-718D-A3B8A13D38FB}"/>
              </a:ext>
            </a:extLst>
          </p:cNvPr>
          <p:cNvSpPr txBox="1"/>
          <p:nvPr/>
        </p:nvSpPr>
        <p:spPr>
          <a:xfrm>
            <a:off x="520547" y="4107413"/>
            <a:ext cx="11111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bb7f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180°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9A1B3A-F646-23CB-B397-CE807303DC0D}"/>
              </a:ext>
            </a:extLst>
          </p:cNvPr>
          <p:cNvSpPr txBox="1"/>
          <p:nvPr/>
        </p:nvSpPr>
        <p:spPr>
          <a:xfrm>
            <a:off x="526136" y="4552616"/>
            <a:ext cx="6936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1" name="yt_shape_14241"/>
          <p:cNvSpPr txBox="1"/>
          <p:nvPr/>
        </p:nvSpPr>
        <p:spPr>
          <a:xfrm>
            <a:off x="540000" y="900000"/>
            <a:ext cx="776013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三角形内、外角的关系在探究角的关系中的应用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42" name="yt_shape_14242"/>
              <p:cNvSpPr txBox="1"/>
              <p:nvPr/>
            </p:nvSpPr>
            <p:spPr>
              <a:xfrm>
                <a:off x="540119" y="1395205"/>
                <a:ext cx="11492915" cy="39154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（合肥五十中单元卷）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的外角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ab9e"/>
                  </a:rPr>
                  <a:t>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58°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add9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c8e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42" name="yt_shape_14242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915431"/>
              </a:xfrm>
              <a:prstGeom prst="rect">
                <a:avLst/>
              </a:prstGeom>
              <a:blipFill>
                <a:blip r:embed="rId2"/>
                <a:stretch>
                  <a:fillRect l="-1645" t="-1402" b="-1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46" name="yt_image_14246" title="H_102.3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5540" y="3437823"/>
            <a:ext cx="187718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439903398" title="H_25.973701">
            <a:extLst>
              <a:ext uri="{FF2B5EF4-FFF2-40B4-BE49-F238E27FC236}">
                <a16:creationId xmlns:a16="http://schemas.microsoft.com/office/drawing/2014/main" id="{8064096C-639C-1F18-9F48-B058221028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893113-60B3-1931-7979-BDC6BF868C77}"/>
                  </a:ext>
                </a:extLst>
              </p:cNvPr>
              <p:cNvSpPr txBox="1"/>
              <p:nvPr/>
            </p:nvSpPr>
            <p:spPr>
              <a:xfrm>
                <a:off x="450108" y="2774863"/>
                <a:ext cx="10576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0add9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B0893113-60B3-1931-7979-BDC6BF868C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4863"/>
                <a:ext cx="10576561" cy="765061"/>
              </a:xfrm>
              <a:prstGeom prst="rect">
                <a:avLst/>
              </a:prstGeom>
              <a:blipFill>
                <a:blip r:embed="rId5"/>
                <a:stretch>
                  <a:fillRect l="-922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9F7ADC5-42DE-7D93-5F2E-0CB2600A450F}"/>
              </a:ext>
            </a:extLst>
          </p:cNvPr>
          <p:cNvSpPr txBox="1"/>
          <p:nvPr/>
        </p:nvSpPr>
        <p:spPr>
          <a:xfrm>
            <a:off x="10806801" y="2690744"/>
            <a:ext cx="98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713CD0-601C-9CD2-29E6-9E1FB2526D53}"/>
              </a:ext>
            </a:extLst>
          </p:cNvPr>
          <p:cNvSpPr txBox="1"/>
          <p:nvPr/>
        </p:nvSpPr>
        <p:spPr>
          <a:xfrm>
            <a:off x="540000" y="3321516"/>
            <a:ext cx="11325861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3D0470-8D43-BB5F-3807-EEC33766E0D0}"/>
                  </a:ext>
                </a:extLst>
              </p:cNvPr>
              <p:cNvSpPr txBox="1"/>
              <p:nvPr/>
            </p:nvSpPr>
            <p:spPr>
              <a:xfrm>
                <a:off x="540000" y="3992965"/>
                <a:ext cx="18961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2c8ed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58°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29°.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3D0470-8D43-BB5F-3807-EEC33766E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2965"/>
                <a:ext cx="1896174" cy="726326"/>
              </a:xfrm>
              <a:prstGeom prst="rect">
                <a:avLst/>
              </a:prstGeom>
              <a:blipFill>
                <a:blip r:embed="rId6"/>
                <a:stretch>
                  <a:fillRect l="-5145" r="-39003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1662</Words>
  <Application>Microsoft Office PowerPoint</Application>
  <PresentationFormat>宽屏</PresentationFormat>
  <Paragraphs>119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,isEnd</vt:lpstr>
      <vt:lpstr>_⨹_1_047d5</vt:lpstr>
      <vt:lpstr>_⨹_1_0633a</vt:lpstr>
      <vt:lpstr>_⨹_1_0add9</vt:lpstr>
      <vt:lpstr>_⨹_1_2c8ed</vt:lpstr>
      <vt:lpstr>_⨹_1_3ab9e</vt:lpstr>
      <vt:lpstr>_⨹_1_3c3f8</vt:lpstr>
      <vt:lpstr>_⨹_1_4283f</vt:lpstr>
      <vt:lpstr>_⨹_1_4af2d,isEnd</vt:lpstr>
      <vt:lpstr>_⨹_1_71638</vt:lpstr>
      <vt:lpstr>_⨹_1_77b68</vt:lpstr>
      <vt:lpstr>_⨹_1_8bb7f</vt:lpstr>
      <vt:lpstr>_⨹_1_9cfd6</vt:lpstr>
      <vt:lpstr>_⨹_1_a01df</vt:lpstr>
      <vt:lpstr>_⨹_1_aa4ee</vt:lpstr>
      <vt:lpstr>_⨹_1_aa4ee,isEnd</vt:lpstr>
      <vt:lpstr>_⨹_1_b1ad5</vt:lpstr>
      <vt:lpstr>_⨹_1_b4b58</vt:lpstr>
      <vt:lpstr>_⨹_1_cec61</vt:lpstr>
      <vt:lpstr>_⨹_1_e674e,isEnd</vt:lpstr>
      <vt:lpstr>_⨹_3_37031,isEnd</vt:lpstr>
      <vt:lpstr>_⨹_4_88c38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