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24" r:id="rId5"/>
    <p:sldId id="310" r:id="rId6"/>
    <p:sldId id="313" r:id="rId7"/>
    <p:sldId id="314" r:id="rId8"/>
    <p:sldId id="316" r:id="rId9"/>
    <p:sldId id="318" r:id="rId10"/>
    <p:sldId id="319" r:id="rId11"/>
    <p:sldId id="320" r:id="rId12"/>
    <p:sldId id="327" r:id="rId13"/>
    <p:sldId id="321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yt_shape_112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69" name="yt_image_11269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yt_shape_11272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一次函数与一元一次方程</a:t>
            </a:r>
          </a:p>
        </p:txBody>
      </p:sp>
      <p:sp>
        <p:nvSpPr>
          <p:cNvPr id="11273" name="yt_shape_11273"/>
          <p:cNvSpPr txBox="1"/>
          <p:nvPr/>
        </p:nvSpPr>
        <p:spPr>
          <a:xfrm>
            <a:off x="540000" y="1977370"/>
            <a:ext cx="101389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5" name="yt_table_1127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474349"/>
              </p:ext>
            </p:extLst>
          </p:nvPr>
        </p:nvGraphicFramePr>
        <p:xfrm>
          <a:off x="540047" y="2456673"/>
          <a:ext cx="6857048" cy="950976"/>
        </p:xfrm>
        <a:graphic>
          <a:graphicData uri="http://schemas.openxmlformats.org/drawingml/2006/table">
            <a:tbl>
              <a:tblPr/>
              <a:tblGrid>
                <a:gridCol w="4983798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pic>
        <p:nvPicPr>
          <p:cNvPr id="11274" name="yt_image_11274_skip" title="H_120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1138" y="2456673"/>
            <a:ext cx="180874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7" name="yt_shape_11277"/>
          <p:cNvSpPr txBox="1"/>
          <p:nvPr/>
        </p:nvSpPr>
        <p:spPr>
          <a:xfrm>
            <a:off x="540119" y="40379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（贺州市中考）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acd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8" name="yt_table_112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383282"/>
              </p:ext>
            </p:extLst>
          </p:nvPr>
        </p:nvGraphicFramePr>
        <p:xfrm>
          <a:off x="540047" y="4997373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</a:tbl>
          </a:graphicData>
        </a:graphic>
      </p:graphicFrame>
      <p:sp>
        <p:nvSpPr>
          <p:cNvPr id="11280" name="yt_shape_11280" descr="{&quot;rangeId&quot;:0,&quot;hasUnderline&quot;:&quot;1&quot;}"/>
          <p:cNvSpPr txBox="1"/>
          <p:nvPr/>
        </p:nvSpPr>
        <p:spPr>
          <a:xfrm>
            <a:off x="540120" y="55235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）题变式）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699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439500305" title="H_26.259764">
            <a:extLst>
              <a:ext uri="{FF2B5EF4-FFF2-40B4-BE49-F238E27FC236}">
                <a16:creationId xmlns:a16="http://schemas.microsoft.com/office/drawing/2014/main" id="{9C184665-7B83-EA55-FE7E-54F3384141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ADEDC8-3633-B6BA-1896-C941965ECBF3}"/>
              </a:ext>
            </a:extLst>
          </p:cNvPr>
          <p:cNvSpPr txBox="1"/>
          <p:nvPr/>
        </p:nvSpPr>
        <p:spPr>
          <a:xfrm>
            <a:off x="9678126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D50478-0B17-47E2-0663-E444E63CB793}"/>
              </a:ext>
            </a:extLst>
          </p:cNvPr>
          <p:cNvSpPr txBox="1"/>
          <p:nvPr/>
        </p:nvSpPr>
        <p:spPr>
          <a:xfrm>
            <a:off x="4463308" y="44666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C83E1D-E7BF-B83B-C462-53A6C054B6C3}"/>
              </a:ext>
            </a:extLst>
          </p:cNvPr>
          <p:cNvSpPr txBox="1"/>
          <p:nvPr/>
        </p:nvSpPr>
        <p:spPr>
          <a:xfrm>
            <a:off x="6112722" y="595222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3" name="yt_shape_11343"/>
          <p:cNvSpPr txBox="1"/>
          <p:nvPr/>
        </p:nvSpPr>
        <p:spPr>
          <a:xfrm>
            <a:off x="540000" y="900000"/>
            <a:ext cx="742350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1346" name="yt_image_11346" title="H_167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5741" y="2010970"/>
            <a:ext cx="2166258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D962B9-108C-DCBE-D123-D4638823F77E}"/>
              </a:ext>
            </a:extLst>
          </p:cNvPr>
          <p:cNvSpPr txBox="1"/>
          <p:nvPr/>
        </p:nvSpPr>
        <p:spPr>
          <a:xfrm>
            <a:off x="449989" y="1804170"/>
            <a:ext cx="2620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348"/>
          <p:cNvSpPr txBox="1"/>
          <p:nvPr/>
        </p:nvSpPr>
        <p:spPr>
          <a:xfrm>
            <a:off x="540000" y="2358553"/>
            <a:ext cx="685123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在什么范围内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）由图象可知，当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F34E4A-F844-1FD3-9507-93305E0870E8}"/>
              </a:ext>
            </a:extLst>
          </p:cNvPr>
          <p:cNvSpPr txBox="1"/>
          <p:nvPr/>
        </p:nvSpPr>
        <p:spPr>
          <a:xfrm>
            <a:off x="449989" y="2787235"/>
            <a:ext cx="6965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）由图象可知，当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52" name="yt_shape_11352"/>
              <p:cNvSpPr txBox="1"/>
              <p:nvPr/>
            </p:nvSpPr>
            <p:spPr>
              <a:xfrm>
                <a:off x="540119" y="900000"/>
                <a:ext cx="11492915" cy="31578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在什么范围内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）将（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5_f5a4e"/>
                  </a:rPr>
                  <a:t>，所以直线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由图象可知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的增大而增大，所以当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2" name="yt_shape_1135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57852"/>
              </a:xfrm>
              <a:prstGeom prst="rect">
                <a:avLst/>
              </a:prstGeom>
              <a:blipFill>
                <a:blip r:embed="rId2"/>
                <a:stretch>
                  <a:fillRect l="-1645" t="-1737" b="-2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55" name="yt_image_11355" title="H_167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572" y="2474362"/>
            <a:ext cx="2166258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2C583E-4B48-B54A-0867-F6CA45226B08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124172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）将（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5_f5a4e"/>
                  </a:rPr>
                  <a:t>，所以直线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4F2C583E-4B48-B54A-0867-F6CA45226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1241722" cy="766077"/>
              </a:xfrm>
              <a:prstGeom prst="rect">
                <a:avLst/>
              </a:prstGeom>
              <a:blipFill>
                <a:blip r:embed="rId4"/>
                <a:stretch>
                  <a:fillRect l="-868" t="-7937" r="-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F59992-72D3-C08A-28B5-903954EA2A44}"/>
                  </a:ext>
                </a:extLst>
              </p:cNvPr>
              <p:cNvSpPr txBox="1"/>
              <p:nvPr/>
            </p:nvSpPr>
            <p:spPr>
              <a:xfrm>
                <a:off x="450108" y="2001147"/>
                <a:ext cx="37884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DBF59992-72D3-C08A-28B5-903954EA2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1147"/>
                <a:ext cx="3788473" cy="766077"/>
              </a:xfrm>
              <a:prstGeom prst="rect">
                <a:avLst/>
              </a:prstGeom>
              <a:blipFill>
                <a:blip r:embed="rId5"/>
                <a:stretch>
                  <a:fillRect l="-2576" r="-25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FA54AD-5B6C-7A42-EE9C-5722BC5D569F}"/>
                  </a:ext>
                </a:extLst>
              </p:cNvPr>
              <p:cNvSpPr txBox="1"/>
              <p:nvPr/>
            </p:nvSpPr>
            <p:spPr>
              <a:xfrm>
                <a:off x="450108" y="2673612"/>
                <a:ext cx="515689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}">
                <a:extLst>
                  <a:ext uri="{FF2B5EF4-FFF2-40B4-BE49-F238E27FC236}">
                    <a16:creationId xmlns:a16="http://schemas.microsoft.com/office/drawing/2014/main" id="{71FA54AD-5B6C-7A42-EE9C-5722BC5D5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3612"/>
                <a:ext cx="5156898" cy="766458"/>
              </a:xfrm>
              <a:prstGeom prst="rect">
                <a:avLst/>
              </a:prstGeom>
              <a:blipFill>
                <a:blip r:embed="rId6"/>
                <a:stretch>
                  <a:fillRect l="-1891" r="-18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60BD817-696E-F4D0-29C5-CDA6B5214072}"/>
                  </a:ext>
                </a:extLst>
              </p:cNvPr>
              <p:cNvSpPr txBox="1"/>
              <p:nvPr/>
            </p:nvSpPr>
            <p:spPr>
              <a:xfrm>
                <a:off x="450108" y="3346458"/>
                <a:ext cx="7954073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由图象可知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的增大而增大，所以当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}">
                <a:extLst>
                  <a:ext uri="{FF2B5EF4-FFF2-40B4-BE49-F238E27FC236}">
                    <a16:creationId xmlns:a16="http://schemas.microsoft.com/office/drawing/2014/main" id="{960BD817-696E-F4D0-29C5-CDA6B5214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46458"/>
                <a:ext cx="7954073" cy="727660"/>
              </a:xfrm>
              <a:prstGeom prst="rect">
                <a:avLst/>
              </a:prstGeom>
              <a:blipFill>
                <a:blip r:embed="rId7"/>
                <a:stretch>
                  <a:fillRect l="-1226" r="-122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8" name="yt_shape_1135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57" name="yt_image_11357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60" name="yt_shape_11360"/>
              <p:cNvSpPr txBox="1"/>
              <p:nvPr/>
            </p:nvSpPr>
            <p:spPr>
              <a:xfrm>
                <a:off x="540119" y="1431377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（南宁外国语学校期中）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fa0c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7cf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60" name="yt_shape_11360" descr="{&quot;rangeId&quot;:3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2" name="yt_shape_11362"/>
          <p:cNvSpPr txBox="1"/>
          <p:nvPr/>
        </p:nvSpPr>
        <p:spPr>
          <a:xfrm>
            <a:off x="540000" y="3068818"/>
            <a:ext cx="40828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63" name="yt_shape_11363" descr="{&quot;rangeId&quot;:0,&quot;hasUnderline&quot;:&quot;1&quot;}"/>
              <p:cNvSpPr txBox="1"/>
              <p:nvPr/>
            </p:nvSpPr>
            <p:spPr>
              <a:xfrm>
                <a:off x="540000" y="3856865"/>
                <a:ext cx="10204588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由图象可得关于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363" name="yt_shape_11363" descr="{&quot;rangeId&quot;:0,&quot;hasUnderline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6865"/>
                <a:ext cx="10204588" cy="1247008"/>
              </a:xfrm>
              <a:prstGeom prst="rect">
                <a:avLst/>
              </a:prstGeom>
              <a:blipFill>
                <a:blip r:embed="rId4"/>
                <a:stretch>
                  <a:fillRect l="-1852" r="-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365"/>
          <p:cNvSpPr txBox="1"/>
          <p:nvPr/>
        </p:nvSpPr>
        <p:spPr>
          <a:xfrm>
            <a:off x="540000" y="4998281"/>
            <a:ext cx="60641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11366" name="yt_image_1136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07833" y="4940511"/>
            <a:ext cx="2246680" cy="153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3F18A5-EEA6-DD86-9498-39AD81DF8756}"/>
              </a:ext>
            </a:extLst>
          </p:cNvPr>
          <p:cNvSpPr txBox="1"/>
          <p:nvPr/>
        </p:nvSpPr>
        <p:spPr>
          <a:xfrm>
            <a:off x="8496899" y="3810059"/>
            <a:ext cx="1934274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5973DE-A89C-1C0E-72A4-5734B22B164D}"/>
              </a:ext>
            </a:extLst>
          </p:cNvPr>
          <p:cNvSpPr txBox="1"/>
          <p:nvPr/>
        </p:nvSpPr>
        <p:spPr>
          <a:xfrm>
            <a:off x="540000" y="3624336"/>
            <a:ext cx="6185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540000" y="900000"/>
            <a:ext cx="102063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轴上存在一点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369"/>
              <p:cNvSpPr txBox="1"/>
              <p:nvPr/>
            </p:nvSpPr>
            <p:spPr>
              <a:xfrm>
                <a:off x="540119" y="1531667"/>
                <a:ext cx="8346584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易得点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2210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ea756"/>
                  </a:rPr>
                  <a:t>，解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92a45"/>
                  </a:rPr>
                  <a:t>）或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1369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8346584" cy="3902928"/>
              </a:xfrm>
              <a:prstGeom prst="rect">
                <a:avLst/>
              </a:prstGeom>
              <a:blipFill>
                <a:blip r:embed="rId2"/>
                <a:stretch>
                  <a:fillRect l="-2264" t="-1248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71" name="yt_image_1137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1668" y="1531667"/>
            <a:ext cx="3110331" cy="212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0E8933-4F84-3AAF-0C42-A9A5E7C58C58}"/>
              </a:ext>
            </a:extLst>
          </p:cNvPr>
          <p:cNvSpPr txBox="1"/>
          <p:nvPr/>
        </p:nvSpPr>
        <p:spPr>
          <a:xfrm>
            <a:off x="450108" y="1484861"/>
            <a:ext cx="788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1ADC97-1FB7-AEC1-DCEC-D9C473D7D54D}"/>
              </a:ext>
            </a:extLst>
          </p:cNvPr>
          <p:cNvSpPr txBox="1"/>
          <p:nvPr/>
        </p:nvSpPr>
        <p:spPr>
          <a:xfrm>
            <a:off x="450108" y="1960349"/>
            <a:ext cx="762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易得点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EEE7BD-F755-9EA2-9953-5618EAABC086}"/>
                  </a:ext>
                </a:extLst>
              </p:cNvPr>
              <p:cNvSpPr txBox="1"/>
              <p:nvPr/>
            </p:nvSpPr>
            <p:spPr>
              <a:xfrm>
                <a:off x="450108" y="2435837"/>
                <a:ext cx="7509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2210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63EEE7BD-F755-9EA2-9953-5618EAABC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35837"/>
                <a:ext cx="7509511" cy="765061"/>
              </a:xfrm>
              <a:prstGeom prst="rect">
                <a:avLst/>
              </a:prstGeom>
              <a:blipFill>
                <a:blip r:embed="rId4"/>
                <a:stretch>
                  <a:fillRect l="-1299" t="-8000" r="-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461509-1C36-267A-FD15-589351F4C1CF}"/>
                  </a:ext>
                </a:extLst>
              </p:cNvPr>
              <p:cNvSpPr txBox="1"/>
              <p:nvPr/>
            </p:nvSpPr>
            <p:spPr>
              <a:xfrm>
                <a:off x="450108" y="3107286"/>
                <a:ext cx="50410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1E461509-1C36-267A-FD15-589351F4C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07286"/>
                <a:ext cx="5041011" cy="765061"/>
              </a:xfrm>
              <a:prstGeom prst="rect">
                <a:avLst/>
              </a:prstGeom>
              <a:blipFill>
                <a:blip r:embed="rId5"/>
                <a:stretch>
                  <a:fillRect l="-1935" r="-181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6795F6-4A89-39D1-20D3-B5DEEC84F446}"/>
                  </a:ext>
                </a:extLst>
              </p:cNvPr>
              <p:cNvSpPr txBox="1"/>
              <p:nvPr/>
            </p:nvSpPr>
            <p:spPr>
              <a:xfrm>
                <a:off x="497733" y="3778735"/>
                <a:ext cx="7922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2_ea756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6795F6-4A89-39D1-20D3-B5DEEC84F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78735"/>
                <a:ext cx="7922323" cy="765061"/>
              </a:xfrm>
              <a:prstGeom prst="rect">
                <a:avLst/>
              </a:prstGeom>
              <a:blipFill>
                <a:blip r:embed="rId6"/>
                <a:stretch>
                  <a:fillRect l="-12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38DBE4D-6959-7EE2-9B7D-AA835F97919D}"/>
              </a:ext>
            </a:extLst>
          </p:cNvPr>
          <p:cNvSpPr txBox="1"/>
          <p:nvPr/>
        </p:nvSpPr>
        <p:spPr>
          <a:xfrm>
            <a:off x="450108" y="4450184"/>
            <a:ext cx="740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2_ea756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92a45"/>
              </a:rPr>
              <a:t>）或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A55ADF-D22E-CC03-F091-39D85253200E}"/>
              </a:ext>
            </a:extLst>
          </p:cNvPr>
          <p:cNvSpPr txBox="1"/>
          <p:nvPr/>
        </p:nvSpPr>
        <p:spPr>
          <a:xfrm>
            <a:off x="7839437" y="4449965"/>
            <a:ext cx="162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1" name="yt_shape_1128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（合肥四十二中单元卷）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824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的解是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1284" name="yt_image_11284" title="H_204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6984" y="1495221"/>
            <a:ext cx="2082996" cy="230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999162-AAAE-433F-E928-E5D03880DF17}"/>
              </a:ext>
            </a:extLst>
          </p:cNvPr>
          <p:cNvSpPr txBox="1"/>
          <p:nvPr/>
        </p:nvSpPr>
        <p:spPr>
          <a:xfrm>
            <a:off x="450108" y="2279658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E4282F-A11D-6641-0651-F1D565CA5062}"/>
              </a:ext>
            </a:extLst>
          </p:cNvPr>
          <p:cNvSpPr txBox="1"/>
          <p:nvPr/>
        </p:nvSpPr>
        <p:spPr>
          <a:xfrm>
            <a:off x="450108" y="2755146"/>
            <a:ext cx="414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286"/>
              <p:cNvSpPr txBox="1"/>
              <p:nvPr/>
            </p:nvSpPr>
            <p:spPr>
              <a:xfrm>
                <a:off x="540119" y="3486516"/>
                <a:ext cx="11492915" cy="26220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）根据图象可知该直线经过点（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）和点（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2_3987b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2_3987b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22_3987b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22_3987b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1" dirty="0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2400" b="0" i="1" dirty="0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6" name="yt_shape_11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86516"/>
                <a:ext cx="11492915" cy="2622000"/>
              </a:xfrm>
              <a:prstGeom prst="rect">
                <a:avLst/>
              </a:prstGeom>
              <a:blipFill>
                <a:blip r:embed="rId3"/>
                <a:stretch>
                  <a:fillRect l="-1645" t="-2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F02F963-3A82-1305-4F3B-FA56587F7387}"/>
                  </a:ext>
                </a:extLst>
              </p:cNvPr>
              <p:cNvSpPr txBox="1"/>
              <p:nvPr/>
            </p:nvSpPr>
            <p:spPr>
              <a:xfrm>
                <a:off x="450108" y="3915198"/>
                <a:ext cx="110726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）根据图象可知该直线经过点（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）和点（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2_3987b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2_3987b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22_3987b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2_3987b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22_3987b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F02F963-3A82-1305-4F3B-FA56587F7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15198"/>
                <a:ext cx="11072623" cy="1154189"/>
              </a:xfrm>
              <a:prstGeom prst="rect">
                <a:avLst/>
              </a:prstGeom>
              <a:blipFill>
                <a:blip r:embed="rId4"/>
                <a:stretch>
                  <a:fillRect l="-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8C8014-1C7A-7CA5-E2BB-79F74E5783F7}"/>
                  </a:ext>
                </a:extLst>
              </p:cNvPr>
              <p:cNvSpPr txBox="1"/>
              <p:nvPr/>
            </p:nvSpPr>
            <p:spPr>
              <a:xfrm>
                <a:off x="450108" y="4524645"/>
                <a:ext cx="50870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8C8014-1C7A-7CA5-E2BB-79F74E578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24645"/>
                <a:ext cx="5087048" cy="1154189"/>
              </a:xfrm>
              <a:prstGeom prst="rect">
                <a:avLst/>
              </a:prstGeom>
              <a:blipFill>
                <a:blip r:embed="rId5"/>
                <a:stretch>
                  <a:fillRect l="-1918" r="-1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900000"/>
            <a:ext cx="462145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的解是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1293" name="yt_image_11293" title="H_204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024848"/>
            <a:ext cx="2348544" cy="259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18DA33-E334-9927-3E3C-737287EE8011}"/>
              </a:ext>
            </a:extLst>
          </p:cNvPr>
          <p:cNvSpPr txBox="1"/>
          <p:nvPr/>
        </p:nvSpPr>
        <p:spPr>
          <a:xfrm>
            <a:off x="449989" y="1328682"/>
            <a:ext cx="452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B8415-694D-28A8-0BC5-22900D335098}"/>
              </a:ext>
            </a:extLst>
          </p:cNvPr>
          <p:cNvSpPr txBox="1"/>
          <p:nvPr/>
        </p:nvSpPr>
        <p:spPr>
          <a:xfrm>
            <a:off x="449989" y="1804170"/>
            <a:ext cx="4756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5" name="yt_shape_11295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一次函数与一元一次不等式</a:t>
            </a:r>
          </a:p>
        </p:txBody>
      </p:sp>
      <p:sp>
        <p:nvSpPr>
          <p:cNvPr id="11296" name="yt_shape_1129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61e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0" name="yt_table_1130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739084"/>
              </p:ext>
            </p:extLst>
          </p:nvPr>
        </p:nvGraphicFramePr>
        <p:xfrm>
          <a:off x="540047" y="2354640"/>
          <a:ext cx="6839586" cy="950976"/>
        </p:xfrm>
        <a:graphic>
          <a:graphicData uri="http://schemas.openxmlformats.org/drawingml/2006/table">
            <a:tbl>
              <a:tblPr/>
              <a:tblGrid>
                <a:gridCol w="4983798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1855788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grpSp>
        <p:nvGrpSpPr>
          <p:cNvPr id="11297" name="yt_shape_11297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8788" y="2354640"/>
            <a:ext cx="1411005" cy="1689876"/>
            <a:chOff x="0" y="0"/>
            <a:chExt cx="1411005" cy="1689876"/>
          </a:xfrm>
        </p:grpSpPr>
        <p:pic>
          <p:nvPicPr>
            <p:cNvPr id="3" name="yt_image_1129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1005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9" name="yt_shape_11299"/>
            <p:cNvSpPr txBox="1"/>
            <p:nvPr/>
          </p:nvSpPr>
          <p:spPr>
            <a:xfrm>
              <a:off x="172221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302" name="yt_shape_11302"/>
          <p:cNvSpPr txBox="1"/>
          <p:nvPr/>
        </p:nvSpPr>
        <p:spPr>
          <a:xfrm>
            <a:off x="540000" y="4094931"/>
            <a:ext cx="110591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（南通市中考）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6" name="yt_table_113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652335"/>
              </p:ext>
            </p:extLst>
          </p:nvPr>
        </p:nvGraphicFramePr>
        <p:xfrm>
          <a:off x="540047" y="4574234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grpSp>
        <p:nvGrpSpPr>
          <p:cNvPr id="11303" name="yt_shape_11303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9560" y="4574234"/>
            <a:ext cx="1650286" cy="1969911"/>
            <a:chOff x="0" y="0"/>
            <a:chExt cx="1650286" cy="1969911"/>
          </a:xfrm>
        </p:grpSpPr>
        <p:pic>
          <p:nvPicPr>
            <p:cNvPr id="2" name="yt_image_113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0286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5" name="yt_shape_11305"/>
            <p:cNvSpPr txBox="1"/>
            <p:nvPr/>
          </p:nvSpPr>
          <p:spPr>
            <a:xfrm>
              <a:off x="291862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5439500384">
            <a:extLst>
              <a:ext uri="{FF2B5EF4-FFF2-40B4-BE49-F238E27FC236}">
                <a16:creationId xmlns:a16="http://schemas.microsoft.com/office/drawing/2014/main" id="{1D22D9F1-BB32-FFFB-5B38-612729DD69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A2E97D-0D65-B0ED-211A-13B0ADE4D6F2}"/>
              </a:ext>
            </a:extLst>
          </p:cNvPr>
          <p:cNvSpPr txBox="1"/>
          <p:nvPr/>
        </p:nvSpPr>
        <p:spPr>
          <a:xfrm>
            <a:off x="8079632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2F760B-A7B1-6053-9AED-0BCFE24E09DB}"/>
              </a:ext>
            </a:extLst>
          </p:cNvPr>
          <p:cNvSpPr txBox="1"/>
          <p:nvPr/>
        </p:nvSpPr>
        <p:spPr>
          <a:xfrm>
            <a:off x="10571889" y="40481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08" name="yt_shape_11308"/>
              <p:cNvSpPr txBox="1"/>
              <p:nvPr/>
            </p:nvSpPr>
            <p:spPr>
              <a:xfrm>
                <a:off x="540000" y="900000"/>
                <a:ext cx="7851508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作出函数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观察图象解决下列问题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写出不等式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08" name="yt_shape_11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51508" cy="3519681"/>
              </a:xfrm>
              <a:prstGeom prst="rect">
                <a:avLst/>
              </a:prstGeom>
              <a:blipFill>
                <a:blip r:embed="rId2"/>
                <a:stretch>
                  <a:fillRect l="-2407" t="-1560" r="-1398" b="-155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9380340-5A36-5F70-D560-EACEC0E5862A}"/>
              </a:ext>
            </a:extLst>
          </p:cNvPr>
          <p:cNvSpPr txBox="1"/>
          <p:nvPr/>
        </p:nvSpPr>
        <p:spPr>
          <a:xfrm>
            <a:off x="419777" y="2318688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EDCC6A-9ED9-BA29-341B-07279F7980AC}"/>
              </a:ext>
            </a:extLst>
          </p:cNvPr>
          <p:cNvSpPr txBox="1"/>
          <p:nvPr/>
        </p:nvSpPr>
        <p:spPr>
          <a:xfrm>
            <a:off x="449989" y="3274337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5585E4-0222-D668-A3DB-D1E6E07B19F7}"/>
                  </a:ext>
                </a:extLst>
              </p:cNvPr>
              <p:cNvSpPr txBox="1"/>
              <p:nvPr/>
            </p:nvSpPr>
            <p:spPr>
              <a:xfrm>
                <a:off x="439218" y="3939170"/>
                <a:ext cx="20819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5585E4-0222-D668-A3DB-D1E6E07B1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18" y="3939170"/>
                <a:ext cx="2081911" cy="726326"/>
              </a:xfrm>
              <a:prstGeom prst="rect">
                <a:avLst/>
              </a:prstGeom>
              <a:blipFill>
                <a:blip r:embed="rId3"/>
                <a:stretch>
                  <a:fillRect l="-4386" r="-467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316"/>
          <p:cNvSpPr txBox="1"/>
          <p:nvPr/>
        </p:nvSpPr>
        <p:spPr>
          <a:xfrm>
            <a:off x="557714" y="4457805"/>
            <a:ext cx="485068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解：函数图象如图所示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1318" title="H_195.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6240" y="2463681"/>
            <a:ext cx="2649079" cy="248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E451991-1D05-003D-2164-470B8146100B}"/>
              </a:ext>
            </a:extLst>
          </p:cNvPr>
          <p:cNvSpPr txBox="1"/>
          <p:nvPr/>
        </p:nvSpPr>
        <p:spPr>
          <a:xfrm>
            <a:off x="524944" y="1800705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解：函数图象如图所示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358F76-2D1C-234E-0EA2-D489F4F03426}"/>
              </a:ext>
            </a:extLst>
          </p:cNvPr>
          <p:cNvSpPr txBox="1"/>
          <p:nvPr/>
        </p:nvSpPr>
        <p:spPr>
          <a:xfrm>
            <a:off x="471414" y="4886593"/>
            <a:ext cx="1705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  <a:sym typeface="_⨹_27_dd446"/>
              </a:rPr>
              <a:t>利用函数图象解不等式时，对函数值和点的坐标的关系不理解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1FDE69-8DA5-C19C-30E7-25A25CBC9F60}"/>
              </a:ext>
            </a:extLst>
          </p:cNvPr>
          <p:cNvSpPr txBox="1"/>
          <p:nvPr/>
        </p:nvSpPr>
        <p:spPr>
          <a:xfrm>
            <a:off x="450108" y="853194"/>
            <a:ext cx="1127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  <a:sym typeface="_⨹_27_dd446"/>
              </a:rPr>
              <a:t>利用函数图象解不等式时，对函数值和点的坐标的关系不理解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6142BD-383A-BA52-9025-4F2A8DBA7C99}"/>
              </a:ext>
            </a:extLst>
          </p:cNvPr>
          <p:cNvSpPr txBox="1"/>
          <p:nvPr/>
        </p:nvSpPr>
        <p:spPr>
          <a:xfrm>
            <a:off x="450108" y="1328682"/>
            <a:ext cx="115163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323" descr="{&quot;rangeId&quot;:0,&quot;hasUnderline&quot;:&quot;1&quot;}"/>
          <p:cNvSpPr txBox="1"/>
          <p:nvPr/>
        </p:nvSpPr>
        <p:spPr>
          <a:xfrm>
            <a:off x="540119" y="19087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ce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7DBA99-F87A-03C9-3B71-7614A8F9BCE0}"/>
              </a:ext>
            </a:extLst>
          </p:cNvPr>
          <p:cNvSpPr txBox="1"/>
          <p:nvPr/>
        </p:nvSpPr>
        <p:spPr>
          <a:xfrm>
            <a:off x="2431308" y="2337464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" name="yt_shape_1132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24" name="yt_image_11324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7" name="yt_shape_11327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（济宁市中考）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数形结合是解决数学问题常用的思想方法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4910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31" name="yt_table_113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693737"/>
              </p:ext>
            </p:extLst>
          </p:nvPr>
        </p:nvGraphicFramePr>
        <p:xfrm>
          <a:off x="540047" y="4444216"/>
          <a:ext cx="9492616" cy="475488"/>
        </p:xfrm>
        <a:graphic>
          <a:graphicData uri="http://schemas.openxmlformats.org/drawingml/2006/table">
            <a:tbl>
              <a:tblPr/>
              <a:tblGrid>
                <a:gridCol w="2653030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635568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1720850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grpSp>
        <p:nvGrpSpPr>
          <p:cNvPr id="11328" name="yt_shape_11328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9111" y="2441600"/>
            <a:ext cx="1991768" cy="2003058"/>
            <a:chOff x="0" y="0"/>
            <a:chExt cx="1991768" cy="2003058"/>
          </a:xfrm>
        </p:grpSpPr>
        <p:pic>
          <p:nvPicPr>
            <p:cNvPr id="2" name="yt_image_1132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1768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30" name="yt_shape_11330"/>
            <p:cNvSpPr txBox="1"/>
            <p:nvPr/>
          </p:nvSpPr>
          <p:spPr>
            <a:xfrm>
              <a:off x="462603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197D54-0571-5FA3-6F9E-2800DE382201}"/>
              </a:ext>
            </a:extLst>
          </p:cNvPr>
          <p:cNvSpPr txBox="1"/>
          <p:nvPr/>
        </p:nvSpPr>
        <p:spPr>
          <a:xfrm>
            <a:off x="1052914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3" name="yt_shape_11333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983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33" name="yt_shape_1133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38" name="yt_table_113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245989"/>
              </p:ext>
            </p:extLst>
          </p:nvPr>
        </p:nvGraphicFramePr>
        <p:xfrm>
          <a:off x="540047" y="2057309"/>
          <a:ext cx="5882005" cy="950976"/>
        </p:xfrm>
        <a:graphic>
          <a:graphicData uri="http://schemas.openxmlformats.org/drawingml/2006/table">
            <a:tbl>
              <a:tblPr/>
              <a:tblGrid>
                <a:gridCol w="3475355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grpSp>
        <p:nvGrpSpPr>
          <p:cNvPr id="11335" name="yt_shape_11335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5988" y="2057309"/>
            <a:ext cx="1573842" cy="2068209"/>
            <a:chOff x="0" y="0"/>
            <a:chExt cx="1573842" cy="2068209"/>
          </a:xfrm>
        </p:grpSpPr>
        <p:pic>
          <p:nvPicPr>
            <p:cNvPr id="2" name="yt_image_113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3842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37" name="yt_shape_11337"/>
            <p:cNvSpPr txBox="1"/>
            <p:nvPr/>
          </p:nvSpPr>
          <p:spPr>
            <a:xfrm>
              <a:off x="177457" y="17082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F51B33-C86D-EB56-FE94-3EA6D9C4B9DB}"/>
              </a:ext>
            </a:extLst>
          </p:cNvPr>
          <p:cNvSpPr txBox="1"/>
          <p:nvPr/>
        </p:nvSpPr>
        <p:spPr>
          <a:xfrm>
            <a:off x="3910858" y="15246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0" name="yt_shape_11340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与坐标轴的两个交点分别为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6b1f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41" name="yt_image_11341" title="H_112.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8593" y="2011799"/>
            <a:ext cx="153481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FA4B4F-6848-0C85-24E6-1CA8E2C0E62A}"/>
              </a:ext>
            </a:extLst>
          </p:cNvPr>
          <p:cNvSpPr txBox="1"/>
          <p:nvPr/>
        </p:nvSpPr>
        <p:spPr>
          <a:xfrm>
            <a:off x="6217496" y="1328682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1351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_⨹_1_0a699</vt:lpstr>
      <vt:lpstr>_⨹_1_22102</vt:lpstr>
      <vt:lpstr>_⨹_1_24910</vt:lpstr>
      <vt:lpstr>_⨹_1_38240</vt:lpstr>
      <vt:lpstr>_⨹_1_89835</vt:lpstr>
      <vt:lpstr>_⨹_1_8acde</vt:lpstr>
      <vt:lpstr>_⨹_1_b7cfd</vt:lpstr>
      <vt:lpstr>_⨹_1_dfa0c</vt:lpstr>
      <vt:lpstr>_⨹_1_e61e8</vt:lpstr>
      <vt:lpstr>_⨹_1_fcce8</vt:lpstr>
      <vt:lpstr>_⨹_2_46b1f</vt:lpstr>
      <vt:lpstr>_⨹_2_92a45</vt:lpstr>
      <vt:lpstr>_⨹_2_ea756</vt:lpstr>
      <vt:lpstr>_⨹_22_3987b</vt:lpstr>
      <vt:lpstr>_⨹_27_dd446</vt:lpstr>
      <vt:lpstr>_⨹_5_f5a4e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2024-05-13T01:54:17Z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