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7" r:id="rId6"/>
    <p:sldId id="308" r:id="rId7"/>
    <p:sldId id="309" r:id="rId8"/>
    <p:sldId id="311" r:id="rId9"/>
    <p:sldId id="312" r:id="rId10"/>
    <p:sldId id="317" r:id="rId11"/>
    <p:sldId id="313" r:id="rId12"/>
    <p:sldId id="318" r:id="rId13"/>
    <p:sldId id="319" r:id="rId14"/>
    <p:sldId id="25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28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6" name="yt_shape_10646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645" name="yt_image_10645" title="H_41.85">
            <a:extLst>
              <a:ext uri="">
                <a16:creationId xmlns:p14="http://schemas.microsoft.com/office/powerpoint/2010/main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48" name="yt_shape_10648"/>
          <p:cNvSpPr txBox="1"/>
          <p:nvPr/>
        </p:nvSpPr>
        <p:spPr>
          <a:xfrm>
            <a:off x="540000" y="1482165"/>
            <a:ext cx="458298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从函数图象中获取信息</a:t>
            </a:r>
          </a:p>
        </p:txBody>
      </p:sp>
      <p:sp>
        <p:nvSpPr>
          <p:cNvPr id="10649" name="yt_shape_10649"/>
          <p:cNvSpPr txBox="1"/>
          <p:nvPr/>
        </p:nvSpPr>
        <p:spPr>
          <a:xfrm>
            <a:off x="540120" y="197737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二十四节气是中国古代劳动人民长期经验积累的结晶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它与白昼时长密切相关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674b6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当春分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秋分时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昼夜时长大致相等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当夏至时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白昼时长最长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cb711"/>
              </a:rPr>
              <a:t>在下列选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项中白昼时长低于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小时的节气是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651" name="yt_table_10651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47229"/>
              </p:ext>
            </p:extLst>
          </p:nvPr>
        </p:nvGraphicFramePr>
        <p:xfrm>
          <a:off x="540047" y="5627010"/>
          <a:ext cx="9029066" cy="475488"/>
        </p:xfrm>
        <a:graphic>
          <a:graphicData uri="http://schemas.openxmlformats.org/drawingml/2006/table">
            <a:tbl>
              <a:tblPr/>
              <a:tblGrid>
                <a:gridCol w="2499043">
                  <a:extLst>
                    <a:ext uri="{9D8B030D-6E8A-4147-A177-3AD203B41FA5}">
                      <a16:colId xmlns:a16="http://schemas.microsoft.com/office/drawing/2014/main" val="10088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089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090"/>
                    </a:ext>
                  </a:extLst>
                </a:gridCol>
                <a:gridCol w="1566863">
                  <a:extLst>
                    <a:ext uri="{9D8B030D-6E8A-4147-A177-3AD203B41FA5}">
                      <a16:colId xmlns:a16="http://schemas.microsoft.com/office/drawing/2014/main" val="1009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惊蛰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小满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立秋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大寒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3"/>
                  </a:ext>
                </a:extLst>
              </a:tr>
            </a:tbl>
          </a:graphicData>
        </a:graphic>
      </p:graphicFrame>
      <p:pic>
        <p:nvPicPr>
          <p:cNvPr id="10650" name="yt_image_10650_skip" title="H_174.06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4613" y="3416936"/>
            <a:ext cx="4481312" cy="2210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5439414671" title="H_26.259764">
            <a:extLst>
              <a:ext uri="{FF2B5EF4-FFF2-40B4-BE49-F238E27FC236}">
                <a16:creationId xmlns:a16="http://schemas.microsoft.com/office/drawing/2014/main" id="{2C4DEA75-964F-1FC2-5636-C4219C8D8AE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3667220-3291-879D-0623-9EEEA538AD0B}"/>
              </a:ext>
            </a:extLst>
          </p:cNvPr>
          <p:cNvSpPr txBox="1"/>
          <p:nvPr/>
        </p:nvSpPr>
        <p:spPr>
          <a:xfrm>
            <a:off x="5620406" y="288154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09" name="yt_shape_10709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708" name="yt_image_10708" title="H_41.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11" name="yt_shape_10711"/>
          <p:cNvSpPr txBox="1"/>
          <p:nvPr/>
        </p:nvSpPr>
        <p:spPr>
          <a:xfrm>
            <a:off x="540119" y="1482165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运算能力）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龟兔赛跑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的故事同学们都非常熟悉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图中的线段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a7c9a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和折线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龟兔赛跑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时路程与时间的关系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请你根据图中给出的信息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9c847,isEnd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解决下列问题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折线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表示赛跑过程中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的路程与时间的关系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e4558,isEnd"/>
              </a:rPr>
              <a:t>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示赛跑过程中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的路程与时间的关系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赛跑的全程是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pic>
        <p:nvPicPr>
          <p:cNvPr id="10714" name="yt_image_10714" title="H_115.7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4198" y="4075632"/>
            <a:ext cx="2751274" cy="1469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6F80C8B1-CEC4-D06E-CE45-4B44849B68C3}"/>
              </a:ext>
            </a:extLst>
          </p:cNvPr>
          <p:cNvSpPr txBox="1"/>
          <p:nvPr/>
        </p:nvSpPr>
        <p:spPr>
          <a:xfrm>
            <a:off x="6065096" y="2861823"/>
            <a:ext cx="109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兔子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AC03817-9BD9-9E9E-13B4-23DAFFB68E3D}"/>
              </a:ext>
            </a:extLst>
          </p:cNvPr>
          <p:cNvSpPr txBox="1"/>
          <p:nvPr/>
        </p:nvSpPr>
        <p:spPr>
          <a:xfrm>
            <a:off x="2583708" y="3337311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乌龟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CBD5AC2-950E-D149-8B0E-472280C2C686}"/>
              </a:ext>
            </a:extLst>
          </p:cNvPr>
          <p:cNvSpPr txBox="1"/>
          <p:nvPr/>
        </p:nvSpPr>
        <p:spPr>
          <a:xfrm>
            <a:off x="8451107" y="3337311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1500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16" name="yt_shape_10716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兔子在起初每分钟跑多少米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乌龟每分钟爬多少米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）由图象可知兔子在起初每分钟跑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米，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  <a:sym typeface="_⨹_8_ec04f"/>
              </a:rPr>
              <a:t>（米），所以乌龟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每分钟爬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0718" name="yt_image_10718" title="H_115.7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1760" y="3767749"/>
            <a:ext cx="2751274" cy="1469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20" name="yt_shape_10720"/>
          <p:cNvSpPr txBox="1"/>
          <p:nvPr/>
        </p:nvSpPr>
        <p:spPr>
          <a:xfrm>
            <a:off x="539172" y="2430420"/>
            <a:ext cx="9925794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乌龟用了多少分钟追上了正在睡觉的兔子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700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（分钟），乌龟用了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分钟追上了正在睡觉的兔子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7FC8432-131A-A978-89C2-6FDD5C1E950B}"/>
              </a:ext>
            </a:extLst>
          </p:cNvPr>
          <p:cNvSpPr txBox="1"/>
          <p:nvPr/>
        </p:nvSpPr>
        <p:spPr>
          <a:xfrm>
            <a:off x="450108" y="1328682"/>
            <a:ext cx="11221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）由图象可知兔子在起初每分钟跑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米，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  <a:sym typeface="_⨹_8_ec04f"/>
              </a:rPr>
              <a:t>（米），所以乌龟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0058589-5527-DD24-25F9-2144A58B159E}"/>
              </a:ext>
            </a:extLst>
          </p:cNvPr>
          <p:cNvSpPr txBox="1"/>
          <p:nvPr/>
        </p:nvSpPr>
        <p:spPr>
          <a:xfrm>
            <a:off x="450108" y="1804170"/>
            <a:ext cx="2085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每分钟爬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9331F15-2AC7-50A7-475D-71F07A4B6E24}"/>
              </a:ext>
            </a:extLst>
          </p:cNvPr>
          <p:cNvSpPr txBox="1"/>
          <p:nvPr/>
        </p:nvSpPr>
        <p:spPr>
          <a:xfrm>
            <a:off x="449161" y="2859102"/>
            <a:ext cx="10009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（分钟），乌龟用了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分钟追上了正在睡觉的兔子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24" name="yt_shape_10724"/>
          <p:cNvSpPr txBox="1"/>
          <p:nvPr/>
        </p:nvSpPr>
        <p:spPr>
          <a:xfrm>
            <a:off x="540119" y="90000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兔子醒来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时的速度跑向终点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结果还是比乌龟晚到了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a340a"/>
              </a:rPr>
              <a:t>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你算算兔子中间停下睡觉用了多少分钟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）因为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千米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48000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米，所以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48000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/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分），（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  <a:sym typeface="_⨹_1_2ee9a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（分钟），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28.5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  <a:sym typeface="_⨹_17_67591"/>
              </a:rPr>
              <a:t>（分钟），所以兔子中间停下睡觉用了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28.5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分钟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0726" name="yt_image_10726" title="H_115.7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71603" y="3140968"/>
            <a:ext cx="2751274" cy="1469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3480BBD-CD4D-7740-63CD-7E09F7ECE1F9}"/>
              </a:ext>
            </a:extLst>
          </p:cNvPr>
          <p:cNvSpPr txBox="1"/>
          <p:nvPr/>
        </p:nvSpPr>
        <p:spPr>
          <a:xfrm>
            <a:off x="450108" y="1804170"/>
            <a:ext cx="111528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）因为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千米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48000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米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0DFDEC8-8E4C-7B02-C34E-6FAD6A42E0C9}"/>
              </a:ext>
            </a:extLst>
          </p:cNvPr>
          <p:cNvSpPr txBox="1"/>
          <p:nvPr/>
        </p:nvSpPr>
        <p:spPr>
          <a:xfrm>
            <a:off x="450108" y="2279658"/>
            <a:ext cx="10916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宋体/Times New Roman" pitchFamily="24"/>
                <a:ea typeface="楷体" pitchFamily="24"/>
              </a:rPr>
              <a:t>所以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48000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÷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60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800</a:t>
            </a:r>
            <a:r>
              <a:rPr lang="zh-CN" altLang="zh-CN" sz="2400" dirty="0">
                <a:solidFill>
                  <a:srgbClr val="FF0000"/>
                </a:solidFill>
                <a:latin typeface="宋体/Times New Roman" pitchFamily="24"/>
                <a:ea typeface="楷体" pitchFamily="24"/>
              </a:rPr>
              <a:t>（米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/</a:t>
            </a:r>
            <a:r>
              <a:rPr lang="zh-CN" altLang="zh-CN" sz="2400" dirty="0">
                <a:solidFill>
                  <a:srgbClr val="FF0000"/>
                </a:solidFill>
                <a:latin typeface="宋体/Times New Roman" pitchFamily="24"/>
                <a:ea typeface="楷体" pitchFamily="24"/>
              </a:rPr>
              <a:t>分），（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1500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700</a:t>
            </a:r>
            <a:r>
              <a:rPr lang="zh-CN" altLang="zh-CN" sz="2400" dirty="0" smtClean="0">
                <a:solidFill>
                  <a:srgbClr val="FF0000"/>
                </a:solidFill>
                <a:latin typeface="宋体/Times New Roman" pitchFamily="24"/>
                <a:ea typeface="楷体" pitchFamily="24"/>
                <a:sym typeface="_⨹_1_2ee9a"/>
              </a:rPr>
              <a:t>）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（分钟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），</a:t>
            </a:r>
            <a:endParaRPr kumimoji="0" lang="en-US" altLang="zh-CN" sz="2400" b="0" i="0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/Times New Roman" pitchFamily="24"/>
              <a:ea typeface="楷体" pitchFamily="24"/>
              <a:cs typeface="+mn-cs"/>
            </a:endParaRPr>
          </a:p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28.5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  <a:sym typeface="_⨹_17_67591"/>
              </a:rPr>
              <a:t>（分钟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  <a:sym typeface="_⨹_17_67591"/>
              </a:rPr>
              <a:t>），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E55CA57-433F-7197-B6D9-C8B42CDFB214}"/>
              </a:ext>
            </a:extLst>
          </p:cNvPr>
          <p:cNvSpPr txBox="1"/>
          <p:nvPr/>
        </p:nvSpPr>
        <p:spPr>
          <a:xfrm>
            <a:off x="450108" y="3284391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宋体/Times New Roman" pitchFamily="24"/>
                <a:ea typeface="楷体" pitchFamily="24"/>
                <a:sym typeface="_⨹_17_67591"/>
              </a:rPr>
              <a:t>所以兔子中间停下睡觉用</a:t>
            </a:r>
            <a:r>
              <a:rPr lang="zh-CN" altLang="zh-CN" sz="2400" dirty="0" smtClean="0">
                <a:solidFill>
                  <a:srgbClr val="FF0000"/>
                </a:solidFill>
                <a:latin typeface="宋体/Times New Roman" pitchFamily="24"/>
                <a:ea typeface="楷体" pitchFamily="24"/>
                <a:sym typeface="_⨹_17_67591"/>
              </a:rPr>
              <a:t>了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28.5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分钟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uiExpand="1" build="allAtOnce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53" name="yt_shape_10653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下图中的曲线表示某段时间内一只蝴蝶在飞行过程中离地面的高度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e40ee"/>
              </a:rPr>
              <a:t>随飞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行时间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的变化情况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则该段时间内这只蝴蝶飞行的最高高度为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657" name="yt_table_10657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3338809"/>
              </p:ext>
            </p:extLst>
          </p:nvPr>
        </p:nvGraphicFramePr>
        <p:xfrm>
          <a:off x="540047" y="1859435"/>
          <a:ext cx="8451216" cy="475488"/>
        </p:xfrm>
        <a:graphic>
          <a:graphicData uri="http://schemas.openxmlformats.org/drawingml/2006/table">
            <a:tbl>
              <a:tblPr/>
              <a:tblGrid>
                <a:gridCol w="2278380">
                  <a:extLst>
                    <a:ext uri="{9D8B030D-6E8A-4147-A177-3AD203B41FA5}">
                      <a16:colId xmlns:a16="http://schemas.microsoft.com/office/drawing/2014/main" val="10092"/>
                    </a:ext>
                  </a:extLst>
                </a:gridCol>
                <a:gridCol w="2260918">
                  <a:extLst>
                    <a:ext uri="{9D8B030D-6E8A-4147-A177-3AD203B41FA5}">
                      <a16:colId xmlns:a16="http://schemas.microsoft.com/office/drawing/2014/main" val="10093"/>
                    </a:ext>
                  </a:extLst>
                </a:gridCol>
                <a:gridCol w="2413318">
                  <a:extLst>
                    <a:ext uri="{9D8B030D-6E8A-4147-A177-3AD203B41FA5}">
                      <a16:colId xmlns:a16="http://schemas.microsoft.com/office/drawing/2014/main" val="10094"/>
                    </a:ext>
                  </a:extLst>
                </a:gridCol>
                <a:gridCol w="1498600">
                  <a:extLst>
                    <a:ext uri="{9D8B030D-6E8A-4147-A177-3AD203B41FA5}">
                      <a16:colId xmlns:a16="http://schemas.microsoft.com/office/drawing/2014/main" val="1009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5m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7m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10m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13m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4"/>
                  </a:ext>
                </a:extLst>
              </a:tr>
            </a:tbl>
          </a:graphicData>
        </a:graphic>
      </p:graphicFrame>
      <p:grpSp>
        <p:nvGrpSpPr>
          <p:cNvPr id="10654" name="yt_shape_10654_skip" title="H_160.7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48802" y="1859435"/>
            <a:ext cx="1501012" cy="2041920"/>
            <a:chOff x="0" y="0"/>
            <a:chExt cx="1501012" cy="2041920"/>
          </a:xfrm>
        </p:grpSpPr>
        <p:pic>
          <p:nvPicPr>
            <p:cNvPr id="2" name="yt_image_10654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01012" cy="16459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656" name="yt_shape_10656"/>
            <p:cNvSpPr txBox="1"/>
            <p:nvPr/>
          </p:nvSpPr>
          <p:spPr>
            <a:xfrm>
              <a:off x="217225" y="168192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3F40D1D-97B6-42C1-1454-DC27D4D6EC6B}"/>
              </a:ext>
            </a:extLst>
          </p:cNvPr>
          <p:cNvSpPr txBox="1"/>
          <p:nvPr/>
        </p:nvSpPr>
        <p:spPr>
          <a:xfrm>
            <a:off x="10197357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59" name="yt_shape_10659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（芜湖二十九中月考卷）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如图所示的函数图象反映的过程是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f5a7d"/>
              </a:rPr>
              <a:t>小徐从家去菜地浇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又去玉米地除草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然后回家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表示时间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表示小徐离他家的距离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f92c8"/>
              </a:rPr>
              <a:t>读图可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知菜地离小徐家的距离为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663" name="yt_table_10663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8324874"/>
              </p:ext>
            </p:extLst>
          </p:nvPr>
        </p:nvGraphicFramePr>
        <p:xfrm>
          <a:off x="540047" y="2339566"/>
          <a:ext cx="4751706" cy="950976"/>
        </p:xfrm>
        <a:graphic>
          <a:graphicData uri="http://schemas.openxmlformats.org/drawingml/2006/table">
            <a:tbl>
              <a:tblPr/>
              <a:tblGrid>
                <a:gridCol w="2880043">
                  <a:extLst>
                    <a:ext uri="{9D8B030D-6E8A-4147-A177-3AD203B41FA5}">
                      <a16:colId xmlns:a16="http://schemas.microsoft.com/office/drawing/2014/main" val="10096"/>
                    </a:ext>
                  </a:extLst>
                </a:gridCol>
                <a:gridCol w="1871663">
                  <a:extLst>
                    <a:ext uri="{9D8B030D-6E8A-4147-A177-3AD203B41FA5}">
                      <a16:colId xmlns:a16="http://schemas.microsoft.com/office/drawing/2014/main" val="1009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千米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千米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千米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37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千米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6"/>
                  </a:ext>
                </a:extLst>
              </a:tr>
            </a:tbl>
          </a:graphicData>
        </a:graphic>
      </p:graphicFrame>
      <p:grpSp>
        <p:nvGrpSpPr>
          <p:cNvPr id="10660" name="yt_shape_10660_skip" title="H_170.6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835665" y="2339566"/>
            <a:ext cx="2814438" cy="2167650"/>
            <a:chOff x="0" y="0"/>
            <a:chExt cx="2814438" cy="2167650"/>
          </a:xfrm>
        </p:grpSpPr>
        <p:pic>
          <p:nvPicPr>
            <p:cNvPr id="2" name="yt_image_10660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814438" cy="17716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662" name="yt_shape_10662"/>
            <p:cNvSpPr txBox="1"/>
            <p:nvPr/>
          </p:nvSpPr>
          <p:spPr>
            <a:xfrm>
              <a:off x="873938" y="180765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FCC8F1D-9511-1EA6-CA9F-694BB067E0B8}"/>
              </a:ext>
            </a:extLst>
          </p:cNvPr>
          <p:cNvSpPr txBox="1"/>
          <p:nvPr/>
        </p:nvSpPr>
        <p:spPr>
          <a:xfrm>
            <a:off x="4412508" y="180417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65" name="yt_shape_10665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一天之中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海水的水深是不同的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如图是某港口某天从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时的水深情况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502c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结合图象回答下列问题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图中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点表示的是什么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）图中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点表示的是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时港口的水深为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5m.</a:t>
            </a:r>
          </a:p>
        </p:txBody>
      </p:sp>
      <p:pic>
        <p:nvPicPr>
          <p:cNvPr id="10668" name="yt_image_10668" title="H_121.3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95611" y="1998528"/>
            <a:ext cx="2753706" cy="1540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70" name="yt_shape_10670"/>
          <p:cNvSpPr txBox="1"/>
          <p:nvPr/>
        </p:nvSpPr>
        <p:spPr>
          <a:xfrm>
            <a:off x="540119" y="2918815"/>
            <a:ext cx="6924973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大约什么时刻港口的水最深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深度约是多少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时港口的水最深，深度约是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7m.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91900CE-0484-0F45-BA37-6E408245BEE8}"/>
              </a:ext>
            </a:extLst>
          </p:cNvPr>
          <p:cNvSpPr txBox="1"/>
          <p:nvPr/>
        </p:nvSpPr>
        <p:spPr>
          <a:xfrm>
            <a:off x="450108" y="2279658"/>
            <a:ext cx="67174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）图中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点表示的是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时港口的水深为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5m.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86BFA96-0978-470B-12A2-A60164E0E3B8}"/>
              </a:ext>
            </a:extLst>
          </p:cNvPr>
          <p:cNvSpPr txBox="1"/>
          <p:nvPr/>
        </p:nvSpPr>
        <p:spPr>
          <a:xfrm>
            <a:off x="450108" y="3347497"/>
            <a:ext cx="58268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时港口的水最深，深度约是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7m.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yt_shape_10674"/>
          <p:cNvSpPr txBox="1"/>
          <p:nvPr/>
        </p:nvSpPr>
        <p:spPr>
          <a:xfrm>
            <a:off x="577502" y="4015386"/>
            <a:ext cx="9694962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在什么时间范围内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水深在增加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什么时间范围内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水深在减少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时到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时，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时到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时水深在增加，从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时到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时水深在减少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3AB87F3-EB7A-5CCE-FFEA-495C32F59E65}"/>
              </a:ext>
            </a:extLst>
          </p:cNvPr>
          <p:cNvSpPr txBox="1"/>
          <p:nvPr/>
        </p:nvSpPr>
        <p:spPr>
          <a:xfrm>
            <a:off x="447307" y="4469710"/>
            <a:ext cx="97050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时水深在增加，从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时水深在减少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8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78" name="yt_shape_10678"/>
          <p:cNvSpPr txBox="1"/>
          <p:nvPr/>
        </p:nvSpPr>
        <p:spPr>
          <a:xfrm>
            <a:off x="540119" y="90000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星期四上午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王老师从学校出发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驾车到市里开会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点准时到会场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2_2b49f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点钟回到学校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他在这一段时间内与学校的距离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关于时间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a4819"/>
              </a:rPr>
              <a:t>的关系可用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图中的折线表示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根据图中提供的信息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解答下列问题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开会地点离学校多远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60km.</a:t>
            </a:r>
          </a:p>
        </p:txBody>
      </p:sp>
      <p:pic>
        <p:nvPicPr>
          <p:cNvPr id="10681" name="yt_image_10681" title="H_165.8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56240" y="2091559"/>
            <a:ext cx="3523680" cy="2106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18B5500-62AE-29B6-89C9-75A6E477F1F9}"/>
              </a:ext>
            </a:extLst>
          </p:cNvPr>
          <p:cNvSpPr txBox="1"/>
          <p:nvPr/>
        </p:nvSpPr>
        <p:spPr>
          <a:xfrm>
            <a:off x="450108" y="2755146"/>
            <a:ext cx="23216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60km.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yt_shape_10683"/>
          <p:cNvSpPr txBox="1"/>
          <p:nvPr/>
        </p:nvSpPr>
        <p:spPr>
          <a:xfrm>
            <a:off x="540119" y="3356992"/>
            <a:ext cx="7232749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王老师此次去市里开会的往返平均速度是多少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km/h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8AD0584-7F78-ECEC-5334-0E95FD8DB316}"/>
              </a:ext>
            </a:extLst>
          </p:cNvPr>
          <p:cNvSpPr txBox="1"/>
          <p:nvPr/>
        </p:nvSpPr>
        <p:spPr>
          <a:xfrm>
            <a:off x="450108" y="3785674"/>
            <a:ext cx="65205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km/h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C06A1AC-F8F5-EBC7-9ADD-EFD31E622188}"/>
              </a:ext>
            </a:extLst>
          </p:cNvPr>
          <p:cNvSpPr txBox="1"/>
          <p:nvPr/>
        </p:nvSpPr>
        <p:spPr>
          <a:xfrm>
            <a:off x="450108" y="4298219"/>
            <a:ext cx="72825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答：王老师此次去市里开会的往返平均速度是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40km/h.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6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89" name="yt_shape_10689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688" name="yt_image_10688">
            <a:extLst>
              <a:ext uri="">
                <a16:creationId xmlns:p14="http://schemas.microsoft.com/office/powerpoint/2010/main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91" name="yt_shape_10691"/>
          <p:cNvSpPr txBox="1"/>
          <p:nvPr/>
        </p:nvSpPr>
        <p:spPr>
          <a:xfrm>
            <a:off x="540119" y="148216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一个有进水管和出水管的容器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从某时刻开始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4min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内只进水不出水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a55b5"/>
              </a:rPr>
              <a:t>在随后的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8min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内既进水又出水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每分钟的进水量和出水量是两个常数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容器内的水量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51b7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与时间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min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之间的关系如图所示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则每分钟的出水量为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695" name="yt_table_10695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880738"/>
              </p:ext>
            </p:extLst>
          </p:nvPr>
        </p:nvGraphicFramePr>
        <p:xfrm>
          <a:off x="540047" y="2921731"/>
          <a:ext cx="4115118" cy="950976"/>
        </p:xfrm>
        <a:graphic>
          <a:graphicData uri="http://schemas.openxmlformats.org/drawingml/2006/table">
            <a:tbl>
              <a:tblPr/>
              <a:tblGrid>
                <a:gridCol w="2438718">
                  <a:extLst>
                    <a:ext uri="{9D8B030D-6E8A-4147-A177-3AD203B41FA5}">
                      <a16:colId xmlns:a16="http://schemas.microsoft.com/office/drawing/2014/main" val="10098"/>
                    </a:ext>
                  </a:extLst>
                </a:gridCol>
                <a:gridCol w="1676400">
                  <a:extLst>
                    <a:ext uri="{9D8B030D-6E8A-4147-A177-3AD203B41FA5}">
                      <a16:colId xmlns:a16="http://schemas.microsoft.com/office/drawing/2014/main" val="1009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5L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3.75L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2.5L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1.25L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8"/>
                  </a:ext>
                </a:extLst>
              </a:tr>
            </a:tbl>
          </a:graphicData>
        </a:graphic>
      </p:graphicFrame>
      <p:grpSp>
        <p:nvGrpSpPr>
          <p:cNvPr id="10692" name="yt_shape_10692_skip" title="H_166.8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78027" y="2921731"/>
            <a:ext cx="2071913" cy="2118501"/>
            <a:chOff x="0" y="0"/>
            <a:chExt cx="2071913" cy="2118501"/>
          </a:xfrm>
        </p:grpSpPr>
        <p:pic>
          <p:nvPicPr>
            <p:cNvPr id="2" name="yt_image_10692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71913" cy="17225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694" name="yt_shape_10694"/>
            <p:cNvSpPr txBox="1"/>
            <p:nvPr/>
          </p:nvSpPr>
          <p:spPr>
            <a:xfrm>
              <a:off x="502675" y="175850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CEAEFD6-04C2-B2A5-0ABF-D2F58E39B3D6}"/>
              </a:ext>
            </a:extLst>
          </p:cNvPr>
          <p:cNvSpPr txBox="1"/>
          <p:nvPr/>
        </p:nvSpPr>
        <p:spPr>
          <a:xfrm>
            <a:off x="9078171" y="2386335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97" name="yt_shape_10697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两地相距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乙两人同时从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地出发前往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所走路程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85821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与行驶时间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min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之间的函数关系如图所示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则下列说法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03d0a,isEnd"/>
              </a:rPr>
              <a:t>甲每分钟走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两分钟后乙每分钟走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甲比乙提前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3min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到达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f845a,isEnd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乙两人相距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100m.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其中正确的有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填序号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sp>
        <p:nvSpPr>
          <p:cNvPr id="10701" name="yt_shape_10701"/>
          <p:cNvSpPr txBox="1"/>
          <p:nvPr/>
        </p:nvSpPr>
        <p:spPr>
          <a:xfrm>
            <a:off x="540000" y="4926047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698" name="yt_shape_10698" title="H_149.8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738327" y="2972062"/>
            <a:ext cx="2715345" cy="1903617"/>
            <a:chOff x="0" y="0"/>
            <a:chExt cx="2715345" cy="1903617"/>
          </a:xfrm>
        </p:grpSpPr>
        <p:pic>
          <p:nvPicPr>
            <p:cNvPr id="2" name="yt_image_10698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715345" cy="15076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700" name="yt_shape_10700"/>
            <p:cNvSpPr txBox="1"/>
            <p:nvPr/>
          </p:nvSpPr>
          <p:spPr>
            <a:xfrm>
              <a:off x="824391" y="154361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849EC2A8-4068-17BC-FF85-34075864693B}"/>
              </a:ext>
            </a:extLst>
          </p:cNvPr>
          <p:cNvSpPr txBox="1"/>
          <p:nvPr/>
        </p:nvSpPr>
        <p:spPr>
          <a:xfrm>
            <a:off x="6096846" y="2279658"/>
            <a:ext cx="1399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①②④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02" name="yt_shape_10702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小明家所在地的供电公司实行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峰谷电价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峰时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电价为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3_3c27a"/>
              </a:rPr>
              <a:t>0.5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千瓦时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谷时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电价为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千瓦时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b0d7f"/>
              </a:rPr>
              <a:t>为了解空调制暖的耗能情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小明记录了家里某天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时内空调制暖的用电量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其用电量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千瓦时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659cd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时间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的函数关系如图所示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0703" name="yt_image_10703" title="H_125.6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43872" y="2910312"/>
            <a:ext cx="2304795" cy="1595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05" name="yt_shape_10705"/>
          <p:cNvSpPr txBox="1"/>
          <p:nvPr/>
        </p:nvSpPr>
        <p:spPr>
          <a:xfrm>
            <a:off x="540000" y="4618126"/>
            <a:ext cx="661719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小明家白天不开空调的时间共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727F3C7-D7F4-5F75-5666-521C3B112D0E}"/>
              </a:ext>
            </a:extLst>
          </p:cNvPr>
          <p:cNvSpPr txBox="1"/>
          <p:nvPr/>
        </p:nvSpPr>
        <p:spPr>
          <a:xfrm>
            <a:off x="5479189" y="4571320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06" name="yt_shape_10706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求小明家该天空调制暖所用的电费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）由图可知该空调制暖每小时的用电量为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千瓦时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峰时所用电费为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4.5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（元），谷时所用电费为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9.9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  <a:sym typeface="_⨹_4_2d2d0"/>
              </a:rPr>
              <a:t>（元），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所以小明家该天空调制暖所用的电费为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4.5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9.9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14.4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（元）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5AAC0D1-5C87-2667-11E9-AE2E93C52A1C}"/>
              </a:ext>
            </a:extLst>
          </p:cNvPr>
          <p:cNvSpPr txBox="1"/>
          <p:nvPr/>
        </p:nvSpPr>
        <p:spPr>
          <a:xfrm>
            <a:off x="450108" y="1328682"/>
            <a:ext cx="7876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）由图可知该空调制暖每小时的用电量为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千瓦时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7441A97-AAB1-45B3-A810-C8BDE7C91ABF}"/>
              </a:ext>
            </a:extLst>
          </p:cNvPr>
          <p:cNvSpPr txBox="1"/>
          <p:nvPr/>
        </p:nvSpPr>
        <p:spPr>
          <a:xfrm>
            <a:off x="450108" y="1804170"/>
            <a:ext cx="1105738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峰时所用电费为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（元），谷时所用电费为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9.9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  <a:sym typeface="_⨹_4_2d2d0"/>
              </a:rPr>
              <a:t>（元），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833E69C-DDF3-0452-F511-2234C2F6BBE6}"/>
              </a:ext>
            </a:extLst>
          </p:cNvPr>
          <p:cNvSpPr txBox="1"/>
          <p:nvPr/>
        </p:nvSpPr>
        <p:spPr>
          <a:xfrm>
            <a:off x="450108" y="2279658"/>
            <a:ext cx="8257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所以小明家该天空调制暖所用的电费为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9.9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14.4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（元）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6" name="yt_image_10703" title="H_125.6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50947" y="2768910"/>
            <a:ext cx="2304795" cy="1595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1023</Words>
  <Application>Microsoft Office PowerPoint</Application>
  <PresentationFormat>宽屏</PresentationFormat>
  <Paragraphs>85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51" baseType="lpstr">
      <vt:lpstr>,isEnd</vt:lpstr>
      <vt:lpstr>_⨹_1_2ee9a</vt:lpstr>
      <vt:lpstr>_⨹_1_502c4</vt:lpstr>
      <vt:lpstr>_⨹_1_51b74</vt:lpstr>
      <vt:lpstr>_⨹_1_659cd</vt:lpstr>
      <vt:lpstr>_⨹_1_674b6</vt:lpstr>
      <vt:lpstr>_⨹_1_85821,isEnd</vt:lpstr>
      <vt:lpstr>_⨹_1_9c847,isEnd</vt:lpstr>
      <vt:lpstr>_⨹_1_a340a</vt:lpstr>
      <vt:lpstr>_⨹_1_a7c9a,isEnd</vt:lpstr>
      <vt:lpstr>_⨹_1_e4558,isEnd</vt:lpstr>
      <vt:lpstr>_⨹_1_f845a,isEnd</vt:lpstr>
      <vt:lpstr>_⨹_11_b0d7f</vt:lpstr>
      <vt:lpstr>_⨹_17_67591</vt:lpstr>
      <vt:lpstr>_⨹_2_2b49f</vt:lpstr>
      <vt:lpstr>_⨹_2_e40ee</vt:lpstr>
      <vt:lpstr>_⨹_3_3c27a</vt:lpstr>
      <vt:lpstr>_⨹_3_f92c8</vt:lpstr>
      <vt:lpstr>_⨹_4_2d2d0</vt:lpstr>
      <vt:lpstr>_⨹_4_a55b5</vt:lpstr>
      <vt:lpstr>_⨹_4_cb711</vt:lpstr>
      <vt:lpstr>_⨹_5_03d0a,isEnd</vt:lpstr>
      <vt:lpstr>_⨹_5_a4819</vt:lpstr>
      <vt:lpstr>_⨹_8_ec04f</vt:lpstr>
      <vt:lpstr>_⨹_8_f5a7d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2024-05-11T14:54:45Z</dcterms:created>
  <dcterms:modified xsi:type="dcterms:W3CDTF">2024-05-13T01:29:38Z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