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1" r:id="rId7"/>
    <p:sldId id="328" r:id="rId8"/>
    <p:sldId id="316" r:id="rId9"/>
    <p:sldId id="318" r:id="rId10"/>
    <p:sldId id="322" r:id="rId11"/>
    <p:sldId id="325" r:id="rId12"/>
    <p:sldId id="330" r:id="rId13"/>
    <p:sldId id="326" r:id="rId14"/>
    <p:sldId id="33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9" name="yt_shape_1072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28" name="yt_image_1072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31" name="yt_shape_10731"/>
          <p:cNvSpPr txBox="1"/>
          <p:nvPr/>
        </p:nvSpPr>
        <p:spPr>
          <a:xfrm>
            <a:off x="540000" y="1482165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一次函数与正比例函数的概念</a:t>
            </a:r>
          </a:p>
        </p:txBody>
      </p:sp>
      <p:sp>
        <p:nvSpPr>
          <p:cNvPr id="10732" name="yt_shape_10732"/>
          <p:cNvSpPr txBox="1"/>
          <p:nvPr/>
        </p:nvSpPr>
        <p:spPr>
          <a:xfrm>
            <a:off x="540000" y="1977370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正比例函数是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33" name="yt_table_10733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2561927"/>
                  </p:ext>
                </p:extLst>
              </p:nvPr>
            </p:nvGraphicFramePr>
            <p:xfrm>
              <a:off x="540047" y="2456673"/>
              <a:ext cx="5262881" cy="1060451"/>
            </p:xfrm>
            <a:graphic>
              <a:graphicData uri="http://schemas.openxmlformats.org/drawingml/2006/table">
                <a:tbl>
                  <a:tblPr/>
                  <a:tblGrid>
                    <a:gridCol w="3007043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  <a:gridCol w="2255838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733" name="yt_table_10733" descr="{&quot;rangeId&quot;:2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2561927"/>
                  </p:ext>
                </p:extLst>
              </p:nvPr>
            </p:nvGraphicFramePr>
            <p:xfrm>
              <a:off x="540047" y="2456673"/>
              <a:ext cx="5262881" cy="1060451"/>
            </p:xfrm>
            <a:graphic>
              <a:graphicData uri="http://schemas.openxmlformats.org/drawingml/2006/table">
                <a:tbl>
                  <a:tblPr/>
                  <a:tblGrid>
                    <a:gridCol w="3007043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  <a:gridCol w="2255838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514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34" name="yt_shape_10734"/>
              <p:cNvSpPr txBox="1"/>
              <p:nvPr/>
            </p:nvSpPr>
            <p:spPr>
              <a:xfrm>
                <a:off x="540000" y="3567678"/>
                <a:ext cx="8676478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的一次函数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734" name="yt_shape_1073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7678"/>
                <a:ext cx="8676478" cy="481029"/>
              </a:xfrm>
              <a:prstGeom prst="rect">
                <a:avLst/>
              </a:prstGeom>
              <a:blipFill>
                <a:blip r:embed="rId4"/>
                <a:stretch>
                  <a:fillRect l="-2178" r="-1124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36" name="yt_table_1073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819992"/>
              </p:ext>
            </p:extLst>
          </p:nvPr>
        </p:nvGraphicFramePr>
        <p:xfrm>
          <a:off x="540047" y="4099495"/>
          <a:ext cx="5183506" cy="950976"/>
        </p:xfrm>
        <a:graphic>
          <a:graphicData uri="http://schemas.openxmlformats.org/drawingml/2006/table">
            <a:tbl>
              <a:tblPr/>
              <a:tblGrid>
                <a:gridCol w="3007043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pic>
        <p:nvPicPr>
          <p:cNvPr id="3" name="yt_shape_1715439426826" title="H_26.259764">
            <a:extLst>
              <a:ext uri="{FF2B5EF4-FFF2-40B4-BE49-F238E27FC236}">
                <a16:creationId xmlns:a16="http://schemas.microsoft.com/office/drawing/2014/main" id="{119D8B37-DB36-083D-2887-F760016D1A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9DCCF6-3B8A-3A84-AB58-ABA6969425DE}"/>
              </a:ext>
            </a:extLst>
          </p:cNvPr>
          <p:cNvSpPr txBox="1"/>
          <p:nvPr/>
        </p:nvSpPr>
        <p:spPr>
          <a:xfrm>
            <a:off x="50219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0E630A-2FEA-0015-5C83-D66A6C25E307}"/>
              </a:ext>
            </a:extLst>
          </p:cNvPr>
          <p:cNvSpPr txBox="1"/>
          <p:nvPr/>
        </p:nvSpPr>
        <p:spPr>
          <a:xfrm>
            <a:off x="8229754" y="3520872"/>
            <a:ext cx="383286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7" name="yt_shape_10807"/>
              <p:cNvSpPr txBox="1"/>
              <p:nvPr/>
            </p:nvSpPr>
            <p:spPr>
              <a:xfrm>
                <a:off x="540000" y="900000"/>
                <a:ext cx="8393323" cy="45964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成正比例函数关系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在这个函数的图象上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）将点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07" name="yt_shape_10807" descr="{&quot;rangeId&quot;:1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93323" cy="4596451"/>
              </a:xfrm>
              <a:prstGeom prst="rect">
                <a:avLst/>
              </a:prstGeom>
              <a:blipFill>
                <a:blip r:embed="rId2"/>
                <a:stretch>
                  <a:fillRect l="-2253" t="-1194" r="-1308" b="-1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5D410BE-C085-6B47-36BA-60A496141EAA}"/>
              </a:ext>
            </a:extLst>
          </p:cNvPr>
          <p:cNvSpPr txBox="1"/>
          <p:nvPr/>
        </p:nvSpPr>
        <p:spPr>
          <a:xfrm>
            <a:off x="449989" y="1804170"/>
            <a:ext cx="4604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01B527-A572-A5A0-F305-A73208F0E317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5972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hasSerialNum': 1, 'pageBreak': True}">
                <a:extLst>
                  <a:ext uri="{FF2B5EF4-FFF2-40B4-BE49-F238E27FC236}">
                    <a16:creationId xmlns:a16="http://schemas.microsoft.com/office/drawing/2014/main" id="{F601B527-A572-A5A0-F305-A73208F0E3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5972873" cy="765061"/>
              </a:xfrm>
              <a:prstGeom prst="rect">
                <a:avLst/>
              </a:prstGeom>
              <a:blipFill>
                <a:blip r:embed="rId3"/>
                <a:stretch>
                  <a:fillRect l="-1633" r="-16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5FF3F5-D881-3E77-E8E8-CF14246CFEE0}"/>
                  </a:ext>
                </a:extLst>
              </p:cNvPr>
              <p:cNvSpPr txBox="1"/>
              <p:nvPr/>
            </p:nvSpPr>
            <p:spPr>
              <a:xfrm>
                <a:off x="449989" y="2951107"/>
                <a:ext cx="47774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, 'pageBreak': True}">
                <a:extLst>
                  <a:ext uri="{FF2B5EF4-FFF2-40B4-BE49-F238E27FC236}">
                    <a16:creationId xmlns:a16="http://schemas.microsoft.com/office/drawing/2014/main" id="{7B5FF3F5-D881-3E77-E8E8-CF14246CFE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1107"/>
                <a:ext cx="4777486" cy="766077"/>
              </a:xfrm>
              <a:prstGeom prst="rect">
                <a:avLst/>
              </a:prstGeom>
              <a:blipFill>
                <a:blip r:embed="rId4"/>
                <a:stretch>
                  <a:fillRect l="-2041" r="-19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1E9DB6-BEAF-F156-6CE1-4B74FBA9B29B}"/>
                  </a:ext>
                </a:extLst>
              </p:cNvPr>
              <p:cNvSpPr txBox="1"/>
              <p:nvPr/>
            </p:nvSpPr>
            <p:spPr>
              <a:xfrm>
                <a:off x="449989" y="4099060"/>
                <a:ext cx="59173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）将点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hasSerialNum': 1, 'pageBreak': True}">
                <a:extLst>
                  <a:ext uri="{FF2B5EF4-FFF2-40B4-BE49-F238E27FC236}">
                    <a16:creationId xmlns:a16="http://schemas.microsoft.com/office/drawing/2014/main" id="{6D1E9DB6-BEAF-F156-6CE1-4B74FBA9B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9060"/>
                <a:ext cx="5917311" cy="766077"/>
              </a:xfrm>
              <a:prstGeom prst="rect">
                <a:avLst/>
              </a:prstGeom>
              <a:blipFill>
                <a:blip r:embed="rId5"/>
                <a:stretch>
                  <a:fillRect l="-1648" r="-154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AABEE31-5557-DDD1-40E8-3F880D332499}"/>
                  </a:ext>
                </a:extLst>
              </p:cNvPr>
              <p:cNvSpPr txBox="1"/>
              <p:nvPr/>
            </p:nvSpPr>
            <p:spPr>
              <a:xfrm>
                <a:off x="449989" y="4771525"/>
                <a:ext cx="36709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hasSerialNum': 1, 'pageBreak': True}">
                <a:extLst>
                  <a:ext uri="{FF2B5EF4-FFF2-40B4-BE49-F238E27FC236}">
                    <a16:creationId xmlns:a16="http://schemas.microsoft.com/office/drawing/2014/main" id="{9AABEE31-5557-DDD1-40E8-3F880D3324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71525"/>
                <a:ext cx="3670998" cy="727279"/>
              </a:xfrm>
              <a:prstGeom prst="rect">
                <a:avLst/>
              </a:prstGeom>
              <a:blipFill>
                <a:blip r:embed="rId6"/>
                <a:stretch>
                  <a:fillRect l="-2658" r="-265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14" name="yt_shape_10814"/>
              <p:cNvSpPr txBox="1"/>
              <p:nvPr/>
            </p:nvSpPr>
            <p:spPr>
              <a:xfrm>
                <a:off x="540000" y="900000"/>
                <a:ext cx="10103728" cy="24852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是增函数，即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的增大而增大，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14" name="yt_shape_10814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03728" cy="2485232"/>
              </a:xfrm>
              <a:prstGeom prst="rect">
                <a:avLst/>
              </a:prstGeom>
              <a:blipFill>
                <a:blip r:embed="rId2"/>
                <a:stretch>
                  <a:fillRect l="-1871" t="-2211" r="-905" b="-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ED5CE2-AD3A-77E0-07C0-A23221A3AA36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69094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0EED5CE2-AD3A-77E0-07C0-A23221A3AA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6909498" cy="768490"/>
              </a:xfrm>
              <a:prstGeom prst="rect">
                <a:avLst/>
              </a:prstGeom>
              <a:blipFill>
                <a:blip r:embed="rId3"/>
                <a:stretch>
                  <a:fillRect l="-1412" r="-14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1557D1-04E4-2738-0392-F950FB70A124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43948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DC1557D1-04E4-2738-0392-F950FB70A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4394898" cy="768490"/>
              </a:xfrm>
              <a:prstGeom prst="rect">
                <a:avLst/>
              </a:prstGeom>
              <a:blipFill>
                <a:blip r:embed="rId4"/>
                <a:stretch>
                  <a:fillRect l="-2219" r="-22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D12B78-F4EF-250D-8CD2-9EC40577F2BE}"/>
                  </a:ext>
                </a:extLst>
              </p:cNvPr>
              <p:cNvSpPr txBox="1"/>
              <p:nvPr/>
            </p:nvSpPr>
            <p:spPr>
              <a:xfrm>
                <a:off x="449989" y="2678438"/>
                <a:ext cx="1018609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是增函数，即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的增大而增大，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的取值范围是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37D12B78-F4EF-250D-8CD2-9EC40577F2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8438"/>
                <a:ext cx="10186098" cy="729565"/>
              </a:xfrm>
              <a:prstGeom prst="rect">
                <a:avLst/>
              </a:prstGeom>
              <a:blipFill>
                <a:blip r:embed="rId5"/>
                <a:stretch>
                  <a:fillRect l="-958" r="-95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8" name="yt_shape_1081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17" name="yt_image_1081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20" name="yt_shape_10820"/>
          <p:cNvSpPr txBox="1"/>
          <p:nvPr/>
        </p:nvSpPr>
        <p:spPr>
          <a:xfrm>
            <a:off x="540119" y="14313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（宿州九中期中）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9a57"/>
              </a:rPr>
              <a:t>在第四象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d9f1"/>
              </a:rPr>
              <a:t>的面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10821" name="yt_shape_10821"/>
          <p:cNvSpPr txBox="1"/>
          <p:nvPr/>
        </p:nvSpPr>
        <p:spPr>
          <a:xfrm>
            <a:off x="540000" y="287094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求正比例函数的表达式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822"/>
              <p:cNvSpPr txBox="1"/>
              <p:nvPr/>
            </p:nvSpPr>
            <p:spPr>
              <a:xfrm>
                <a:off x="540119" y="3502610"/>
                <a:ext cx="9571502" cy="34420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）由题意可知点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在第四象限，所以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AOH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c7bb8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所以正比例函数的表达式为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0822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02610"/>
                <a:ext cx="9571502" cy="3442033"/>
              </a:xfrm>
              <a:prstGeom prst="rect">
                <a:avLst/>
              </a:prstGeom>
              <a:blipFill>
                <a:blip r:embed="rId3"/>
                <a:stretch>
                  <a:fillRect l="-1975" t="-1596" b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24" name="yt_image_1082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66705" y="2991708"/>
            <a:ext cx="1885413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7A6651E-694C-7519-915E-E79717F6673C}"/>
              </a:ext>
            </a:extLst>
          </p:cNvPr>
          <p:cNvSpPr txBox="1"/>
          <p:nvPr/>
        </p:nvSpPr>
        <p:spPr>
          <a:xfrm>
            <a:off x="450108" y="3455804"/>
            <a:ext cx="640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）由题意可知点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7601A5-0AED-6848-1A12-5D19643A1596}"/>
              </a:ext>
            </a:extLst>
          </p:cNvPr>
          <p:cNvSpPr txBox="1"/>
          <p:nvPr/>
        </p:nvSpPr>
        <p:spPr>
          <a:xfrm>
            <a:off x="450108" y="3931292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在第四象限，所以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95093E-75FB-9DA7-AF36-769D514F4F21}"/>
              </a:ext>
            </a:extLst>
          </p:cNvPr>
          <p:cNvSpPr txBox="1"/>
          <p:nvPr/>
        </p:nvSpPr>
        <p:spPr>
          <a:xfrm>
            <a:off x="450108" y="4406780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881EC5B-411D-CA5C-8518-629F35ACD515}"/>
                  </a:ext>
                </a:extLst>
              </p:cNvPr>
              <p:cNvSpPr txBox="1"/>
              <p:nvPr/>
            </p:nvSpPr>
            <p:spPr>
              <a:xfrm>
                <a:off x="450108" y="4882268"/>
                <a:ext cx="94129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AOH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c7bb8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8}">
                <a:extLst>
                  <a:ext uri="{FF2B5EF4-FFF2-40B4-BE49-F238E27FC236}">
                    <a16:creationId xmlns:a16="http://schemas.microsoft.com/office/drawing/2014/main" id="{E881EC5B-411D-CA5C-8518-629F35ACD5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82268"/>
                <a:ext cx="9412922" cy="765061"/>
              </a:xfrm>
              <a:prstGeom prst="rect">
                <a:avLst/>
              </a:prstGeom>
              <a:blipFill>
                <a:blip r:embed="rId5"/>
                <a:stretch>
                  <a:fillRect l="-1036" t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51CCDCF-85D3-C7A1-B8A3-98C3E5705537}"/>
                  </a:ext>
                </a:extLst>
              </p:cNvPr>
              <p:cNvSpPr txBox="1"/>
              <p:nvPr/>
            </p:nvSpPr>
            <p:spPr>
              <a:xfrm>
                <a:off x="9560579" y="4689907"/>
                <a:ext cx="7849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51CCDCF-85D3-C7A1-B8A3-98C3E57055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0579" y="4689907"/>
                <a:ext cx="784924" cy="768490"/>
              </a:xfrm>
              <a:prstGeom prst="rect">
                <a:avLst/>
              </a:prstGeom>
              <a:blipFill>
                <a:blip r:embed="rId6"/>
                <a:stretch>
                  <a:fillRect l="-11628" r="-13178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C786744-6BC0-851D-0A3A-7BFF1D032B96}"/>
                  </a:ext>
                </a:extLst>
              </p:cNvPr>
              <p:cNvSpPr txBox="1"/>
              <p:nvPr/>
            </p:nvSpPr>
            <p:spPr>
              <a:xfrm>
                <a:off x="450108" y="5259754"/>
                <a:ext cx="51600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所以正比例函数的表达式为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C786744-6BC0-851D-0A3A-7BFF1D032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59754"/>
                <a:ext cx="5160073" cy="729565"/>
              </a:xfrm>
              <a:prstGeom prst="rect">
                <a:avLst/>
              </a:prstGeom>
              <a:blipFill>
                <a:blip r:embed="rId7"/>
                <a:stretch>
                  <a:fillRect l="-1891" r="-189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6" name="yt_shape_1082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轴上能否找到一点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b64b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827"/>
              <p:cNvSpPr txBox="1"/>
              <p:nvPr/>
            </p:nvSpPr>
            <p:spPr>
              <a:xfrm>
                <a:off x="540000" y="2011799"/>
                <a:ext cx="9188413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）存在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）得点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AOP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）或（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827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9188413" cy="2546916"/>
              </a:xfrm>
              <a:prstGeom prst="rect">
                <a:avLst/>
              </a:prstGeom>
              <a:blipFill>
                <a:blip r:embed="rId2"/>
                <a:stretch>
                  <a:fillRect l="-2057" t="-1914" r="-1062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29" name="yt_image_1082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6586" y="2011799"/>
            <a:ext cx="1885413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024D11-E618-8A50-0856-FB2DEA485A7D}"/>
              </a:ext>
            </a:extLst>
          </p:cNvPr>
          <p:cNvSpPr txBox="1"/>
          <p:nvPr/>
        </p:nvSpPr>
        <p:spPr>
          <a:xfrm>
            <a:off x="449989" y="1964993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2FEC6E-E006-1F17-5C1D-F2C9A9F7B4F3}"/>
              </a:ext>
            </a:extLst>
          </p:cNvPr>
          <p:cNvSpPr txBox="1"/>
          <p:nvPr/>
        </p:nvSpPr>
        <p:spPr>
          <a:xfrm>
            <a:off x="449989" y="2440481"/>
            <a:ext cx="6220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）得点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9FE1CE-1971-D930-3F72-3C5375BC5784}"/>
              </a:ext>
            </a:extLst>
          </p:cNvPr>
          <p:cNvSpPr txBox="1"/>
          <p:nvPr/>
        </p:nvSpPr>
        <p:spPr>
          <a:xfrm>
            <a:off x="449989" y="2915969"/>
            <a:ext cx="591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7C05619-CF56-B7DD-0260-083CA0E25B40}"/>
                  </a:ext>
                </a:extLst>
              </p:cNvPr>
              <p:cNvSpPr txBox="1"/>
              <p:nvPr/>
            </p:nvSpPr>
            <p:spPr>
              <a:xfrm>
                <a:off x="449989" y="3391457"/>
                <a:ext cx="92796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}">
                <a:extLst>
                  <a:ext uri="{FF2B5EF4-FFF2-40B4-BE49-F238E27FC236}">
                    <a16:creationId xmlns:a16="http://schemas.microsoft.com/office/drawing/2014/main" id="{37C05619-CF56-B7DD-0260-083CA0E25B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1457"/>
                <a:ext cx="9279637" cy="765061"/>
              </a:xfrm>
              <a:prstGeom prst="rect">
                <a:avLst/>
              </a:prstGeom>
              <a:blipFill>
                <a:blip r:embed="rId4"/>
                <a:stretch>
                  <a:fillRect l="-1051" r="-105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784DB66-3D13-F706-8615-5B55ACEE5E27}"/>
              </a:ext>
            </a:extLst>
          </p:cNvPr>
          <p:cNvSpPr txBox="1"/>
          <p:nvPr/>
        </p:nvSpPr>
        <p:spPr>
          <a:xfrm>
            <a:off x="449989" y="4062906"/>
            <a:ext cx="5718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）或（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38" name="yt_shape_10738"/>
              <p:cNvSpPr txBox="1"/>
              <p:nvPr/>
            </p:nvSpPr>
            <p:spPr>
              <a:xfrm>
                <a:off x="540000" y="900000"/>
                <a:ext cx="9098645" cy="49528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这个函数是一次函数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−|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｜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时，这个函数是一次函数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这个函数是正比例函数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并写出函数的表达式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−|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｜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时，这个函数是正比例函数，表达式为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38" name="yt_shape_10738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98645" cy="4952831"/>
              </a:xfrm>
              <a:prstGeom prst="rect">
                <a:avLst/>
              </a:prstGeom>
              <a:blipFill>
                <a:blip r:embed="rId2"/>
                <a:stretch>
                  <a:fillRect l="-2078" t="-1108" r="-1139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5F99749-EE68-4565-9A4D-2F1AAF8A7747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89464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−|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｜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}">
                <a:extLst>
                  <a:ext uri="{FF2B5EF4-FFF2-40B4-BE49-F238E27FC236}">
                    <a16:creationId xmlns:a16="http://schemas.microsoft.com/office/drawing/2014/main" id="{75F99749-EE68-4565-9A4D-2F1AAF8A77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894640" cy="1154189"/>
              </a:xfrm>
              <a:prstGeom prst="rect">
                <a:avLst/>
              </a:prstGeom>
              <a:blipFill>
                <a:blip r:embed="rId3"/>
                <a:stretch>
                  <a:fillRect l="-1415" r="-1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CAA8201-0F7C-871D-51CD-2DEE0F73B481}"/>
              </a:ext>
            </a:extLst>
          </p:cNvPr>
          <p:cNvSpPr txBox="1"/>
          <p:nvPr/>
        </p:nvSpPr>
        <p:spPr>
          <a:xfrm>
            <a:off x="449989" y="2864747"/>
            <a:ext cx="5228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时，这个函数是一次函数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8604CE-6405-6F96-5B58-B768D8ECC83F}"/>
                  </a:ext>
                </a:extLst>
              </p:cNvPr>
              <p:cNvSpPr txBox="1"/>
              <p:nvPr/>
            </p:nvSpPr>
            <p:spPr>
              <a:xfrm>
                <a:off x="449989" y="3815723"/>
                <a:ext cx="661930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−|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｜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hasSerialNum': 1}">
                <a:extLst>
                  <a:ext uri="{FF2B5EF4-FFF2-40B4-BE49-F238E27FC236}">
                    <a16:creationId xmlns:a16="http://schemas.microsoft.com/office/drawing/2014/main" id="{408604CE-6405-6F96-5B58-B768D8ECC8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5723"/>
                <a:ext cx="6619304" cy="1611643"/>
              </a:xfrm>
              <a:prstGeom prst="rect">
                <a:avLst/>
              </a:prstGeom>
              <a:blipFill>
                <a:blip r:embed="rId4"/>
                <a:stretch>
                  <a:fillRect l="-1473" r="-1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CD6C5CB-7F3E-4574-2D72-EA295F99C497}"/>
              </a:ext>
            </a:extLst>
          </p:cNvPr>
          <p:cNvSpPr txBox="1"/>
          <p:nvPr/>
        </p:nvSpPr>
        <p:spPr>
          <a:xfrm>
            <a:off x="449989" y="5333754"/>
            <a:ext cx="8279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时，这个函数是正比例函数，表达式为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5" name="yt_shape_10745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正比例函数的图象与性质</a:t>
            </a:r>
          </a:p>
        </p:txBody>
      </p:sp>
      <p:sp>
        <p:nvSpPr>
          <p:cNvPr id="10746" name="yt_shape_10746"/>
          <p:cNvSpPr txBox="1"/>
          <p:nvPr/>
        </p:nvSpPr>
        <p:spPr>
          <a:xfrm>
            <a:off x="540000" y="1395205"/>
            <a:ext cx="60561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的大致图象是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747" name="yt_image_1074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26872"/>
            <a:ext cx="1034368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8" name="yt_image_1074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4368" y="2026872"/>
            <a:ext cx="1034368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9" name="yt_image_107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8736" y="2026872"/>
            <a:ext cx="1034368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0" name="yt_image_1075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3104" y="2026872"/>
            <a:ext cx="1034368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3" name="yt_shape_10753"/>
          <p:cNvSpPr txBox="1"/>
          <p:nvPr/>
        </p:nvSpPr>
        <p:spPr>
          <a:xfrm>
            <a:off x="857150" y="309672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754" name="yt_shape_10754"/>
          <p:cNvSpPr txBox="1"/>
          <p:nvPr/>
        </p:nvSpPr>
        <p:spPr>
          <a:xfrm>
            <a:off x="2259925" y="309672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0755" name="yt_shape_10755"/>
          <p:cNvSpPr txBox="1"/>
          <p:nvPr/>
        </p:nvSpPr>
        <p:spPr>
          <a:xfrm>
            <a:off x="3654293" y="309672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756" name="yt_shape_10756"/>
          <p:cNvSpPr txBox="1"/>
          <p:nvPr/>
        </p:nvSpPr>
        <p:spPr>
          <a:xfrm>
            <a:off x="5040254" y="309672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57" name="yt_shape_10757"/>
              <p:cNvSpPr txBox="1"/>
              <p:nvPr/>
            </p:nvSpPr>
            <p:spPr>
              <a:xfrm>
                <a:off x="540000" y="3609348"/>
                <a:ext cx="1025120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若正比例函数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57" name="yt_shape_1075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09348"/>
                <a:ext cx="10251204" cy="638893"/>
              </a:xfrm>
              <a:prstGeom prst="rect">
                <a:avLst/>
              </a:prstGeom>
              <a:blipFill>
                <a:blip r:embed="rId6"/>
                <a:stretch>
                  <a:fillRect l="-1844" r="-83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759" name="yt_table_10759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3448193"/>
                  </p:ext>
                </p:extLst>
              </p:nvPr>
            </p:nvGraphicFramePr>
            <p:xfrm>
              <a:off x="540047" y="4299029"/>
              <a:ext cx="6780090" cy="671449"/>
            </p:xfrm>
            <a:graphic>
              <a:graphicData uri="http://schemas.openxmlformats.org/drawingml/2006/table">
                <a:tbl>
                  <a:tblPr/>
                  <a:tblGrid>
                    <a:gridCol w="2034742">
                      <a:extLst>
                        <a:ext uri="{9D8B030D-6E8A-4147-A177-3AD203B41FA5}">
                          <a16:colId xmlns:a16="http://schemas.microsoft.com/office/drawing/2014/main" val="10104"/>
                        </a:ext>
                      </a:extLst>
                    </a:gridCol>
                    <a:gridCol w="2056767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1726407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962174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759" name="yt_table_10759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3448193"/>
                  </p:ext>
                </p:extLst>
              </p:nvPr>
            </p:nvGraphicFramePr>
            <p:xfrm>
              <a:off x="540047" y="4299029"/>
              <a:ext cx="6780090" cy="671449"/>
            </p:xfrm>
            <a:graphic>
              <a:graphicData uri="http://schemas.openxmlformats.org/drawingml/2006/table">
                <a:tbl>
                  <a:tblPr/>
                  <a:tblGrid>
                    <a:gridCol w="2034742">
                      <a:extLst>
                        <a:ext uri="{9D8B030D-6E8A-4147-A177-3AD203B41FA5}">
                          <a16:colId xmlns:a16="http://schemas.microsoft.com/office/drawing/2014/main" val="10104"/>
                        </a:ext>
                      </a:extLst>
                    </a:gridCol>
                    <a:gridCol w="2056767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1726407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962174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</a:tblGrid>
                  <a:tr h="671449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98817" r="-130473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237456" r="-55830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5439426901">
            <a:extLst>
              <a:ext uri="{FF2B5EF4-FFF2-40B4-BE49-F238E27FC236}">
                <a16:creationId xmlns:a16="http://schemas.microsoft.com/office/drawing/2014/main" id="{3017CBF6-9C0C-DFCC-9613-34AB641F21B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5D08DC-E769-CDCE-0AFF-46DAE0BB28CD}"/>
              </a:ext>
            </a:extLst>
          </p:cNvPr>
          <p:cNvSpPr txBox="1"/>
          <p:nvPr/>
        </p:nvSpPr>
        <p:spPr>
          <a:xfrm>
            <a:off x="5634764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467E3D-8C17-71A6-6D46-D393B23247FF}"/>
              </a:ext>
            </a:extLst>
          </p:cNvPr>
          <p:cNvSpPr txBox="1"/>
          <p:nvPr/>
        </p:nvSpPr>
        <p:spPr>
          <a:xfrm>
            <a:off x="9771789" y="3562542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60" name="yt_shape_10760"/>
              <p:cNvSpPr txBox="1"/>
              <p:nvPr/>
            </p:nvSpPr>
            <p:spPr>
              <a:xfrm>
                <a:off x="540000" y="900000"/>
                <a:ext cx="7619073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关于正比例函数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760" name="yt_shape_10760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19073" cy="641201"/>
              </a:xfrm>
              <a:prstGeom prst="rect">
                <a:avLst/>
              </a:prstGeom>
              <a:blipFill>
                <a:blip r:embed="rId2"/>
                <a:stretch>
                  <a:fillRect l="-2482" r="-152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62" name="yt_table_1076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038854"/>
              </p:ext>
            </p:extLst>
          </p:nvPr>
        </p:nvGraphicFramePr>
        <p:xfrm>
          <a:off x="540047" y="1591989"/>
          <a:ext cx="3987800" cy="1901952"/>
        </p:xfrm>
        <a:graphic>
          <a:graphicData uri="http://schemas.openxmlformats.org/drawingml/2006/table">
            <a:tbl>
              <a:tblPr/>
              <a:tblGrid>
                <a:gridCol w="3987800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图象不经过原点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图象经过第一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E4398B9-0B1C-8C79-B669-4DFFECE70090}"/>
              </a:ext>
            </a:extLst>
          </p:cNvPr>
          <p:cNvSpPr txBox="1"/>
          <p:nvPr/>
        </p:nvSpPr>
        <p:spPr>
          <a:xfrm>
            <a:off x="7182576" y="853194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4" name="yt_shape_1076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图象上的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a21c,isEnd"/>
              </a:rPr>
              <a:t>1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765" name="yt_shape_10765"/>
          <p:cNvSpPr txBox="1"/>
          <p:nvPr/>
        </p:nvSpPr>
        <p:spPr>
          <a:xfrm>
            <a:off x="540119" y="18594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3426,isEnd"/>
              </a:rPr>
              <a:t>的图象经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过第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766" name="yt_shape_10766"/>
          <p:cNvSpPr txBox="1"/>
          <p:nvPr/>
        </p:nvSpPr>
        <p:spPr>
          <a:xfrm>
            <a:off x="540000" y="2818870"/>
            <a:ext cx="99113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（阜阳十五中单元卷）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67" name="yt_shape_10767"/>
          <p:cNvSpPr txBox="1"/>
          <p:nvPr/>
        </p:nvSpPr>
        <p:spPr>
          <a:xfrm>
            <a:off x="540000" y="3298173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0768"/>
          <p:cNvSpPr txBox="1"/>
          <p:nvPr/>
        </p:nvSpPr>
        <p:spPr>
          <a:xfrm>
            <a:off x="540000" y="3929840"/>
            <a:ext cx="82394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）依题意，得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769" name="yt_image_107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3715532"/>
            <a:ext cx="2530855" cy="236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A98F124-E051-4CA7-BA49-96AD55606769}"/>
              </a:ext>
            </a:extLst>
          </p:cNvPr>
          <p:cNvSpPr txBox="1"/>
          <p:nvPr/>
        </p:nvSpPr>
        <p:spPr>
          <a:xfrm>
            <a:off x="4060083" y="1328682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870E09-6B01-3187-6D01-4E904F635172}"/>
              </a:ext>
            </a:extLst>
          </p:cNvPr>
          <p:cNvSpPr txBox="1"/>
          <p:nvPr/>
        </p:nvSpPr>
        <p:spPr>
          <a:xfrm>
            <a:off x="1364508" y="228811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二、四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220E6E-E74B-6F09-3553-7BACB6B0644A}"/>
              </a:ext>
            </a:extLst>
          </p:cNvPr>
          <p:cNvSpPr txBox="1"/>
          <p:nvPr/>
        </p:nvSpPr>
        <p:spPr>
          <a:xfrm>
            <a:off x="449989" y="3883034"/>
            <a:ext cx="8339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）依题意，得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1" name="yt_shape_10771"/>
          <p:cNvSpPr txBox="1"/>
          <p:nvPr/>
        </p:nvSpPr>
        <p:spPr>
          <a:xfrm>
            <a:off x="540000" y="900000"/>
            <a:ext cx="477053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在图中画出这个函数的图象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）图象如图所示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773" name="yt_image_10773" title="H_186.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1237883"/>
            <a:ext cx="2530855" cy="236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6" name="yt_shape_10776"/>
          <p:cNvSpPr txBox="1"/>
          <p:nvPr/>
        </p:nvSpPr>
        <p:spPr>
          <a:xfrm>
            <a:off x="540000" y="4100307"/>
            <a:ext cx="1965923" cy="17929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750" b="0" i="0" u="none" spc="-9750">
                <a:solidFill>
                  <a:srgbClr val="1EE3CF"/>
                </a:solidFill>
                <a:effectLst/>
                <a:latin typeface="宋体/Times New Roman" pitchFamily="98"/>
                <a:ea typeface="宋体" pitchFamily="98"/>
              </a:rPr>
              <a:t> </a:t>
            </a:r>
            <a:r>
              <a:rPr lang="en-US" altLang="zh-CN" sz="9750" b="0" i="0" u="none" spc="13130">
                <a:solidFill>
                  <a:srgbClr val="1EE3CF"/>
                </a:solidFill>
                <a:effectLst/>
                <a:latin typeface="宋体/Times New Roman" pitchFamily="98"/>
                <a:ea typeface="宋体" pitchFamily="98"/>
              </a:rPr>
              <a:t> </a:t>
            </a:r>
          </a:p>
        </p:txBody>
      </p:sp>
      <p:pic>
        <p:nvPicPr>
          <p:cNvPr id="10775" name="yt_image_10775" title="H_153.3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6268" y="2030046"/>
            <a:ext cx="1975026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483B8D-A91D-71AE-2611-519C99295126}"/>
              </a:ext>
            </a:extLst>
          </p:cNvPr>
          <p:cNvSpPr txBox="1"/>
          <p:nvPr/>
        </p:nvSpPr>
        <p:spPr>
          <a:xfrm>
            <a:off x="449989" y="1328682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）图象如图所示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778"/>
              <p:cNvSpPr txBox="1"/>
              <p:nvPr/>
            </p:nvSpPr>
            <p:spPr>
              <a:xfrm>
                <a:off x="651174" y="4354160"/>
                <a:ext cx="10411505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是否在这个函数的图象上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在这个函数的图象上，点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不在这个函数的图象上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07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174" y="4354160"/>
                <a:ext cx="10411505" cy="1318887"/>
              </a:xfrm>
              <a:prstGeom prst="rect">
                <a:avLst/>
              </a:prstGeom>
              <a:blipFill>
                <a:blip r:embed="rId4"/>
                <a:stretch>
                  <a:fillRect l="-1815" r="-820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5C9213D-2283-42B9-EF99-4369786A670E}"/>
                  </a:ext>
                </a:extLst>
              </p:cNvPr>
              <p:cNvSpPr txBox="1"/>
              <p:nvPr/>
            </p:nvSpPr>
            <p:spPr>
              <a:xfrm>
                <a:off x="561163" y="4979819"/>
                <a:ext cx="104908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在这个函数的图象上，点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不在这个函数的图象上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5C9213D-2283-42B9-EF99-4369786A67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163" y="4979819"/>
                <a:ext cx="10490898" cy="727279"/>
              </a:xfrm>
              <a:prstGeom prst="rect">
                <a:avLst/>
              </a:prstGeom>
              <a:blipFill>
                <a:blip r:embed="rId5"/>
                <a:stretch>
                  <a:fillRect l="-872" r="-98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4" name="yt_shape_10784"/>
          <p:cNvSpPr txBox="1"/>
          <p:nvPr/>
        </p:nvSpPr>
        <p:spPr>
          <a:xfrm>
            <a:off x="540000" y="900000"/>
            <a:ext cx="5310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忽视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的条件而出错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44F09D-5AB3-E716-B417-028272272FF8}"/>
              </a:ext>
            </a:extLst>
          </p:cNvPr>
          <p:cNvSpPr txBox="1"/>
          <p:nvPr/>
        </p:nvSpPr>
        <p:spPr>
          <a:xfrm>
            <a:off x="449989" y="853194"/>
            <a:ext cx="543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忽视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的条件而出错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785"/>
          <p:cNvSpPr txBox="1"/>
          <p:nvPr/>
        </p:nvSpPr>
        <p:spPr>
          <a:xfrm>
            <a:off x="540000" y="14179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4a0a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932863-03E0-4D2F-6B9B-E02C9FABCAE2}"/>
              </a:ext>
            </a:extLst>
          </p:cNvPr>
          <p:cNvSpPr txBox="1"/>
          <p:nvPr/>
        </p:nvSpPr>
        <p:spPr>
          <a:xfrm>
            <a:off x="1059589" y="184666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7" name="yt_shape_1078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86" name="yt_image_1078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89" name="yt_shape_10789"/>
              <p:cNvSpPr txBox="1"/>
              <p:nvPr/>
            </p:nvSpPr>
            <p:spPr>
              <a:xfrm>
                <a:off x="540119" y="1482165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405e"/>
                  </a:rPr>
                  <a:t>其中一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定是一次函数的有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89" name="yt_shape_10789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109984"/>
              </a:xfrm>
              <a:prstGeom prst="rect">
                <a:avLst/>
              </a:prstGeom>
              <a:blipFill>
                <a:blip r:embed="rId3"/>
                <a:stretch>
                  <a:fillRect l="-1701" r="-1537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91" name="yt_table_107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860957"/>
              </p:ext>
            </p:extLst>
          </p:nvPr>
        </p:nvGraphicFramePr>
        <p:xfrm>
          <a:off x="540047" y="2642937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</a:tbl>
          </a:graphicData>
        </a:graphic>
      </p:graphicFrame>
      <p:sp>
        <p:nvSpPr>
          <p:cNvPr id="10793" name="yt_shape_10793"/>
          <p:cNvSpPr txBox="1"/>
          <p:nvPr/>
        </p:nvSpPr>
        <p:spPr>
          <a:xfrm>
            <a:off x="540119" y="31691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（广州市中考）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图象上的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71d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则下列不等式中恒成立的是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94" name="yt_table_107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971369"/>
              </p:ext>
            </p:extLst>
          </p:nvPr>
        </p:nvGraphicFramePr>
        <p:xfrm>
          <a:off x="540047" y="4128543"/>
          <a:ext cx="6887211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2211388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sp>
        <p:nvSpPr>
          <p:cNvPr id="10796" name="yt_shape_10796"/>
          <p:cNvSpPr txBox="1"/>
          <p:nvPr/>
        </p:nvSpPr>
        <p:spPr>
          <a:xfrm>
            <a:off x="540119" y="513009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年合肥市蜀山区期末改编）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3836,isEnd"/>
              </a:rPr>
              <a:t>的特征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若特征数为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的一次函数为正比例函数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则这个正比例函数为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2AF8FA-C5AB-2C14-EF83-F115E345E45A}"/>
              </a:ext>
            </a:extLst>
          </p:cNvPr>
          <p:cNvSpPr txBox="1"/>
          <p:nvPr/>
        </p:nvSpPr>
        <p:spPr>
          <a:xfrm>
            <a:off x="3498108" y="21102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0A1ACD-4EE7-7D1D-C120-655FBAC7B57E}"/>
              </a:ext>
            </a:extLst>
          </p:cNvPr>
          <p:cNvSpPr txBox="1"/>
          <p:nvPr/>
        </p:nvSpPr>
        <p:spPr>
          <a:xfrm>
            <a:off x="8597157" y="35977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BA6E14-AAD3-1E2E-1463-02F7FF798005}"/>
              </a:ext>
            </a:extLst>
          </p:cNvPr>
          <p:cNvSpPr txBox="1"/>
          <p:nvPr/>
        </p:nvSpPr>
        <p:spPr>
          <a:xfrm>
            <a:off x="10660907" y="5531032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ff660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52CA74-0525-95A9-5EE3-926BF2D40E09}"/>
              </a:ext>
            </a:extLst>
          </p:cNvPr>
          <p:cNvSpPr txBox="1"/>
          <p:nvPr/>
        </p:nvSpPr>
        <p:spPr>
          <a:xfrm>
            <a:off x="450108" y="6034267"/>
            <a:ext cx="867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2_ff660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7" name="yt_shape_10797"/>
          <p:cNvSpPr txBox="1"/>
          <p:nvPr/>
        </p:nvSpPr>
        <p:spPr>
          <a:xfrm>
            <a:off x="540000" y="900000"/>
            <a:ext cx="102191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0798"/>
          <p:cNvSpPr txBox="1"/>
          <p:nvPr/>
        </p:nvSpPr>
        <p:spPr>
          <a:xfrm>
            <a:off x="540000" y="1484784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画出这个函数的图象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4" name="yt_image_108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8406" y="2028679"/>
            <a:ext cx="1910048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59886EB-36C3-4102-B6B8-F9651B10B667}"/>
              </a:ext>
            </a:extLst>
          </p:cNvPr>
          <p:cNvSpPr txBox="1"/>
          <p:nvPr/>
        </p:nvSpPr>
        <p:spPr>
          <a:xfrm>
            <a:off x="449989" y="1917281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799"/>
          <p:cNvSpPr txBox="1"/>
          <p:nvPr/>
        </p:nvSpPr>
        <p:spPr>
          <a:xfrm>
            <a:off x="539881" y="1666326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0801"/>
          <p:cNvSpPr txBox="1"/>
          <p:nvPr/>
        </p:nvSpPr>
        <p:spPr>
          <a:xfrm>
            <a:off x="539881" y="2297993"/>
            <a:ext cx="1906676" cy="14620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  <a:r>
              <a:rPr lang="en-US" altLang="zh-CN" sz="7950" b="0" i="0" u="none" spc="13068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</a:p>
        </p:txBody>
      </p:sp>
      <p:sp>
        <p:nvSpPr>
          <p:cNvPr id="8" name="yt_shape_10803"/>
          <p:cNvSpPr txBox="1"/>
          <p:nvPr/>
        </p:nvSpPr>
        <p:spPr>
          <a:xfrm>
            <a:off x="539881" y="3933772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9" name="yt_shape_10804"/>
          <p:cNvSpPr txBox="1"/>
          <p:nvPr/>
        </p:nvSpPr>
        <p:spPr>
          <a:xfrm>
            <a:off x="540000" y="44130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）把（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8_26bc8"/>
              </a:rPr>
              <a:t>，所以函数的表达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0805"/>
          <p:cNvSpPr txBox="1"/>
          <p:nvPr/>
        </p:nvSpPr>
        <p:spPr>
          <a:xfrm>
            <a:off x="540000" y="537251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已知图象上有两点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1799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yt_shape_10806"/>
          <p:cNvSpPr txBox="1"/>
          <p:nvPr/>
        </p:nvSpPr>
        <p:spPr>
          <a:xfrm>
            <a:off x="539881" y="6331945"/>
            <a:ext cx="41485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17F99D-B9A2-E885-04AB-F9662B532BCB}"/>
              </a:ext>
            </a:extLst>
          </p:cNvPr>
          <p:cNvSpPr txBox="1"/>
          <p:nvPr/>
        </p:nvSpPr>
        <p:spPr>
          <a:xfrm>
            <a:off x="449989" y="4366269"/>
            <a:ext cx="11057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）把（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）代入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8_26bc8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FEC7026-AB37-88E3-7087-78BD03BD7B64}"/>
              </a:ext>
            </a:extLst>
          </p:cNvPr>
          <p:cNvSpPr txBox="1"/>
          <p:nvPr/>
        </p:nvSpPr>
        <p:spPr>
          <a:xfrm>
            <a:off x="449989" y="4841757"/>
            <a:ext cx="2088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8_26bc8"/>
              </a:rPr>
              <a:t>所以函数的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8_26bc8"/>
              </a:rPr>
              <a:t>表达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8CFBC29-83F6-35F7-CE6B-AAAAF86A47D6}"/>
              </a:ext>
            </a:extLst>
          </p:cNvPr>
          <p:cNvSpPr txBox="1"/>
          <p:nvPr/>
        </p:nvSpPr>
        <p:spPr>
          <a:xfrm>
            <a:off x="449870" y="6285139"/>
            <a:ext cx="4288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2" grpId="0" build="allAtOnce"/>
      <p:bldP spid="13" grpId="0" build="allAtOnce"/>
      <p:bldP spid="1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1388</Words>
  <Application>Microsoft Office PowerPoint</Application>
  <PresentationFormat>宽屏</PresentationFormat>
  <Paragraphs>142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_⨹_1_071d8</vt:lpstr>
      <vt:lpstr>_⨹_1_11799</vt:lpstr>
      <vt:lpstr>_⨹_1_2a21c,isEnd</vt:lpstr>
      <vt:lpstr>_⨹_1_8b64b</vt:lpstr>
      <vt:lpstr>_⨹_1_c7bb8</vt:lpstr>
      <vt:lpstr>_⨹_2_2d9f1</vt:lpstr>
      <vt:lpstr>_⨹_2_c4a0a,isEnd</vt:lpstr>
      <vt:lpstr>_⨹_2_ff660</vt:lpstr>
      <vt:lpstr>_⨹_3_53836,isEnd</vt:lpstr>
      <vt:lpstr>_⨹_3_6405e</vt:lpstr>
      <vt:lpstr>_⨹_4_09a57</vt:lpstr>
      <vt:lpstr>_⨹_4_23426,isEnd</vt:lpstr>
      <vt:lpstr>_⨹_8_26bc8</vt:lpstr>
      <vt:lpstr>Finished</vt:lpstr>
      <vt:lpstr>W:12.00496,H:37.44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2024-05-13T01:33:15Z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