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1" r:id="rId6"/>
    <p:sldId id="314" r:id="rId7"/>
    <p:sldId id="315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4" name="yt_shape_1306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063" name="yt_image_130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66" name="yt_shape_13066"/>
          <p:cNvSpPr txBox="1"/>
          <p:nvPr/>
        </p:nvSpPr>
        <p:spPr>
          <a:xfrm>
            <a:off x="540000" y="1482165"/>
            <a:ext cx="33518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轴对称的概念</a:t>
            </a:r>
          </a:p>
        </p:txBody>
      </p:sp>
      <p:sp>
        <p:nvSpPr>
          <p:cNvPr id="13067" name="yt_shape_13067"/>
          <p:cNvSpPr txBox="1"/>
          <p:nvPr/>
        </p:nvSpPr>
        <p:spPr>
          <a:xfrm>
            <a:off x="540000" y="1977370"/>
            <a:ext cx="91483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（岳阳市中考）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下列品牌的标识中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是轴对称图形的是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68" name="yt_image_130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75331"/>
            <a:ext cx="1091084" cy="81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69" name="yt_image_1306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1084" y="2697048"/>
            <a:ext cx="1015086" cy="78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70" name="yt_image_1307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66170" y="2609037"/>
            <a:ext cx="875106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71" name="yt_image_130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01276" y="2724480"/>
            <a:ext cx="923023" cy="76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74" name="yt_shape_13074"/>
          <p:cNvSpPr txBox="1"/>
          <p:nvPr/>
        </p:nvSpPr>
        <p:spPr>
          <a:xfrm>
            <a:off x="885508" y="348686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075" name="yt_shape_13075"/>
          <p:cNvSpPr txBox="1"/>
          <p:nvPr/>
        </p:nvSpPr>
        <p:spPr>
          <a:xfrm>
            <a:off x="2307000" y="348686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076" name="yt_shape_13076"/>
          <p:cNvSpPr txBox="1"/>
          <p:nvPr/>
        </p:nvSpPr>
        <p:spPr>
          <a:xfrm>
            <a:off x="3612096" y="348686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077" name="yt_shape_13077"/>
          <p:cNvSpPr txBox="1"/>
          <p:nvPr/>
        </p:nvSpPr>
        <p:spPr>
          <a:xfrm>
            <a:off x="4862753" y="348686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3078" name="yt_shape_13078"/>
          <p:cNvSpPr txBox="1"/>
          <p:nvPr/>
        </p:nvSpPr>
        <p:spPr>
          <a:xfrm>
            <a:off x="540119" y="399953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年合肥市长丰县期末改编）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甲骨文是我国的一种古代文字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67a8"/>
              </a:rPr>
              <a:t>是汉字的早期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下列甲骨文中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不是轴对称图形的是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79" name="yt_image_130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0000" y="5111330"/>
            <a:ext cx="896508" cy="93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80" name="yt_image_1308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6508" y="5111330"/>
            <a:ext cx="896508" cy="93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81" name="yt_image_130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3016" y="5111330"/>
            <a:ext cx="896508" cy="93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82" name="yt_image_130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09524" y="5111330"/>
            <a:ext cx="896508" cy="93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5" name="yt_shape_13085"/>
          <p:cNvSpPr txBox="1"/>
          <p:nvPr/>
        </p:nvSpPr>
        <p:spPr>
          <a:xfrm>
            <a:off x="788220" y="604859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086" name="yt_shape_13086"/>
          <p:cNvSpPr txBox="1"/>
          <p:nvPr/>
        </p:nvSpPr>
        <p:spPr>
          <a:xfrm>
            <a:off x="2053135" y="604859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087" name="yt_shape_13087"/>
          <p:cNvSpPr txBox="1"/>
          <p:nvPr/>
        </p:nvSpPr>
        <p:spPr>
          <a:xfrm>
            <a:off x="3309643" y="604859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088" name="yt_shape_13088"/>
          <p:cNvSpPr txBox="1"/>
          <p:nvPr/>
        </p:nvSpPr>
        <p:spPr>
          <a:xfrm>
            <a:off x="4557744" y="604859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5439744029">
            <a:extLst>
              <a:ext uri="{FF2B5EF4-FFF2-40B4-BE49-F238E27FC236}">
                <a16:creationId xmlns:a16="http://schemas.microsoft.com/office/drawing/2014/main" id="{B3D4C9E9-096F-480E-52E5-62AB4869ED4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84BD2B-F381-8108-646E-A60DC664B3F7}"/>
              </a:ext>
            </a:extLst>
          </p:cNvPr>
          <p:cNvSpPr txBox="1"/>
          <p:nvPr/>
        </p:nvSpPr>
        <p:spPr>
          <a:xfrm>
            <a:off x="86795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B56873-27B1-96F6-4D99-7836450F5431}"/>
              </a:ext>
            </a:extLst>
          </p:cNvPr>
          <p:cNvSpPr txBox="1"/>
          <p:nvPr/>
        </p:nvSpPr>
        <p:spPr>
          <a:xfrm>
            <a:off x="6850907" y="44282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9" name="yt_shape_13089"/>
          <p:cNvSpPr txBox="1"/>
          <p:nvPr/>
        </p:nvSpPr>
        <p:spPr>
          <a:xfrm>
            <a:off x="540000" y="900000"/>
            <a:ext cx="33518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对称轴的确定</a:t>
            </a:r>
          </a:p>
        </p:txBody>
      </p:sp>
      <p:sp>
        <p:nvSpPr>
          <p:cNvPr id="13090" name="yt_shape_13090"/>
          <p:cNvSpPr txBox="1"/>
          <p:nvPr/>
        </p:nvSpPr>
        <p:spPr>
          <a:xfrm>
            <a:off x="540000" y="1395205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它的对称轴有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91" name="yt_table_1309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440959"/>
              </p:ext>
            </p:extLst>
          </p:nvPr>
        </p:nvGraphicFramePr>
        <p:xfrm>
          <a:off x="540047" y="187450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</a:tbl>
          </a:graphicData>
        </a:graphic>
      </p:graphicFrame>
      <p:sp>
        <p:nvSpPr>
          <p:cNvPr id="13093" name="yt_shape_13093"/>
          <p:cNvSpPr txBox="1"/>
          <p:nvPr/>
        </p:nvSpPr>
        <p:spPr>
          <a:xfrm>
            <a:off x="540000" y="2400679"/>
            <a:ext cx="85327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是轴对称图形且对称轴条数最多的是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94" name="yt_image_1309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032346"/>
            <a:ext cx="854964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95" name="yt_image_1309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4964" y="3032346"/>
            <a:ext cx="854964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96" name="yt_image_1309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69928" y="3032346"/>
            <a:ext cx="854964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97" name="yt_image_1309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84892" y="3032346"/>
            <a:ext cx="854964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0" name="yt_shape_13100"/>
          <p:cNvSpPr txBox="1"/>
          <p:nvPr/>
        </p:nvSpPr>
        <p:spPr>
          <a:xfrm>
            <a:off x="767448" y="388731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101" name="yt_shape_13101"/>
          <p:cNvSpPr txBox="1"/>
          <p:nvPr/>
        </p:nvSpPr>
        <p:spPr>
          <a:xfrm>
            <a:off x="1990819" y="388731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102" name="yt_shape_13102"/>
          <p:cNvSpPr txBox="1"/>
          <p:nvPr/>
        </p:nvSpPr>
        <p:spPr>
          <a:xfrm>
            <a:off x="3205783" y="388731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103" name="yt_shape_13103"/>
          <p:cNvSpPr txBox="1"/>
          <p:nvPr/>
        </p:nvSpPr>
        <p:spPr>
          <a:xfrm>
            <a:off x="4412340" y="388731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5439744097">
            <a:extLst>
              <a:ext uri="{FF2B5EF4-FFF2-40B4-BE49-F238E27FC236}">
                <a16:creationId xmlns:a16="http://schemas.microsoft.com/office/drawing/2014/main" id="{7E762725-D7B1-C079-FB06-1EF60099D6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8DCB00-8C0F-576F-217F-13F328D04243}"/>
              </a:ext>
            </a:extLst>
          </p:cNvPr>
          <p:cNvSpPr txBox="1"/>
          <p:nvPr/>
        </p:nvSpPr>
        <p:spPr>
          <a:xfrm>
            <a:off x="62411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AAE144-78CF-FDFB-3754-58A40665B398}"/>
              </a:ext>
            </a:extLst>
          </p:cNvPr>
          <p:cNvSpPr txBox="1"/>
          <p:nvPr/>
        </p:nvSpPr>
        <p:spPr>
          <a:xfrm>
            <a:off x="8069989" y="23538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4" name="yt_shape_13104"/>
          <p:cNvSpPr txBox="1"/>
          <p:nvPr/>
        </p:nvSpPr>
        <p:spPr>
          <a:xfrm>
            <a:off x="540000" y="900000"/>
            <a:ext cx="830996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数轴对称图形对称轴的条数时考虑不全而出错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79441A-68D1-38C6-9CEA-1473503B68DC}"/>
              </a:ext>
            </a:extLst>
          </p:cNvPr>
          <p:cNvSpPr txBox="1"/>
          <p:nvPr/>
        </p:nvSpPr>
        <p:spPr>
          <a:xfrm>
            <a:off x="449989" y="853194"/>
            <a:ext cx="8409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数轴对称图形对称轴的条数时考虑不全而出错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3105"/>
          <p:cNvSpPr txBox="1"/>
          <p:nvPr/>
        </p:nvSpPr>
        <p:spPr>
          <a:xfrm>
            <a:off x="540000" y="14847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（合肥五十中单元卷）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如图所示的五角星是轴对称图形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bb73"/>
              </a:rPr>
              <a:t>它的对称轴共有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310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980149"/>
              </p:ext>
            </p:extLst>
          </p:nvPr>
        </p:nvGraphicFramePr>
        <p:xfrm>
          <a:off x="539928" y="2444219"/>
          <a:ext cx="4218306" cy="950976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无数条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"/>
                  </a:ext>
                </a:extLst>
              </a:tr>
            </a:tbl>
          </a:graphicData>
        </a:graphic>
      </p:graphicFrame>
      <p:pic>
        <p:nvPicPr>
          <p:cNvPr id="6" name="yt_image_13106_skip" title="H_84.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04476" y="2444219"/>
            <a:ext cx="1145140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CA5778B-8CB5-AE16-812A-909AE79ABF8C}"/>
              </a:ext>
            </a:extLst>
          </p:cNvPr>
          <p:cNvSpPr txBox="1"/>
          <p:nvPr/>
        </p:nvSpPr>
        <p:spPr>
          <a:xfrm>
            <a:off x="1059589" y="19134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0" name="yt_shape_1311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109" name="yt_image_1310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2" name="yt_shape_13112"/>
          <p:cNvSpPr txBox="1"/>
          <p:nvPr/>
        </p:nvSpPr>
        <p:spPr>
          <a:xfrm>
            <a:off x="540000" y="1482165"/>
            <a:ext cx="79172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下列手机屏幕解锁图案中不是轴对称图形的是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113" name="yt_image_1311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113832"/>
            <a:ext cx="685438" cy="72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14" name="yt_image_1311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5438" y="2113832"/>
            <a:ext cx="685438" cy="72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15" name="yt_image_1311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30876" y="2113832"/>
            <a:ext cx="685438" cy="72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16" name="yt_image_1311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76314" y="2113832"/>
            <a:ext cx="685438" cy="72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9" name="yt_shape_13119"/>
          <p:cNvSpPr txBox="1"/>
          <p:nvPr/>
        </p:nvSpPr>
        <p:spPr>
          <a:xfrm>
            <a:off x="682685" y="283735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120" name="yt_shape_13120"/>
          <p:cNvSpPr txBox="1"/>
          <p:nvPr/>
        </p:nvSpPr>
        <p:spPr>
          <a:xfrm>
            <a:off x="1736530" y="283735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121" name="yt_shape_13121"/>
          <p:cNvSpPr txBox="1"/>
          <p:nvPr/>
        </p:nvSpPr>
        <p:spPr>
          <a:xfrm>
            <a:off x="2781968" y="283735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122" name="yt_shape_13122"/>
          <p:cNvSpPr txBox="1"/>
          <p:nvPr/>
        </p:nvSpPr>
        <p:spPr>
          <a:xfrm>
            <a:off x="3818999" y="283735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3123" name="yt_shape_13123"/>
          <p:cNvSpPr txBox="1"/>
          <p:nvPr/>
        </p:nvSpPr>
        <p:spPr>
          <a:xfrm>
            <a:off x="540000" y="3350055"/>
            <a:ext cx="54373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下列图形中对称轴最多的是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24" name="yt_table_131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326115"/>
              </p:ext>
            </p:extLst>
          </p:nvPr>
        </p:nvGraphicFramePr>
        <p:xfrm>
          <a:off x="540047" y="3829358"/>
          <a:ext cx="6469380" cy="950976"/>
        </p:xfrm>
        <a:graphic>
          <a:graphicData uri="http://schemas.openxmlformats.org/drawingml/2006/table">
            <a:tbl>
              <a:tblPr/>
              <a:tblGrid>
                <a:gridCol w="4005580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半圆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876E878-8F51-E0D0-BECD-E430209491B8}"/>
              </a:ext>
            </a:extLst>
          </p:cNvPr>
          <p:cNvSpPr txBox="1"/>
          <p:nvPr/>
        </p:nvSpPr>
        <p:spPr>
          <a:xfrm>
            <a:off x="74603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5F45B0-E8C0-63F8-3AD0-84A425E16A67}"/>
              </a:ext>
            </a:extLst>
          </p:cNvPr>
          <p:cNvSpPr txBox="1"/>
          <p:nvPr/>
        </p:nvSpPr>
        <p:spPr>
          <a:xfrm>
            <a:off x="5021989" y="33032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6" name="yt_shape_1312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下面四个图形中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哪些是轴对称图形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8216"/>
              </a:rPr>
              <a:t>如果是轴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各有几条对称轴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分别画出来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127" name="yt_image_13127" title="H_82.4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1616" y="2011799"/>
            <a:ext cx="4528767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29" name="yt_shape_13129"/>
          <p:cNvSpPr txBox="1"/>
          <p:nvPr/>
        </p:nvSpPr>
        <p:spPr>
          <a:xfrm>
            <a:off x="540000" y="3109344"/>
            <a:ext cx="707886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不是；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都是轴对称图形，其中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有三条对称轴；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有两条对称轴；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有一条对称轴，画图略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4EF199-7C1F-286B-73B3-216AA258D7BA}"/>
              </a:ext>
            </a:extLst>
          </p:cNvPr>
          <p:cNvSpPr txBox="1"/>
          <p:nvPr/>
        </p:nvSpPr>
        <p:spPr>
          <a:xfrm>
            <a:off x="449989" y="306253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不是；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F6193A-F64B-5076-72DE-22E17FEAB123}"/>
              </a:ext>
            </a:extLst>
          </p:cNvPr>
          <p:cNvSpPr txBox="1"/>
          <p:nvPr/>
        </p:nvSpPr>
        <p:spPr>
          <a:xfrm>
            <a:off x="449989" y="3538026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都是轴对称图形，其中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有三条对称轴；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4CE7D8-9E80-2AC1-1805-5FD9F88B017A}"/>
              </a:ext>
            </a:extLst>
          </p:cNvPr>
          <p:cNvSpPr txBox="1"/>
          <p:nvPr/>
        </p:nvSpPr>
        <p:spPr>
          <a:xfrm>
            <a:off x="449989" y="4013514"/>
            <a:ext cx="604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有两条对称轴；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有一条对称轴，画图略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2" name="yt_shape_13132"/>
          <p:cNvSpPr txBox="1"/>
          <p:nvPr/>
        </p:nvSpPr>
        <p:spPr>
          <a:xfrm>
            <a:off x="540000" y="900000"/>
            <a:ext cx="97767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已知图形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是由三个图形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133" name="yt_image_13133" title="H_56.9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7840" y="1531667"/>
            <a:ext cx="1276318" cy="72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35" name="yt_shape_13135"/>
          <p:cNvSpPr txBox="1"/>
          <p:nvPr/>
        </p:nvSpPr>
        <p:spPr>
          <a:xfrm>
            <a:off x="540000" y="2305814"/>
            <a:ext cx="104932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请用图形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合拼成一个轴对称图形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并把它画在网格中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画出两种结果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136" name="yt_image_13136" title="H_144.456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8168" y="3123416"/>
            <a:ext cx="3634740" cy="183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3139" title="H_124.8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4078" y="3645024"/>
            <a:ext cx="3356229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593E585-EF97-0731-15CE-8D018331C956}"/>
              </a:ext>
            </a:extLst>
          </p:cNvPr>
          <p:cNvSpPr txBox="1"/>
          <p:nvPr/>
        </p:nvSpPr>
        <p:spPr>
          <a:xfrm>
            <a:off x="449989" y="2877782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（答案不唯一）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484</Words>
  <Application>Microsoft Office PowerPoint</Application>
  <PresentationFormat>宽屏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_⨹_4_c8216</vt:lpstr>
      <vt:lpstr>_⨹_6_567a8</vt:lpstr>
      <vt:lpstr>_⨹_7_4bb73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2024-05-13T06:27:01Z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