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12" r:id="rId4"/>
    <p:sldId id="305" r:id="rId5"/>
    <p:sldId id="314" r:id="rId6"/>
    <p:sldId id="306" r:id="rId7"/>
    <p:sldId id="315" r:id="rId8"/>
    <p:sldId id="308" r:id="rId9"/>
    <p:sldId id="317" r:id="rId10"/>
    <p:sldId id="309" r:id="rId11"/>
    <p:sldId id="318" r:id="rId12"/>
    <p:sldId id="311" r:id="rId13"/>
    <p:sldId id="319" r:id="rId14"/>
    <p:sldId id="320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92A2B-4B3F-4E77-B855-51F0B1FE3750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B1EFA-69E8-4153-8A40-07D2EF95F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25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B1EFA-69E8-4153-8A40-07D2EF95F4E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416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4.png"/><Relationship Id="rId4" Type="http://schemas.openxmlformats.org/officeDocument/2006/relationships/image" Target="../media/image4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bin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bin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2" name="yt_shape_14092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由一次函数图象求面积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93" name="yt_shape_14093"/>
              <p:cNvSpPr txBox="1"/>
              <p:nvPr/>
            </p:nvSpPr>
            <p:spPr>
              <a:xfrm>
                <a:off x="540119" y="1395205"/>
                <a:ext cx="11492915" cy="4010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年湖南省改编）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cb6f2"/>
                  </a:rPr>
                  <a:t>（－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f6ef2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𝑘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=5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93" name="yt_shape_14093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010778"/>
              </a:xfrm>
              <a:prstGeom prst="rect">
                <a:avLst/>
              </a:prstGeom>
              <a:blipFill>
                <a:blip r:embed="rId2"/>
                <a:stretch>
                  <a:fillRect l="-1645" t="-1368" b="-3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97" name="yt_image_14097" title="H_164.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4313653"/>
            <a:ext cx="2239687" cy="209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439881332" title="H_25.973701">
            <a:extLst>
              <a:ext uri="{FF2B5EF4-FFF2-40B4-BE49-F238E27FC236}">
                <a16:creationId xmlns:a16="http://schemas.microsoft.com/office/drawing/2014/main" id="{99F6734E-C0D1-4AEA-8B65-533AE62340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9A53CB-97CB-ABAA-0CD7-3417EB928729}"/>
                  </a:ext>
                </a:extLst>
              </p:cNvPr>
              <p:cNvSpPr txBox="1"/>
              <p:nvPr/>
            </p:nvSpPr>
            <p:spPr>
              <a:xfrm>
                <a:off x="450108" y="2774863"/>
                <a:ext cx="107090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）将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2_f6ef2"/>
                  </a:rPr>
                  <a:t>解得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1F9A53CB-97CB-ABAA-0CD7-3417EB9287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74863"/>
                <a:ext cx="10709084" cy="1154189"/>
              </a:xfrm>
              <a:prstGeom prst="rect">
                <a:avLst/>
              </a:prstGeom>
              <a:blipFill>
                <a:blip r:embed="rId5"/>
                <a:stretch>
                  <a:fillRect l="-911" r="-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5998B5-8441-5CEC-81D7-9584F7D08770}"/>
                  </a:ext>
                </a:extLst>
              </p:cNvPr>
              <p:cNvSpPr txBox="1"/>
              <p:nvPr/>
            </p:nvSpPr>
            <p:spPr>
              <a:xfrm>
                <a:off x="434353" y="3513328"/>
                <a:ext cx="16405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𝑘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=5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5998B5-8441-5CEC-81D7-9584F7D08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53" y="3513328"/>
                <a:ext cx="1640586" cy="115418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E05FE4-5DD4-E836-3841-E424A58A71A0}"/>
              </a:ext>
            </a:extLst>
          </p:cNvPr>
          <p:cNvSpPr txBox="1"/>
          <p:nvPr/>
        </p:nvSpPr>
        <p:spPr>
          <a:xfrm>
            <a:off x="450108" y="4896017"/>
            <a:ext cx="468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1" name="yt_shape_14151"/>
              <p:cNvSpPr txBox="1"/>
              <p:nvPr/>
            </p:nvSpPr>
            <p:spPr>
              <a:xfrm>
                <a:off x="540119" y="900000"/>
                <a:ext cx="11492915" cy="3902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02e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上，所以设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45940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b9d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1" name="yt_shape_14151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02928"/>
              </a:xfrm>
              <a:prstGeom prst="rect">
                <a:avLst/>
              </a:prstGeom>
              <a:blipFill>
                <a:blip r:embed="rId2"/>
                <a:stretch>
                  <a:fillRect l="-1645" t="-1406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54" name="yt_image_14154" title="H_113.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771" y="2250409"/>
            <a:ext cx="1884709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E9B8C3-E826-597D-73B2-EC9A67BFE149}"/>
              </a:ext>
            </a:extLst>
          </p:cNvPr>
          <p:cNvSpPr txBox="1"/>
          <p:nvPr/>
        </p:nvSpPr>
        <p:spPr>
          <a:xfrm>
            <a:off x="450108" y="1804170"/>
            <a:ext cx="618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D92131-E462-AC5E-7267-B21FF1B32EBA}"/>
              </a:ext>
            </a:extLst>
          </p:cNvPr>
          <p:cNvSpPr txBox="1"/>
          <p:nvPr/>
        </p:nvSpPr>
        <p:spPr>
          <a:xfrm>
            <a:off x="450108" y="2279658"/>
            <a:ext cx="11135361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因为点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在直线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上，所以设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C76A21-D319-44F1-2DB5-BB0DBCFB368B}"/>
                  </a:ext>
                </a:extLst>
              </p:cNvPr>
              <p:cNvSpPr txBox="1"/>
              <p:nvPr/>
            </p:nvSpPr>
            <p:spPr>
              <a:xfrm>
                <a:off x="450108" y="2783304"/>
                <a:ext cx="4417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4594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C76A21-D319-44F1-2DB5-BB0DBCFB3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83304"/>
                <a:ext cx="4417123" cy="765061"/>
              </a:xfrm>
              <a:prstGeom prst="rect">
                <a:avLst/>
              </a:prstGeom>
              <a:blipFill>
                <a:blip r:embed="rId4"/>
                <a:stretch>
                  <a:fillRect l="-2210" r="-5690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DD4ADF-478F-08FB-C1DD-173143FFBC35}"/>
                  </a:ext>
                </a:extLst>
              </p:cNvPr>
              <p:cNvSpPr txBox="1"/>
              <p:nvPr/>
            </p:nvSpPr>
            <p:spPr>
              <a:xfrm>
                <a:off x="450108" y="3622556"/>
                <a:ext cx="106067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DD4ADF-478F-08FB-C1DD-173143FFBC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2556"/>
                <a:ext cx="10606722" cy="765061"/>
              </a:xfrm>
              <a:prstGeom prst="rect">
                <a:avLst/>
              </a:prstGeom>
              <a:blipFill>
                <a:blip r:embed="rId5"/>
                <a:stretch>
                  <a:fillRect l="-92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89C83E4-FB3B-217E-17D2-A716942C96E5}"/>
                  </a:ext>
                </a:extLst>
              </p:cNvPr>
              <p:cNvSpPr txBox="1"/>
              <p:nvPr/>
            </p:nvSpPr>
            <p:spPr>
              <a:xfrm>
                <a:off x="450108" y="4294005"/>
                <a:ext cx="5606161" cy="517983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；当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eb9dd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18.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89C83E4-FB3B-217E-17D2-A716942C9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4005"/>
                <a:ext cx="5606161" cy="517983"/>
              </a:xfrm>
              <a:prstGeom prst="rect">
                <a:avLst/>
              </a:prstGeom>
              <a:blipFill>
                <a:blip r:embed="rId6"/>
                <a:stretch>
                  <a:fillRect l="-1741" r="-91186" b="-5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6" name="yt_shape_14156"/>
              <p:cNvSpPr txBox="1"/>
              <p:nvPr/>
            </p:nvSpPr>
            <p:spPr>
              <a:xfrm>
                <a:off x="540119" y="900000"/>
                <a:ext cx="11492915" cy="25626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轴分别相交于点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61721"/>
                  </a:rPr>
                  <a:t>（－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是第二象限内的直线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6054"/>
                  </a:rPr>
                  <a:t>上的一个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6" name="yt_shape_14156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62689"/>
              </a:xfrm>
              <a:prstGeom prst="rect">
                <a:avLst/>
              </a:prstGeom>
              <a:blipFill>
                <a:blip r:embed="rId2"/>
                <a:stretch>
                  <a:fillRect l="-1645" t="-2143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60" name="yt_image_14160" title="H_193.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4679" y="2971233"/>
            <a:ext cx="2707320" cy="24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72D9EE-7D23-92C1-A9C3-ABF39951850F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3867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pageBreak': True}">
                <a:extLst>
                  <a:ext uri="{FF2B5EF4-FFF2-40B4-BE49-F238E27FC236}">
                    <a16:creationId xmlns:a16="http://schemas.microsoft.com/office/drawing/2014/main" id="{DA72D9EE-7D23-92C1-A9C3-ABF3995185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386711" cy="729565"/>
              </a:xfrm>
              <a:prstGeom prst="rect">
                <a:avLst/>
              </a:prstGeom>
              <a:blipFill>
                <a:blip r:embed="rId4"/>
                <a:stretch>
                  <a:fillRect l="-4092" r="-409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2" name="yt_shape_1416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的函数关系式并写出自变量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fa2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63"/>
              <p:cNvSpPr txBox="1"/>
              <p:nvPr/>
            </p:nvSpPr>
            <p:spPr>
              <a:xfrm>
                <a:off x="540119" y="1995319"/>
                <a:ext cx="8749595" cy="20051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bf955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OPA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67da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63" descr="{&quot;rangeId&quot;: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8749595" cy="2005101"/>
              </a:xfrm>
              <a:prstGeom prst="rect">
                <a:avLst/>
              </a:prstGeom>
              <a:blipFill>
                <a:blip r:embed="rId2"/>
                <a:stretch>
                  <a:fillRect l="-2160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65" name="yt_image_141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4679" y="1995319"/>
            <a:ext cx="2707320" cy="24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8" name="yt_shape_14168"/>
          <p:cNvSpPr txBox="1"/>
          <p:nvPr/>
        </p:nvSpPr>
        <p:spPr>
          <a:xfrm>
            <a:off x="540000" y="4649665"/>
            <a:ext cx="2167709" cy="18022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00" b="0" i="0" u="none" spc="-9800">
                <a:solidFill>
                  <a:srgbClr val="1EE3CF"/>
                </a:solidFill>
                <a:effectLst/>
                <a:latin typeface="宋体/Times New Roman" pitchFamily="98"/>
                <a:ea typeface="宋体" pitchFamily="98"/>
              </a:rPr>
              <a:t> </a:t>
            </a:r>
            <a:r>
              <a:rPr lang="en-US" altLang="zh-CN" sz="9800" b="0" i="0" u="none" spc="14691">
                <a:solidFill>
                  <a:srgbClr val="1EE3CF"/>
                </a:solidFill>
                <a:effectLst/>
                <a:latin typeface="宋体/Times New Roman" pitchFamily="98"/>
                <a:ea typeface="宋体" pitchFamily="98"/>
              </a:rPr>
              <a:t> </a:t>
            </a:r>
          </a:p>
        </p:txBody>
      </p:sp>
      <p:pic>
        <p:nvPicPr>
          <p:cNvPr id="14167" name="yt_image_1416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4447054"/>
            <a:ext cx="2176419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0494B10-71AC-F69C-31A6-978483E5D24D}"/>
                  </a:ext>
                </a:extLst>
              </p:cNvPr>
              <p:cNvSpPr txBox="1"/>
              <p:nvPr/>
            </p:nvSpPr>
            <p:spPr>
              <a:xfrm>
                <a:off x="444917" y="1779147"/>
                <a:ext cx="85128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，过点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0494B10-71AC-F69C-31A6-978483E5D2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17" y="1779147"/>
                <a:ext cx="8512811" cy="768490"/>
              </a:xfrm>
              <a:prstGeom prst="rect">
                <a:avLst/>
              </a:prstGeom>
              <a:blipFill>
                <a:blip r:embed="rId5"/>
                <a:stretch>
                  <a:fillRect l="-11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93BE30-10BF-9B35-A290-D16940059A52}"/>
                  </a:ext>
                </a:extLst>
              </p:cNvPr>
              <p:cNvSpPr txBox="1"/>
              <p:nvPr/>
            </p:nvSpPr>
            <p:spPr>
              <a:xfrm>
                <a:off x="450108" y="2623391"/>
                <a:ext cx="848340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  <a:sym typeface="_⨹_1_bf955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93BE30-10BF-9B35-A290-D16940059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23391"/>
                <a:ext cx="8483409" cy="768490"/>
              </a:xfrm>
              <a:prstGeom prst="rect">
                <a:avLst/>
              </a:prstGeom>
              <a:blipFill>
                <a:blip r:embed="rId6"/>
                <a:stretch>
                  <a:fillRect l="-115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415D91-1CFD-D325-1E70-A45AC07F8A27}"/>
                  </a:ext>
                </a:extLst>
              </p:cNvPr>
              <p:cNvSpPr txBox="1"/>
              <p:nvPr/>
            </p:nvSpPr>
            <p:spPr>
              <a:xfrm>
                <a:off x="444917" y="3575124"/>
                <a:ext cx="817791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aseline="-25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OPA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167d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415D91-1CFD-D325-1E70-A45AC07F8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17" y="3575124"/>
                <a:ext cx="8177912" cy="729565"/>
              </a:xfrm>
              <a:prstGeom prst="rect">
                <a:avLst/>
              </a:prstGeom>
              <a:blipFill>
                <a:blip r:embed="rId7"/>
                <a:stretch>
                  <a:fillRect l="-1192" t="-19167" b="-4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70" name="yt_shape_14170"/>
              <p:cNvSpPr txBox="1"/>
              <p:nvPr/>
            </p:nvSpPr>
            <p:spPr>
              <a:xfrm>
                <a:off x="540000" y="900000"/>
                <a:ext cx="7101303" cy="160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70" name="yt_shape_14170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01303" cy="1602426"/>
              </a:xfrm>
              <a:prstGeom prst="rect">
                <a:avLst/>
              </a:prstGeom>
              <a:blipFill>
                <a:blip r:embed="rId2"/>
                <a:stretch>
                  <a:fillRect l="-2663" t="-3422" r="-1804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73" name="yt_image_14173" title="H_193.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4679" y="1531667"/>
            <a:ext cx="2707320" cy="24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2C1314-5362-28B1-7792-E1E5FE9D62BF}"/>
              </a:ext>
            </a:extLst>
          </p:cNvPr>
          <p:cNvSpPr txBox="1"/>
          <p:nvPr/>
        </p:nvSpPr>
        <p:spPr>
          <a:xfrm>
            <a:off x="449989" y="1328682"/>
            <a:ext cx="7212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9EF114-C3EF-3277-65C8-8DE1A64C3928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93489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109EF114-C3EF-3277-65C8-8DE1A64C3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934898" cy="729565"/>
              </a:xfrm>
              <a:prstGeom prst="rect">
                <a:avLst/>
              </a:prstGeom>
              <a:blipFill>
                <a:blip r:embed="rId4"/>
                <a:stretch>
                  <a:fillRect l="-1407" r="-149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9" name="yt_shape_1409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4cbc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00"/>
              <p:cNvSpPr txBox="1"/>
              <p:nvPr/>
            </p:nvSpPr>
            <p:spPr>
              <a:xfrm>
                <a:off x="540119" y="2011799"/>
                <a:ext cx="9217228" cy="42269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ADM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ad42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4100" descr="{&quot;rangeId&quot;: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9217228" cy="4226991"/>
              </a:xfrm>
              <a:prstGeom prst="rect">
                <a:avLst/>
              </a:prstGeom>
              <a:blipFill>
                <a:blip r:embed="rId2"/>
                <a:stretch>
                  <a:fillRect l="-2050" b="-1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02" name="yt_image_1410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2312" y="2011799"/>
            <a:ext cx="2239687" cy="209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E15A2E1-A3F3-2BB0-F579-AD0A83AD704F}"/>
                  </a:ext>
                </a:extLst>
              </p:cNvPr>
              <p:cNvSpPr txBox="1"/>
              <p:nvPr/>
            </p:nvSpPr>
            <p:spPr>
              <a:xfrm>
                <a:off x="450108" y="1964993"/>
                <a:ext cx="62637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}">
                <a:extLst>
                  <a:ext uri="{FF2B5EF4-FFF2-40B4-BE49-F238E27FC236}">
                    <a16:creationId xmlns:a16="http://schemas.microsoft.com/office/drawing/2014/main" id="{FE15A2E1-A3F3-2BB0-F579-AD0A83AD7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64993"/>
                <a:ext cx="6263767" cy="1154189"/>
              </a:xfrm>
              <a:prstGeom prst="rect">
                <a:avLst/>
              </a:prstGeom>
              <a:blipFill>
                <a:blip r:embed="rId4"/>
                <a:stretch>
                  <a:fillRect l="-1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2CAD17B-0317-3D07-D07E-70B3074FC362}"/>
              </a:ext>
            </a:extLst>
          </p:cNvPr>
          <p:cNvSpPr txBox="1"/>
          <p:nvPr/>
        </p:nvSpPr>
        <p:spPr>
          <a:xfrm>
            <a:off x="450108" y="3025570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B8D443-7304-1D08-C366-261E6B221736}"/>
                  </a:ext>
                </a:extLst>
              </p:cNvPr>
              <p:cNvSpPr txBox="1"/>
              <p:nvPr/>
            </p:nvSpPr>
            <p:spPr>
              <a:xfrm>
                <a:off x="450108" y="3501058"/>
                <a:ext cx="72031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轴交于点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}">
                <a:extLst>
                  <a:ext uri="{FF2B5EF4-FFF2-40B4-BE49-F238E27FC236}">
                    <a16:creationId xmlns:a16="http://schemas.microsoft.com/office/drawing/2014/main" id="{F8B8D443-7304-1D08-C366-261E6B2217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01058"/>
                <a:ext cx="7203187" cy="765061"/>
              </a:xfrm>
              <a:prstGeom prst="rect">
                <a:avLst/>
              </a:prstGeom>
              <a:blipFill>
                <a:blip r:embed="rId5"/>
                <a:stretch>
                  <a:fillRect l="-1355" r="-135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FDD6692-E34A-CAC1-2F49-846E79EA7BD7}"/>
                  </a:ext>
                </a:extLst>
              </p:cNvPr>
              <p:cNvSpPr txBox="1"/>
              <p:nvPr/>
            </p:nvSpPr>
            <p:spPr>
              <a:xfrm>
                <a:off x="450108" y="4172507"/>
                <a:ext cx="16247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}">
                <a:extLst>
                  <a:ext uri="{FF2B5EF4-FFF2-40B4-BE49-F238E27FC236}">
                    <a16:creationId xmlns:a16="http://schemas.microsoft.com/office/drawing/2014/main" id="{CFDD6692-E34A-CAC1-2F49-846E79EA7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72507"/>
                <a:ext cx="1624712" cy="766077"/>
              </a:xfrm>
              <a:prstGeom prst="rect">
                <a:avLst/>
              </a:prstGeom>
              <a:blipFill>
                <a:blip r:embed="rId6"/>
                <a:stretch>
                  <a:fillRect l="-6015" r="-601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F0AE483-DED6-A57C-70BB-A832075FD23A}"/>
              </a:ext>
            </a:extLst>
          </p:cNvPr>
          <p:cNvSpPr txBox="1"/>
          <p:nvPr/>
        </p:nvSpPr>
        <p:spPr>
          <a:xfrm>
            <a:off x="450108" y="4844972"/>
            <a:ext cx="88461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又点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950D5C4-2827-D019-659F-1D4EE102A580}"/>
                  </a:ext>
                </a:extLst>
              </p:cNvPr>
              <p:cNvSpPr txBox="1"/>
              <p:nvPr/>
            </p:nvSpPr>
            <p:spPr>
              <a:xfrm>
                <a:off x="450108" y="5517437"/>
                <a:ext cx="26851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aseline="-250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aseline="-250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AMC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aseline="-250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ADM</a:t>
                </a:r>
                <a:r>
                  <a:rPr lang="en-US" altLang="zh-CN" sz="1500" i="1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fad42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950D5C4-2827-D019-659F-1D4EE102A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17437"/>
                <a:ext cx="2685161" cy="727279"/>
              </a:xfrm>
              <a:prstGeom prst="rect">
                <a:avLst/>
              </a:prstGeom>
              <a:blipFill>
                <a:blip r:embed="rId7"/>
                <a:stretch>
                  <a:fillRect l="-3636" r="-22227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104" title="H_127.4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07900" y="4525453"/>
            <a:ext cx="164851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7" name="yt_shape_141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3d9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540000" y="1859435"/>
            <a:ext cx="40107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4109"/>
          <p:cNvSpPr txBox="1"/>
          <p:nvPr/>
        </p:nvSpPr>
        <p:spPr>
          <a:xfrm>
            <a:off x="540119" y="2491102"/>
            <a:ext cx="9879219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c3f88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的解析式为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的解析式为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14110" name="yt_image_1411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9420" y="2636169"/>
            <a:ext cx="1577696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94A4BD1-7943-137D-785A-8333FD6F77C9}"/>
              </a:ext>
            </a:extLst>
          </p:cNvPr>
          <p:cNvSpPr txBox="1"/>
          <p:nvPr/>
        </p:nvSpPr>
        <p:spPr>
          <a:xfrm>
            <a:off x="450108" y="2444296"/>
            <a:ext cx="949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c3f88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4C0550-C3C5-2F97-04BD-7B19ACA5EAF8}"/>
              </a:ext>
            </a:extLst>
          </p:cNvPr>
          <p:cNvSpPr txBox="1"/>
          <p:nvPr/>
        </p:nvSpPr>
        <p:spPr>
          <a:xfrm>
            <a:off x="450108" y="2919784"/>
            <a:ext cx="1265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3E5D85-E3A7-3EEA-54C5-F50C0BE28F2F}"/>
              </a:ext>
            </a:extLst>
          </p:cNvPr>
          <p:cNvSpPr txBox="1"/>
          <p:nvPr/>
        </p:nvSpPr>
        <p:spPr>
          <a:xfrm>
            <a:off x="450108" y="3395272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304975-79BF-F655-7E8A-7D03A8E0E0AD}"/>
              </a:ext>
            </a:extLst>
          </p:cNvPr>
          <p:cNvSpPr txBox="1"/>
          <p:nvPr/>
        </p:nvSpPr>
        <p:spPr>
          <a:xfrm>
            <a:off x="450108" y="3870760"/>
            <a:ext cx="7234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9E6D02-65B7-2B6D-5F24-29E428CE6295}"/>
              </a:ext>
            </a:extLst>
          </p:cNvPr>
          <p:cNvSpPr txBox="1"/>
          <p:nvPr/>
        </p:nvSpPr>
        <p:spPr>
          <a:xfrm>
            <a:off x="450108" y="4346248"/>
            <a:ext cx="1248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AE5B42-037E-DA04-813F-0B5B444F477B}"/>
              </a:ext>
            </a:extLst>
          </p:cNvPr>
          <p:cNvSpPr txBox="1"/>
          <p:nvPr/>
        </p:nvSpPr>
        <p:spPr>
          <a:xfrm>
            <a:off x="450108" y="4821736"/>
            <a:ext cx="430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2" name="yt_shape_14112"/>
          <p:cNvSpPr txBox="1"/>
          <p:nvPr/>
        </p:nvSpPr>
        <p:spPr>
          <a:xfrm>
            <a:off x="540000" y="900000"/>
            <a:ext cx="39081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13"/>
              <p:cNvSpPr txBox="1"/>
              <p:nvPr/>
            </p:nvSpPr>
            <p:spPr>
              <a:xfrm>
                <a:off x="540119" y="1531667"/>
                <a:ext cx="9879219" cy="24770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65bfa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13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879219" cy="2477025"/>
              </a:xfrm>
              <a:prstGeom prst="rect">
                <a:avLst/>
              </a:prstGeom>
              <a:blipFill>
                <a:blip r:embed="rId2"/>
                <a:stretch>
                  <a:fillRect l="-1914" t="-1966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15" name="yt_image_141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4303" y="1531667"/>
            <a:ext cx="1577696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7" name="yt_shape_14117"/>
          <p:cNvSpPr txBox="1"/>
          <p:nvPr/>
        </p:nvSpPr>
        <p:spPr>
          <a:xfrm>
            <a:off x="540000" y="4058934"/>
            <a:ext cx="39177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118"/>
              <p:cNvSpPr txBox="1"/>
              <p:nvPr/>
            </p:nvSpPr>
            <p:spPr>
              <a:xfrm>
                <a:off x="540119" y="4690601"/>
                <a:ext cx="10029990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ABOD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4118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90601"/>
                <a:ext cx="10029990" cy="1119987"/>
              </a:xfrm>
              <a:prstGeom prst="rect">
                <a:avLst/>
              </a:prstGeom>
              <a:blipFill>
                <a:blip r:embed="rId4"/>
                <a:stretch>
                  <a:fillRect l="-1884" t="-4348" r="-85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1C0D9E-BA0E-2FF4-8522-52AA16FA8CDC}"/>
              </a:ext>
            </a:extLst>
          </p:cNvPr>
          <p:cNvSpPr txBox="1"/>
          <p:nvPr/>
        </p:nvSpPr>
        <p:spPr>
          <a:xfrm>
            <a:off x="450108" y="1484861"/>
            <a:ext cx="6587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718DD0-75AB-0AA5-EFB8-E07B18285B65}"/>
                  </a:ext>
                </a:extLst>
              </p:cNvPr>
              <p:cNvSpPr txBox="1"/>
              <p:nvPr/>
            </p:nvSpPr>
            <p:spPr>
              <a:xfrm>
                <a:off x="450108" y="1960349"/>
                <a:ext cx="90541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718DD0-75AB-0AA5-EFB8-E07B18285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60349"/>
                <a:ext cx="9054147" cy="765061"/>
              </a:xfrm>
              <a:prstGeom prst="rect">
                <a:avLst/>
              </a:prstGeom>
              <a:blipFill>
                <a:blip r:embed="rId5"/>
                <a:stretch>
                  <a:fillRect l="-107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B141A0-C88E-24E8-3126-90BBBCD5832A}"/>
                  </a:ext>
                </a:extLst>
              </p:cNvPr>
              <p:cNvSpPr txBox="1"/>
              <p:nvPr/>
            </p:nvSpPr>
            <p:spPr>
              <a:xfrm>
                <a:off x="450108" y="2631798"/>
                <a:ext cx="42361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1_65bfa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B141A0-C88E-24E8-3126-90BBBCD58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1798"/>
                <a:ext cx="4236148" cy="766077"/>
              </a:xfrm>
              <a:prstGeom prst="rect">
                <a:avLst/>
              </a:prstGeom>
              <a:blipFill>
                <a:blip r:embed="rId6"/>
                <a:stretch>
                  <a:fillRect l="-2302" r="-8589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FA2AE92-8658-3CE4-A6E0-19D365C332BD}"/>
                  </a:ext>
                </a:extLst>
              </p:cNvPr>
              <p:cNvSpPr txBox="1"/>
              <p:nvPr/>
            </p:nvSpPr>
            <p:spPr>
              <a:xfrm>
                <a:off x="450108" y="3304263"/>
                <a:ext cx="39884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}">
                <a:extLst>
                  <a:ext uri="{FF2B5EF4-FFF2-40B4-BE49-F238E27FC236}">
                    <a16:creationId xmlns:a16="http://schemas.microsoft.com/office/drawing/2014/main" id="{AFA2AE92-8658-3CE4-A6E0-19D365C33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04263"/>
                <a:ext cx="3988498" cy="727279"/>
              </a:xfrm>
              <a:prstGeom prst="rect">
                <a:avLst/>
              </a:prstGeom>
              <a:blipFill>
                <a:blip r:embed="rId7"/>
                <a:stretch>
                  <a:fillRect l="-2446" r="-244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FB50D9B-B5C1-B90B-CD23-019791B9CAFA}"/>
              </a:ext>
            </a:extLst>
          </p:cNvPr>
          <p:cNvSpPr txBox="1"/>
          <p:nvPr/>
        </p:nvSpPr>
        <p:spPr>
          <a:xfrm>
            <a:off x="450108" y="4643795"/>
            <a:ext cx="620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5C57C1B-EF6C-D4D0-A89D-888EB3A93A51}"/>
                  </a:ext>
                </a:extLst>
              </p:cNvPr>
              <p:cNvSpPr txBox="1"/>
              <p:nvPr/>
            </p:nvSpPr>
            <p:spPr>
              <a:xfrm>
                <a:off x="450108" y="5119283"/>
                <a:ext cx="101130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ABOD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3}">
                <a:extLst>
                  <a:ext uri="{FF2B5EF4-FFF2-40B4-BE49-F238E27FC236}">
                    <a16:creationId xmlns:a16="http://schemas.microsoft.com/office/drawing/2014/main" id="{45C57C1B-EF6C-D4D0-A89D-888EB3A93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19283"/>
                <a:ext cx="10113073" cy="727279"/>
              </a:xfrm>
              <a:prstGeom prst="rect">
                <a:avLst/>
              </a:prstGeom>
              <a:blipFill>
                <a:blip r:embed="rId8"/>
                <a:stretch>
                  <a:fillRect l="-964" r="-90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2" name="yt_shape_14122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由面积求点的坐标或待定系数的值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23" name="yt_shape_14123"/>
              <p:cNvSpPr txBox="1"/>
              <p:nvPr/>
            </p:nvSpPr>
            <p:spPr>
              <a:xfrm>
                <a:off x="540119" y="1395205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与两坐标轴分别交于点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391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123" name="yt_shape_14123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25" name="yt_shape_14125"/>
          <p:cNvSpPr txBox="1"/>
          <p:nvPr/>
        </p:nvSpPr>
        <p:spPr>
          <a:xfrm>
            <a:off x="540000" y="2565980"/>
            <a:ext cx="2232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26"/>
              <p:cNvSpPr txBox="1"/>
              <p:nvPr/>
            </p:nvSpPr>
            <p:spPr>
              <a:xfrm>
                <a:off x="540119" y="3197647"/>
                <a:ext cx="9733241" cy="30280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d2783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4126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7647"/>
                <a:ext cx="9733241" cy="3028073"/>
              </a:xfrm>
              <a:prstGeom prst="rect">
                <a:avLst/>
              </a:prstGeom>
              <a:blipFill>
                <a:blip r:embed="rId4"/>
                <a:stretch>
                  <a:fillRect l="-1942" t="-181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28" name="yt_image_141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28325" y="3197647"/>
            <a:ext cx="172367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439881412">
            <a:extLst>
              <a:ext uri="{FF2B5EF4-FFF2-40B4-BE49-F238E27FC236}">
                <a16:creationId xmlns:a16="http://schemas.microsoft.com/office/drawing/2014/main" id="{16801F4A-F14D-7900-205F-76A8AE96BA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B514205-43BD-AF78-2A70-5CA0164828CB}"/>
              </a:ext>
            </a:extLst>
          </p:cNvPr>
          <p:cNvSpPr txBox="1"/>
          <p:nvPr/>
        </p:nvSpPr>
        <p:spPr>
          <a:xfrm>
            <a:off x="450108" y="3150841"/>
            <a:ext cx="9130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5B60AE-C067-B5A4-B5F1-48DFCC086615}"/>
              </a:ext>
            </a:extLst>
          </p:cNvPr>
          <p:cNvSpPr txBox="1"/>
          <p:nvPr/>
        </p:nvSpPr>
        <p:spPr>
          <a:xfrm>
            <a:off x="450108" y="3626329"/>
            <a:ext cx="253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_d2783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164460-A8AA-E56E-BEFF-19E2BEA8CE60}"/>
              </a:ext>
            </a:extLst>
          </p:cNvPr>
          <p:cNvSpPr txBox="1"/>
          <p:nvPr/>
        </p:nvSpPr>
        <p:spPr>
          <a:xfrm>
            <a:off x="450108" y="4101817"/>
            <a:ext cx="1502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C3BD0F-CB6B-0F3E-B00A-E8CA3EE25C69}"/>
                  </a:ext>
                </a:extLst>
              </p:cNvPr>
              <p:cNvSpPr txBox="1"/>
              <p:nvPr/>
            </p:nvSpPr>
            <p:spPr>
              <a:xfrm>
                <a:off x="450108" y="4577305"/>
                <a:ext cx="61109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5}">
                <a:extLst>
                  <a:ext uri="{FF2B5EF4-FFF2-40B4-BE49-F238E27FC236}">
                    <a16:creationId xmlns:a16="http://schemas.microsoft.com/office/drawing/2014/main" id="{A9C3BD0F-CB6B-0F3E-B00A-E8CA3EE25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7305"/>
                <a:ext cx="6110986" cy="766077"/>
              </a:xfrm>
              <a:prstGeom prst="rect">
                <a:avLst/>
              </a:prstGeom>
              <a:blipFill>
                <a:blip r:embed="rId7"/>
                <a:stretch>
                  <a:fillRect l="-1597" r="-15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5B3DE2A-F2C6-DC7D-7F8D-91FB4EC961B4}"/>
              </a:ext>
            </a:extLst>
          </p:cNvPr>
          <p:cNvSpPr txBox="1"/>
          <p:nvPr/>
        </p:nvSpPr>
        <p:spPr>
          <a:xfrm>
            <a:off x="450108" y="5249770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3C0031-FA83-E18E-35E8-641816D8ACE4}"/>
              </a:ext>
            </a:extLst>
          </p:cNvPr>
          <p:cNvSpPr txBox="1"/>
          <p:nvPr/>
        </p:nvSpPr>
        <p:spPr>
          <a:xfrm>
            <a:off x="450108" y="5725258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000" y="900000"/>
            <a:ext cx="86498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31"/>
              <p:cNvSpPr txBox="1"/>
              <p:nvPr/>
            </p:nvSpPr>
            <p:spPr>
              <a:xfrm>
                <a:off x="540119" y="1531667"/>
                <a:ext cx="9733241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BDP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3d1b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31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733241" cy="2066784"/>
              </a:xfrm>
              <a:prstGeom prst="rect">
                <a:avLst/>
              </a:prstGeom>
              <a:blipFill>
                <a:blip r:embed="rId2"/>
                <a:stretch>
                  <a:fillRect l="-1942" t="-2360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33" name="yt_image_1413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8325" y="1531667"/>
            <a:ext cx="172367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E9DA2F-4901-6DFD-5128-FD4FB9FF975A}"/>
              </a:ext>
            </a:extLst>
          </p:cNvPr>
          <p:cNvSpPr txBox="1"/>
          <p:nvPr/>
        </p:nvSpPr>
        <p:spPr>
          <a:xfrm>
            <a:off x="450108" y="1484861"/>
            <a:ext cx="877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CF1A61-F477-F75E-CB95-613B1B581391}"/>
                  </a:ext>
                </a:extLst>
              </p:cNvPr>
              <p:cNvSpPr txBox="1"/>
              <p:nvPr/>
            </p:nvSpPr>
            <p:spPr>
              <a:xfrm>
                <a:off x="450108" y="1960349"/>
                <a:ext cx="92462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BDP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CF1A61-F477-F75E-CB95-613B1B581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60349"/>
                <a:ext cx="9246236" cy="765061"/>
              </a:xfrm>
              <a:prstGeom prst="rect">
                <a:avLst/>
              </a:prstGeom>
              <a:blipFill>
                <a:blip r:embed="rId4"/>
                <a:stretch>
                  <a:fillRect l="-105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8050153-B32A-7BE3-BFF1-960A926AA1B9}"/>
              </a:ext>
            </a:extLst>
          </p:cNvPr>
          <p:cNvSpPr txBox="1"/>
          <p:nvPr/>
        </p:nvSpPr>
        <p:spPr>
          <a:xfrm>
            <a:off x="450108" y="2631798"/>
            <a:ext cx="454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73d1b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4E4B9B-10F1-CED8-0727-E0F34199C481}"/>
              </a:ext>
            </a:extLst>
          </p:cNvPr>
          <p:cNvSpPr txBox="1"/>
          <p:nvPr/>
        </p:nvSpPr>
        <p:spPr>
          <a:xfrm>
            <a:off x="450108" y="3107286"/>
            <a:ext cx="5414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5" name="yt_shape_1413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0801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分成两部分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c1fb"/>
              </a:rPr>
              <a:t>被分成的两部分面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36" name="yt_image_14136" title="H_151.1998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9241" y="2712331"/>
            <a:ext cx="1728192" cy="155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141"/>
          <p:cNvSpPr txBox="1"/>
          <p:nvPr/>
        </p:nvSpPr>
        <p:spPr>
          <a:xfrm>
            <a:off x="540000" y="4295694"/>
            <a:ext cx="1811201" cy="15999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700" b="0" i="0" u="none" spc="-8700">
                <a:solidFill>
                  <a:srgbClr val="1EE3CF"/>
                </a:solidFill>
                <a:effectLst/>
                <a:latin typeface="宋体/Times New Roman" pitchFamily="87"/>
                <a:ea typeface="宋体" pitchFamily="87"/>
              </a:rPr>
              <a:t> </a:t>
            </a:r>
            <a:r>
              <a:rPr lang="en-US" altLang="zh-CN" sz="8700" b="0" i="0" u="none" spc="12161">
                <a:solidFill>
                  <a:srgbClr val="1EE3CF"/>
                </a:solidFill>
                <a:effectLst/>
                <a:latin typeface="宋体/Times New Roman" pitchFamily="87"/>
                <a:ea typeface="宋体" pitchFamily="87"/>
              </a:rPr>
              <a:t> </a:t>
            </a:r>
          </a:p>
        </p:txBody>
      </p:sp>
      <p:pic>
        <p:nvPicPr>
          <p:cNvPr id="6" name="yt_image_14140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4755935"/>
            <a:ext cx="1820246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4CC6757-79CD-A2E7-565C-8E0C2584E9E2}"/>
              </a:ext>
            </a:extLst>
          </p:cNvPr>
          <p:cNvSpPr txBox="1"/>
          <p:nvPr/>
        </p:nvSpPr>
        <p:spPr>
          <a:xfrm>
            <a:off x="450108" y="2241972"/>
            <a:ext cx="1125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7BAB77-7C69-D21C-3D02-D599B7545E6C}"/>
                  </a:ext>
                </a:extLst>
              </p:cNvPr>
              <p:cNvSpPr txBox="1"/>
              <p:nvPr/>
            </p:nvSpPr>
            <p:spPr>
              <a:xfrm>
                <a:off x="450108" y="2961627"/>
                <a:ext cx="10779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9_5722d"/>
                  </a:rPr>
                  <a:t>被分成的两部分的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9_5722d"/>
                  </a:rPr>
                  <a:t>面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比为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7BAB77-7C69-D21C-3D02-D599B7545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1627"/>
                <a:ext cx="10779761" cy="768490"/>
              </a:xfrm>
              <a:prstGeom prst="rect">
                <a:avLst/>
              </a:prstGeom>
              <a:blipFill>
                <a:blip r:embed="rId4"/>
                <a:stretch>
                  <a:fillRect l="-905" t="-28571" b="-46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F3556D9-6BDE-EC89-AAF8-1DC3CA5382A4}"/>
                  </a:ext>
                </a:extLst>
              </p:cNvPr>
              <p:cNvSpPr txBox="1"/>
              <p:nvPr/>
            </p:nvSpPr>
            <p:spPr>
              <a:xfrm>
                <a:off x="450108" y="4010548"/>
                <a:ext cx="1089253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09cb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，经过点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作直线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CAN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F3556D9-6BDE-EC89-AAF8-1DC3CA538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10548"/>
                <a:ext cx="10892537" cy="729565"/>
              </a:xfrm>
              <a:prstGeom prst="rect">
                <a:avLst/>
              </a:prstGeom>
              <a:blipFill>
                <a:blip r:embed="rId5"/>
                <a:stretch>
                  <a:fillRect l="-895" r="-643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43" name="yt_shape_14143"/>
              <p:cNvSpPr txBox="1"/>
              <p:nvPr/>
            </p:nvSpPr>
            <p:spPr>
              <a:xfrm>
                <a:off x="486408" y="2153482"/>
                <a:ext cx="11492915" cy="3530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d380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067cc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4143" name="yt_shape_14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08" y="2153482"/>
                <a:ext cx="11492915" cy="353019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5862F6-530B-A813-3430-C87CB01B742B}"/>
                  </a:ext>
                </a:extLst>
              </p:cNvPr>
              <p:cNvSpPr txBox="1"/>
              <p:nvPr/>
            </p:nvSpPr>
            <p:spPr>
              <a:xfrm>
                <a:off x="396397" y="2106676"/>
                <a:ext cx="112909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在直线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5862F6-530B-A813-3430-C87CB01B7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97" y="2106676"/>
                <a:ext cx="11290936" cy="768490"/>
              </a:xfrm>
              <a:prstGeom prst="rect">
                <a:avLst/>
              </a:prstGeom>
              <a:blipFill>
                <a:blip r:embed="rId3"/>
                <a:stretch>
                  <a:fillRect l="-81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12499E-6D02-9BE6-D9F6-8DF000F8DC98}"/>
                  </a:ext>
                </a:extLst>
              </p:cNvPr>
              <p:cNvSpPr txBox="1"/>
              <p:nvPr/>
            </p:nvSpPr>
            <p:spPr>
              <a:xfrm>
                <a:off x="396397" y="2781554"/>
                <a:ext cx="1067308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0d38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经过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12499E-6D02-9BE6-D9F6-8DF000F8DC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97" y="2781554"/>
                <a:ext cx="10673080" cy="1854213"/>
              </a:xfrm>
              <a:prstGeom prst="rect">
                <a:avLst/>
              </a:prstGeom>
              <a:blipFill>
                <a:blip r:embed="rId4"/>
                <a:stretch>
                  <a:fillRect l="-857" r="-1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FF2A52-678B-BD60-4782-2505BEA48966}"/>
                  </a:ext>
                </a:extLst>
              </p:cNvPr>
              <p:cNvSpPr txBox="1"/>
              <p:nvPr/>
            </p:nvSpPr>
            <p:spPr>
              <a:xfrm>
                <a:off x="396397" y="4542155"/>
                <a:ext cx="154038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1_067cc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FF2A52-678B-BD60-4782-2505BEA489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97" y="4542155"/>
                <a:ext cx="1540383" cy="1154189"/>
              </a:xfrm>
              <a:prstGeom prst="rect">
                <a:avLst/>
              </a:prstGeom>
              <a:blipFill>
                <a:blip r:embed="rId5"/>
                <a:stretch>
                  <a:fillRect l="-5929" r="-138340" b="-15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4135"/>
          <p:cNvSpPr txBox="1"/>
          <p:nvPr/>
        </p:nvSpPr>
        <p:spPr>
          <a:xfrm>
            <a:off x="479376" y="76470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0801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分成两部分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c1fb"/>
              </a:rPr>
              <a:t>被分成的两部分面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4140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8368" y="4217138"/>
            <a:ext cx="1820246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4136" title="H_151.1998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0037" y="1865968"/>
            <a:ext cx="1728192" cy="155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5" name="yt_shape_14145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一次函数与面积中的动点问题</a:t>
            </a:r>
          </a:p>
        </p:txBody>
      </p:sp>
      <p:sp>
        <p:nvSpPr>
          <p:cNvPr id="14146" name="yt_shape_14146"/>
          <p:cNvSpPr txBox="1"/>
          <p:nvPr/>
        </p:nvSpPr>
        <p:spPr>
          <a:xfrm>
            <a:off x="540119" y="139520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6b55b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求这条直线的表达式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）因为直线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6_d1200"/>
              </a:rPr>
              <a:t>，所以该直线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pic>
        <p:nvPicPr>
          <p:cNvPr id="14149" name="yt_image_14149" title="H_113.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358283"/>
            <a:ext cx="1884709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439881486" title="H_25.973701">
            <a:extLst>
              <a:ext uri="{FF2B5EF4-FFF2-40B4-BE49-F238E27FC236}">
                <a16:creationId xmlns:a16="http://schemas.microsoft.com/office/drawing/2014/main" id="{33B7B81B-A2D0-EAAF-3CA5-87B04EE809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1200F3-179C-0F26-D776-2A60632475EB}"/>
              </a:ext>
            </a:extLst>
          </p:cNvPr>
          <p:cNvSpPr txBox="1"/>
          <p:nvPr/>
        </p:nvSpPr>
        <p:spPr>
          <a:xfrm>
            <a:off x="450108" y="2774863"/>
            <a:ext cx="11333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）因为直线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6_d1200"/>
              </a:rPr>
              <a:t>，所以该直线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825557-0C56-B665-3B32-E15C77EDD15F}"/>
              </a:ext>
            </a:extLst>
          </p:cNvPr>
          <p:cNvSpPr txBox="1"/>
          <p:nvPr/>
        </p:nvSpPr>
        <p:spPr>
          <a:xfrm>
            <a:off x="3647728" y="3226263"/>
            <a:ext cx="345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1465</Words>
  <Application>Microsoft Office PowerPoint</Application>
  <PresentationFormat>宽屏</PresentationFormat>
  <Paragraphs>118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4" baseType="lpstr">
      <vt:lpstr>_⨹_1_03916</vt:lpstr>
      <vt:lpstr>_⨹_1_03d9c</vt:lpstr>
      <vt:lpstr>_⨹_1_067cc</vt:lpstr>
      <vt:lpstr>_⨹_1_09cb0</vt:lpstr>
      <vt:lpstr>_⨹_1_0d380</vt:lpstr>
      <vt:lpstr>_⨹_1_167da</vt:lpstr>
      <vt:lpstr>_⨹_1_34cbc</vt:lpstr>
      <vt:lpstr>_⨹_1_45940</vt:lpstr>
      <vt:lpstr>_⨹_1_65bfa</vt:lpstr>
      <vt:lpstr>_⨹_1_73d1b</vt:lpstr>
      <vt:lpstr>_⨹_1_b02e7</vt:lpstr>
      <vt:lpstr>_⨹_1_b0801</vt:lpstr>
      <vt:lpstr>_⨹_1_bf955</vt:lpstr>
      <vt:lpstr>_⨹_1_c3f88</vt:lpstr>
      <vt:lpstr>_⨹_1_d2783</vt:lpstr>
      <vt:lpstr>_⨹_1_eb9dd</vt:lpstr>
      <vt:lpstr>_⨹_1_efa2b</vt:lpstr>
      <vt:lpstr>_⨹_1_fad42</vt:lpstr>
      <vt:lpstr>_⨹_2_61721</vt:lpstr>
      <vt:lpstr>_⨹_2_6b55b</vt:lpstr>
      <vt:lpstr>_⨹_2_cb6f2</vt:lpstr>
      <vt:lpstr>_⨹_2_f6ef2</vt:lpstr>
      <vt:lpstr>_⨹_4_16054</vt:lpstr>
      <vt:lpstr>_⨹_6_d1200</vt:lpstr>
      <vt:lpstr>_⨹_8_7c1fb</vt:lpstr>
      <vt:lpstr>_⨹_9_5722d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