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0" r:id="rId7"/>
    <p:sldId id="312" r:id="rId8"/>
    <p:sldId id="313" r:id="rId9"/>
    <p:sldId id="315" r:id="rId10"/>
    <p:sldId id="319" r:id="rId11"/>
    <p:sldId id="321" r:id="rId12"/>
    <p:sldId id="324" r:id="rId13"/>
    <p:sldId id="326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540000" y="900000"/>
            <a:ext cx="236808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22" name="yt_image_11622" title="H_41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25" name="yt_shape_11625"/>
              <p:cNvSpPr txBox="1"/>
              <p:nvPr/>
            </p:nvSpPr>
            <p:spPr>
              <a:xfrm>
                <a:off x="540000" y="1482165"/>
                <a:ext cx="10468571" cy="38266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函数的初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步认识</m:t>
                                      </m:r>
                                    </m:e>
                                  </m:mr>
                                </m:m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变量与常量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自变量与因变量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自变量的取值范围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函数图象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d>
                                      <m:dPr>
                                        <m:begChr m:val="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函数的三种表示方法：列表法、解析法、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图象法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一次函数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正比例函数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表达式：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＝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𝑘𝑥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（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为常数，且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≠0）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图象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性质：当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&gt;0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的增大而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增大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；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当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&lt;0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的增大而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减小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25" name="yt_shape_11625" descr="{&quot;rangeId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468571" cy="3826689"/>
              </a:xfrm>
              <a:prstGeom prst="rect">
                <a:avLst/>
              </a:prstGeom>
              <a:blipFill>
                <a:blip r:embed="rId3"/>
                <a:stretch>
                  <a:fillRect l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E9FB94-ECAA-8944-2B24-9F5FA2BB28F1}"/>
                  </a:ext>
                </a:extLst>
              </p:cNvPr>
              <p:cNvSpPr txBox="1"/>
              <p:nvPr/>
            </p:nvSpPr>
            <p:spPr>
              <a:xfrm>
                <a:off x="9068081" y="2822326"/>
                <a:ext cx="13992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图象法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, 'mathAnswerShape': 1, 'IsSplitBraceMath': 1}">
                <a:extLst>
                  <a:ext uri="{FF2B5EF4-FFF2-40B4-BE49-F238E27FC236}">
                    <a16:creationId xmlns:a16="http://schemas.microsoft.com/office/drawing/2014/main" id="{DBE9FB94-ECAA-8944-2B24-9F5FA2BB2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8081" y="2822326"/>
                <a:ext cx="1399287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5CC64B-2B16-6AD5-E9AA-A8B88ECF75D3}"/>
                  </a:ext>
                </a:extLst>
              </p:cNvPr>
              <p:cNvSpPr txBox="1"/>
              <p:nvPr/>
            </p:nvSpPr>
            <p:spPr>
              <a:xfrm>
                <a:off x="6529035" y="3501008"/>
                <a:ext cx="8150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𝑘𝑥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5CC64B-2B16-6AD5-E9AA-A8B88ECF7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9035" y="3501008"/>
                <a:ext cx="815086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02EBE4-3604-B21E-971E-219558921AE8}"/>
                  </a:ext>
                </a:extLst>
              </p:cNvPr>
              <p:cNvSpPr txBox="1"/>
              <p:nvPr/>
            </p:nvSpPr>
            <p:spPr>
              <a:xfrm>
                <a:off x="9264352" y="4065590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增大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02EBE4-3604-B21E-971E-219558921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352" y="4065590"/>
                <a:ext cx="1094487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37B346-9F2E-58F8-E0DA-2664BDCF08EC}"/>
                  </a:ext>
                </a:extLst>
              </p:cNvPr>
              <p:cNvSpPr txBox="1"/>
              <p:nvPr/>
            </p:nvSpPr>
            <p:spPr>
              <a:xfrm>
                <a:off x="8400256" y="4588517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减小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37B346-9F2E-58F8-E0DA-2664BDCF0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256" y="4588517"/>
                <a:ext cx="1094487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73" name="yt_image_1167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76" name="yt_shape_11676"/>
              <p:cNvSpPr txBox="1"/>
              <p:nvPr/>
            </p:nvSpPr>
            <p:spPr>
              <a:xfrm>
                <a:off x="540000" y="1482165"/>
                <a:ext cx="8886728" cy="7489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（泰州市中考）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676" name="yt_shape_1167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886728" cy="748988"/>
              </a:xfrm>
              <a:prstGeom prst="rect">
                <a:avLst/>
              </a:prstGeom>
              <a:blipFill>
                <a:blip r:embed="rId3"/>
                <a:stretch>
                  <a:fillRect l="-2128" r="-1098" b="-10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78" name="yt_table_116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156008"/>
              </p:ext>
            </p:extLst>
          </p:nvPr>
        </p:nvGraphicFramePr>
        <p:xfrm>
          <a:off x="540047" y="2281941"/>
          <a:ext cx="6128068" cy="950976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3094038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680" name="yt_shape_11680"/>
          <p:cNvSpPr txBox="1"/>
          <p:nvPr/>
        </p:nvSpPr>
        <p:spPr>
          <a:xfrm>
            <a:off x="540120" y="32834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678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1" name="yt_table_116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317963"/>
              </p:ext>
            </p:extLst>
          </p:nvPr>
        </p:nvGraphicFramePr>
        <p:xfrm>
          <a:off x="540047" y="4242930"/>
          <a:ext cx="5820093" cy="950976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8C737C-A5E2-8583-D9BC-2EBED29A2A6A}"/>
              </a:ext>
            </a:extLst>
          </p:cNvPr>
          <p:cNvSpPr txBox="1"/>
          <p:nvPr/>
        </p:nvSpPr>
        <p:spPr>
          <a:xfrm>
            <a:off x="8437972" y="1435359"/>
            <a:ext cx="383285" cy="8353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984A57-6E81-FC38-76A9-36C3CB24021D}"/>
              </a:ext>
            </a:extLst>
          </p:cNvPr>
          <p:cNvSpPr txBox="1"/>
          <p:nvPr/>
        </p:nvSpPr>
        <p:spPr>
          <a:xfrm>
            <a:off x="2526559" y="37121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83" name="yt_image_1168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6" name="yt_shape_11686"/>
          <p:cNvSpPr txBox="1"/>
          <p:nvPr/>
        </p:nvSpPr>
        <p:spPr>
          <a:xfrm>
            <a:off x="540119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年合肥市肥东县期末改编）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一列快车从甲地匀速驶往乙地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cdec"/>
              </a:rPr>
              <a:t>一列慢车从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乙地匀速驶往甲地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第二列快车也从甲地发往乙地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48d"/>
              </a:rPr>
              <a:t>速度与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第一列快车相同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在第一列快车与慢车相遇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第二列快车与慢车相遇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c2a"/>
              </a:rPr>
              <a:t>设慢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车行驶的时间为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慢车与第一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第二列快车之间的距离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668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5" name="yt_image_11687" title="H_276.7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4348" y="4005064"/>
            <a:ext cx="4104456" cy="236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9" name="yt_shape_11689" descr="{&quot;rangeId&quot;:0,&quot;hasUnderline&quot;:&quot;1&quot;}"/>
          <p:cNvSpPr txBox="1"/>
          <p:nvPr/>
        </p:nvSpPr>
        <p:spPr>
          <a:xfrm>
            <a:off x="479376" y="797583"/>
            <a:ext cx="59327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8B5EB0-0CFD-989D-96B1-A516B235AE52}"/>
              </a:ext>
            </a:extLst>
          </p:cNvPr>
          <p:cNvSpPr txBox="1"/>
          <p:nvPr/>
        </p:nvSpPr>
        <p:spPr>
          <a:xfrm>
            <a:off x="4808965" y="7507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691"/>
          <p:cNvSpPr txBox="1"/>
          <p:nvPr/>
        </p:nvSpPr>
        <p:spPr>
          <a:xfrm>
            <a:off x="479376" y="126876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307"/>
              </a:rPr>
              <a:t>的取值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692"/>
              <p:cNvSpPr txBox="1"/>
              <p:nvPr/>
            </p:nvSpPr>
            <p:spPr>
              <a:xfrm>
                <a:off x="479376" y="2211715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）由题意，得慢车的速度为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快车的速度与慢车的速度之和为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快车的速度为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），快车驶完全程的时间为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b47d5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），快车到达乙地时，慢车与快车相距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1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11715"/>
                <a:ext cx="11492915" cy="3900107"/>
              </a:xfrm>
              <a:prstGeom prst="rect">
                <a:avLst/>
              </a:prstGeom>
              <a:blipFill>
                <a:blip r:embed="rId2"/>
                <a:stretch>
                  <a:fillRect l="-1645" t="-1406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C3EF625-CAF8-ABE4-2FBD-EC26D2871E25}"/>
              </a:ext>
            </a:extLst>
          </p:cNvPr>
          <p:cNvSpPr txBox="1"/>
          <p:nvPr/>
        </p:nvSpPr>
        <p:spPr>
          <a:xfrm>
            <a:off x="389365" y="2164909"/>
            <a:ext cx="812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）由题意，得慢车的速度为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0C809E-6ED8-466A-52AF-1BC07B96F8E6}"/>
              </a:ext>
            </a:extLst>
          </p:cNvPr>
          <p:cNvSpPr txBox="1"/>
          <p:nvPr/>
        </p:nvSpPr>
        <p:spPr>
          <a:xfrm>
            <a:off x="389365" y="2640397"/>
            <a:ext cx="766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快车的速度与慢车的速度之和为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974598-7CFE-5A96-A460-E22B15EFC96C}"/>
              </a:ext>
            </a:extLst>
          </p:cNvPr>
          <p:cNvSpPr txBox="1"/>
          <p:nvPr/>
        </p:nvSpPr>
        <p:spPr>
          <a:xfrm>
            <a:off x="389365" y="3115885"/>
            <a:ext cx="10482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快车的速度为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），快车驶完全程的时间为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47d5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06A525-48D2-49D3-BB3E-2AC591DB618D}"/>
              </a:ext>
            </a:extLst>
          </p:cNvPr>
          <p:cNvSpPr txBox="1"/>
          <p:nvPr/>
        </p:nvSpPr>
        <p:spPr>
          <a:xfrm>
            <a:off x="389365" y="3591373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），快车到达乙地时，慢车与快车相距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E82F05-E128-C07E-1952-D0AD7E6DECA0}"/>
              </a:ext>
            </a:extLst>
          </p:cNvPr>
          <p:cNvSpPr txBox="1"/>
          <p:nvPr/>
        </p:nvSpPr>
        <p:spPr>
          <a:xfrm>
            <a:off x="389365" y="4066861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B75EDBD-B65A-CC73-9B64-04BB5B9DA8E3}"/>
                  </a:ext>
                </a:extLst>
              </p:cNvPr>
              <p:cNvSpPr txBox="1"/>
              <p:nvPr/>
            </p:nvSpPr>
            <p:spPr>
              <a:xfrm>
                <a:off x="389365" y="4542349"/>
                <a:ext cx="813409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B75EDBD-B65A-CC73-9B64-04BB5B9DA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542349"/>
                <a:ext cx="8134097" cy="1154189"/>
              </a:xfrm>
              <a:prstGeom prst="rect">
                <a:avLst/>
              </a:prstGeom>
              <a:blipFill>
                <a:blip r:embed="rId3"/>
                <a:stretch>
                  <a:fillRect l="-1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9563165-82F0-94E9-0E89-B32286700310}"/>
              </a:ext>
            </a:extLst>
          </p:cNvPr>
          <p:cNvSpPr txBox="1"/>
          <p:nvPr/>
        </p:nvSpPr>
        <p:spPr>
          <a:xfrm>
            <a:off x="389365" y="5602926"/>
            <a:ext cx="381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1687" title="H_276.7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1884" y="4200396"/>
            <a:ext cx="3625080" cy="208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" name="yt_shape_11694"/>
          <p:cNvSpPr txBox="1"/>
          <p:nvPr/>
        </p:nvSpPr>
        <p:spPr>
          <a:xfrm>
            <a:off x="540000" y="900000"/>
            <a:ext cx="669414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内填上正确的数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）</a:t>
            </a:r>
          </a:p>
        </p:txBody>
      </p:sp>
      <p:sp>
        <p:nvSpPr>
          <p:cNvPr id="11697" name="yt_shape_11697"/>
          <p:cNvSpPr txBox="1"/>
          <p:nvPr/>
        </p:nvSpPr>
        <p:spPr>
          <a:xfrm>
            <a:off x="540000" y="2010970"/>
            <a:ext cx="2780313" cy="30434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50" b="0" i="0" u="none" spc="-1655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6550" b="0" i="0" u="none" spc="17943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pic>
        <p:nvPicPr>
          <p:cNvPr id="11696" name="yt_image_11696" title="H_259.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628800"/>
            <a:ext cx="2801982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1687" title="H_276.7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1795260"/>
            <a:ext cx="4104456" cy="236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27" name="yt_shape_11627"/>
              <p:cNvSpPr txBox="1"/>
              <p:nvPr/>
            </p:nvSpPr>
            <p:spPr>
              <a:xfrm>
                <a:off x="551384" y="-171400"/>
                <a:ext cx="11111999" cy="56057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一次函数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一次函数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表达式：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＝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𝑘𝑥</m:t>
                                                </m:r>
                                                <m: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＋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𝑏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（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，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𝑏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为常数，且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≠0）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图象：直线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＝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𝑘𝑥</m:t>
                                            </m:r>
                                            <m: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＋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𝑏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可由直线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＝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向上或向下平移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｜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𝑏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｜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个单位得到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（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当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&gt;0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时，向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上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平移；当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&lt;0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时，向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下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平移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性质：当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&gt;0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的增大而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增大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；当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&lt;0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时，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随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的增大而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减小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一次函数与方程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（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组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）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、不等式的关系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一次函数的实际应用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1627" name="yt_shape_116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171400"/>
                <a:ext cx="11111999" cy="5605702"/>
              </a:xfrm>
              <a:prstGeom prst="rect">
                <a:avLst/>
              </a:prstGeom>
              <a:blipFill>
                <a:blip r:embed="rId2"/>
                <a:stretch>
                  <a:fillRect l="-1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A6A0D8-0180-F67E-2232-4886ADB5859D}"/>
                  </a:ext>
                </a:extLst>
              </p:cNvPr>
              <p:cNvSpPr txBox="1"/>
              <p:nvPr/>
            </p:nvSpPr>
            <p:spPr>
              <a:xfrm>
                <a:off x="6235619" y="1346879"/>
                <a:ext cx="12849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𝑘𝑥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𝑏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A6A0D8-0180-F67E-2232-4886ADB58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619" y="1346879"/>
                <a:ext cx="1284986" cy="4594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789561-3EE0-C7C2-F16F-5B65661D5E4F}"/>
                  </a:ext>
                </a:extLst>
              </p:cNvPr>
              <p:cNvSpPr txBox="1"/>
              <p:nvPr/>
            </p:nvSpPr>
            <p:spPr>
              <a:xfrm>
                <a:off x="4541756" y="2314047"/>
                <a:ext cx="12595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｜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𝑏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｜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789561-3EE0-C7C2-F16F-5B65661D5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756" y="2314047"/>
                <a:ext cx="1259587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6E580E-0B0D-8D2F-6592-3981B7A76A15}"/>
                  </a:ext>
                </a:extLst>
              </p:cNvPr>
              <p:cNvSpPr txBox="1"/>
              <p:nvPr/>
            </p:nvSpPr>
            <p:spPr>
              <a:xfrm>
                <a:off x="9711989" y="2276872"/>
                <a:ext cx="789685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上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6E580E-0B0D-8D2F-6592-3981B7A76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1989" y="2276872"/>
                <a:ext cx="789685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F79850-75D9-E84E-9362-FAC32219160B}"/>
                  </a:ext>
                </a:extLst>
              </p:cNvPr>
              <p:cNvSpPr txBox="1"/>
              <p:nvPr/>
            </p:nvSpPr>
            <p:spPr>
              <a:xfrm>
                <a:off x="6194090" y="2830783"/>
                <a:ext cx="789685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下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F79850-75D9-E84E-9362-FAC322191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4090" y="2830783"/>
                <a:ext cx="789685" cy="459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3EA05F-0A21-3A4D-AA19-CDDEF02B902A}"/>
                  </a:ext>
                </a:extLst>
              </p:cNvPr>
              <p:cNvSpPr txBox="1"/>
              <p:nvPr/>
            </p:nvSpPr>
            <p:spPr>
              <a:xfrm>
                <a:off x="8969738" y="3384693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增大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3EA05F-0A21-3A4D-AA19-CDDEF02B9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9738" y="3384693"/>
                <a:ext cx="1094487" cy="4594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122399-5F4D-0147-0E6D-76B0E80741C2}"/>
                  </a:ext>
                </a:extLst>
              </p:cNvPr>
              <p:cNvSpPr txBox="1"/>
              <p:nvPr/>
            </p:nvSpPr>
            <p:spPr>
              <a:xfrm>
                <a:off x="7007143" y="3938605"/>
                <a:ext cx="1094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减小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122399-5F4D-0147-0E6D-76B0E8074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7143" y="3938605"/>
                <a:ext cx="1094486" cy="4594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0" name="yt_shape_1163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29" name="yt_image_11629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2" name="yt_shape_11632"/>
          <p:cNvSpPr txBox="1"/>
          <p:nvPr/>
        </p:nvSpPr>
        <p:spPr>
          <a:xfrm>
            <a:off x="540000" y="1482165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函数的相关概念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33" name="yt_shape_11633"/>
              <p:cNvSpPr txBox="1"/>
              <p:nvPr/>
            </p:nvSpPr>
            <p:spPr>
              <a:xfrm>
                <a:off x="540000" y="1977370"/>
                <a:ext cx="9058249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（广安市中考）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633" name="yt_shape_1163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9058249" cy="722121"/>
              </a:xfrm>
              <a:prstGeom prst="rect">
                <a:avLst/>
              </a:prstGeom>
              <a:blipFill>
                <a:blip r:embed="rId3"/>
                <a:stretch>
                  <a:fillRect l="-2086" r="-1009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35" name="yt_table_116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282429"/>
              </p:ext>
            </p:extLst>
          </p:nvPr>
        </p:nvGraphicFramePr>
        <p:xfrm>
          <a:off x="540047" y="2750279"/>
          <a:ext cx="784606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317023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37" name="yt_shape_11637"/>
              <p:cNvSpPr txBox="1"/>
              <p:nvPr/>
            </p:nvSpPr>
            <p:spPr>
              <a:xfrm>
                <a:off x="540000" y="3751833"/>
                <a:ext cx="5902257" cy="1425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2334168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2334168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637" name="yt_shape_11637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1833"/>
                <a:ext cx="5902257" cy="1425775"/>
              </a:xfrm>
              <a:prstGeom prst="rect">
                <a:avLst/>
              </a:prstGeom>
              <a:blipFill>
                <a:blip r:embed="rId4"/>
                <a:stretch>
                  <a:fillRect l="-3202" t="-3419" r="-216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41" name="yt_table_116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475244"/>
              </p:ext>
            </p:extLst>
          </p:nvPr>
        </p:nvGraphicFramePr>
        <p:xfrm>
          <a:off x="540047" y="5233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pic>
        <p:nvPicPr>
          <p:cNvPr id="3" name="yt_shape_1715439554054" title="H_25.973701">
            <a:extLst>
              <a:ext uri="{FF2B5EF4-FFF2-40B4-BE49-F238E27FC236}">
                <a16:creationId xmlns:a16="http://schemas.microsoft.com/office/drawing/2014/main" id="{710EE2E4-52CC-FBFB-3FA6-62B2AA5231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2BCFEF-D883-5400-7A3C-066D86C5ABD5}"/>
              </a:ext>
            </a:extLst>
          </p:cNvPr>
          <p:cNvSpPr txBox="1"/>
          <p:nvPr/>
        </p:nvSpPr>
        <p:spPr>
          <a:xfrm>
            <a:off x="8590372" y="1930564"/>
            <a:ext cx="400748" cy="8087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5E76B7-7447-5C9E-0D4B-A2EF381DB746}"/>
              </a:ext>
            </a:extLst>
          </p:cNvPr>
          <p:cNvSpPr txBox="1"/>
          <p:nvPr/>
        </p:nvSpPr>
        <p:spPr>
          <a:xfrm>
            <a:off x="5482364" y="3705027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3" name="yt_shape_1164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函数的图象</a:t>
            </a:r>
          </a:p>
        </p:txBody>
      </p:sp>
      <p:sp>
        <p:nvSpPr>
          <p:cNvPr id="11644" name="yt_shape_11644"/>
          <p:cNvSpPr txBox="1"/>
          <p:nvPr/>
        </p:nvSpPr>
        <p:spPr>
          <a:xfrm>
            <a:off x="540120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（贵州省中考）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小星一家驾车前往黄果树旅游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a49d"/>
              </a:rPr>
              <a:t>在行驶过程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汽车离黄果树景点的路程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与所用时间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3aca"/>
              </a:rPr>
              <a:t>之间的函数关系的图象如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6" name="yt_table_1164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32248"/>
              </p:ext>
            </p:extLst>
          </p:nvPr>
        </p:nvGraphicFramePr>
        <p:xfrm>
          <a:off x="540047" y="2834771"/>
          <a:ext cx="6594475" cy="1901952"/>
        </p:xfrm>
        <a:graphic>
          <a:graphicData uri="http://schemas.openxmlformats.org/drawingml/2006/table">
            <a:tbl>
              <a:tblPr/>
              <a:tblGrid>
                <a:gridCol w="6594475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小星家离黄果树景点的路程为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小星从家出发第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小时的平均速度为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75km/h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小星从家出发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小时离景点的路程为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小星从家到黄果树景点的时间共用了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pic>
        <p:nvPicPr>
          <p:cNvPr id="11645" name="yt_image_11645_skip" title="H_133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1122" y="2834771"/>
            <a:ext cx="1708738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54114" title="H_25.973701">
            <a:extLst>
              <a:ext uri="{FF2B5EF4-FFF2-40B4-BE49-F238E27FC236}">
                <a16:creationId xmlns:a16="http://schemas.microsoft.com/office/drawing/2014/main" id="{BC9389FA-841C-823C-A746-79CA2655FF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18C973-4F53-4E20-5CB6-A9D50D17CADF}"/>
              </a:ext>
            </a:extLst>
          </p:cNvPr>
          <p:cNvSpPr txBox="1"/>
          <p:nvPr/>
        </p:nvSpPr>
        <p:spPr>
          <a:xfrm>
            <a:off x="4717309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8" name="yt_shape_11648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一次函数的图象和性质</a:t>
            </a:r>
          </a:p>
        </p:txBody>
      </p:sp>
      <p:sp>
        <p:nvSpPr>
          <p:cNvPr id="11649" name="yt_shape_11649"/>
          <p:cNvSpPr txBox="1"/>
          <p:nvPr/>
        </p:nvSpPr>
        <p:spPr>
          <a:xfrm>
            <a:off x="540000" y="1395205"/>
            <a:ext cx="9749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0" name="yt_table_116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663706"/>
              </p:ext>
            </p:extLst>
          </p:nvPr>
        </p:nvGraphicFramePr>
        <p:xfrm>
          <a:off x="540047" y="1874508"/>
          <a:ext cx="5362575" cy="1901952"/>
        </p:xfrm>
        <a:graphic>
          <a:graphicData uri="http://schemas.openxmlformats.org/drawingml/2006/table">
            <a:tbl>
              <a:tblPr/>
              <a:tblGrid>
                <a:gridCol w="5362575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轴交于点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函数值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随自变量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pic>
        <p:nvPicPr>
          <p:cNvPr id="3" name="yt_shape_1715439554173" title="H_25.973701">
            <a:extLst>
              <a:ext uri="{FF2B5EF4-FFF2-40B4-BE49-F238E27FC236}">
                <a16:creationId xmlns:a16="http://schemas.microsoft.com/office/drawing/2014/main" id="{1A929B01-C2A8-1B56-1223-039A637447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32D2A4-2E5B-F6BC-B9FF-DC9832B9CA0B}"/>
              </a:ext>
            </a:extLst>
          </p:cNvPr>
          <p:cNvSpPr txBox="1"/>
          <p:nvPr/>
        </p:nvSpPr>
        <p:spPr>
          <a:xfrm>
            <a:off x="92923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2" name="yt_shape_1165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年合肥市肥东县期末改编）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f1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的图象分别为直线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6ea4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4" name="yt_table_116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207677"/>
              </p:ext>
            </p:extLst>
          </p:nvPr>
        </p:nvGraphicFramePr>
        <p:xfrm>
          <a:off x="540047" y="2339566"/>
          <a:ext cx="5354955" cy="950976"/>
        </p:xfrm>
        <a:graphic>
          <a:graphicData uri="http://schemas.openxmlformats.org/drawingml/2006/table">
            <a:tbl>
              <a:tblPr/>
              <a:tblGrid>
                <a:gridCol w="316103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2193925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pic>
        <p:nvPicPr>
          <p:cNvPr id="11653" name="yt_image_11653_skip" title="H_112.6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122" y="2339566"/>
            <a:ext cx="151569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063BBD-75D5-D192-D803-DD0CC553B20C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6" name="yt_shape_11656"/>
          <p:cNvSpPr txBox="1"/>
          <p:nvPr/>
        </p:nvSpPr>
        <p:spPr>
          <a:xfrm>
            <a:off x="540000" y="900000"/>
            <a:ext cx="652903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一次函数与方程（组）、不等式的关系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7" name="yt_shape_11657"/>
              <p:cNvSpPr txBox="1"/>
              <p:nvPr/>
            </p:nvSpPr>
            <p:spPr>
              <a:xfrm>
                <a:off x="540120" y="1395205"/>
                <a:ext cx="11492915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（陕西省中考）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7c06"/>
                  </a:rPr>
                  <a:t>相交于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57" name="yt_shape_11657" descr="{&quot;rangeId&quot;:1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551066"/>
              </a:xfrm>
              <a:prstGeom prst="rect">
                <a:avLst/>
              </a:prstGeom>
              <a:blipFill>
                <a:blip r:embed="rId2"/>
                <a:stretch>
                  <a:fillRect l="-1645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59" name="yt_table_11659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185574"/>
                  </p:ext>
                </p:extLst>
              </p:nvPr>
            </p:nvGraphicFramePr>
            <p:xfrm>
              <a:off x="540047" y="2997059"/>
              <a:ext cx="5474145" cy="2121154"/>
            </p:xfrm>
            <a:graphic>
              <a:graphicData uri="http://schemas.openxmlformats.org/drawingml/2006/table">
                <a:tbl>
                  <a:tblPr/>
                  <a:tblGrid>
                    <a:gridCol w="3334068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40077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59" name="yt_table_11659" descr="{&quot;rangeId&quot;:1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185574"/>
                  </p:ext>
                </p:extLst>
              </p:nvPr>
            </p:nvGraphicFramePr>
            <p:xfrm>
              <a:off x="540047" y="2997059"/>
              <a:ext cx="5474145" cy="2121154"/>
            </p:xfrm>
            <a:graphic>
              <a:graphicData uri="http://schemas.openxmlformats.org/drawingml/2006/table">
                <a:tbl>
                  <a:tblPr/>
                  <a:tblGrid>
                    <a:gridCol w="3334068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40077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4051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125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640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125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554235" title="H_25.973701">
            <a:extLst>
              <a:ext uri="{FF2B5EF4-FFF2-40B4-BE49-F238E27FC236}">
                <a16:creationId xmlns:a16="http://schemas.microsoft.com/office/drawing/2014/main" id="{83023863-00C4-6CC4-4EA7-241F062575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9C4C4E-0A88-BAB7-EB61-E87707CA90F5}"/>
              </a:ext>
            </a:extLst>
          </p:cNvPr>
          <p:cNvSpPr txBox="1"/>
          <p:nvPr/>
        </p:nvSpPr>
        <p:spPr>
          <a:xfrm>
            <a:off x="9264352" y="1916832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0" name="yt_shape_11660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（济宁市中考）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请写出一个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ce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661" name="yt_shape_11661" descr="{&quot;rangeId&quot;:0,&quot;hasUnderline&quot;:&quot;1&quot;}"/>
          <p:cNvSpPr txBox="1"/>
          <p:nvPr/>
        </p:nvSpPr>
        <p:spPr>
          <a:xfrm>
            <a:off x="540119" y="18594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5701"/>
              </a:rPr>
              <a:t>的解集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5" name="yt_shape_11665"/>
          <p:cNvSpPr txBox="1"/>
          <p:nvPr/>
        </p:nvSpPr>
        <p:spPr>
          <a:xfrm>
            <a:off x="540000" y="48334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2" name="yt_shape_11662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6438" y="2818870"/>
            <a:ext cx="1579123" cy="1964196"/>
            <a:chOff x="0" y="0"/>
            <a:chExt cx="1579123" cy="1964196"/>
          </a:xfrm>
        </p:grpSpPr>
        <p:pic>
          <p:nvPicPr>
            <p:cNvPr id="2" name="yt_image_116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9123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4" name="yt_shape_11664"/>
            <p:cNvSpPr txBox="1"/>
            <p:nvPr/>
          </p:nvSpPr>
          <p:spPr>
            <a:xfrm>
              <a:off x="256280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E9EB50-0E85-2540-AFDE-F1CEF12CBE04}"/>
              </a:ext>
            </a:extLst>
          </p:cNvPr>
          <p:cNvSpPr txBox="1"/>
          <p:nvPr/>
        </p:nvSpPr>
        <p:spPr>
          <a:xfrm>
            <a:off x="414422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98E818-9DAD-44A9-6CF9-7BFE05A010D9}"/>
              </a:ext>
            </a:extLst>
          </p:cNvPr>
          <p:cNvSpPr txBox="1"/>
          <p:nvPr/>
        </p:nvSpPr>
        <p:spPr>
          <a:xfrm>
            <a:off x="1107333" y="2288117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6" name="yt_shape_11666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一次函数的应用</a:t>
            </a:r>
          </a:p>
        </p:txBody>
      </p:sp>
      <p:sp>
        <p:nvSpPr>
          <p:cNvPr id="11667" name="yt_shape_11667"/>
          <p:cNvSpPr txBox="1"/>
          <p:nvPr/>
        </p:nvSpPr>
        <p:spPr>
          <a:xfrm>
            <a:off x="540119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年合肥市肥东县期末改编）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加油向未来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电视节目中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4b2d"/>
              </a:rPr>
              <a:t>王清和李北进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行无人驾驶汽车运送货物表演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王清操控的快车和李北操控的慢车分别从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652f"/>
              </a:rPr>
              <a:t>两地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秒卸货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然后原路返回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1135"/>
              </a:rPr>
              <a:t>慢车到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地即停运休息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如图表示的是两车之间的距离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aac5"/>
              </a:rPr>
              <a:t>的函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1" name="yt_table_1167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24455"/>
              </p:ext>
            </p:extLst>
          </p:nvPr>
        </p:nvGraphicFramePr>
        <p:xfrm>
          <a:off x="540047" y="3795034"/>
          <a:ext cx="49041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grpSp>
        <p:nvGrpSpPr>
          <p:cNvPr id="11668" name="yt_shape_11668_skip" title="H_183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18791" y="3795034"/>
            <a:ext cx="2931337" cy="2326527"/>
            <a:chOff x="0" y="0"/>
            <a:chExt cx="2931337" cy="2326527"/>
          </a:xfrm>
        </p:grpSpPr>
        <p:pic>
          <p:nvPicPr>
            <p:cNvPr id="2" name="yt_image_1166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31337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0" name="yt_shape_11670"/>
            <p:cNvSpPr txBox="1"/>
            <p:nvPr/>
          </p:nvSpPr>
          <p:spPr>
            <a:xfrm>
              <a:off x="932387" y="19665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554300">
            <a:extLst>
              <a:ext uri="{FF2B5EF4-FFF2-40B4-BE49-F238E27FC236}">
                <a16:creationId xmlns:a16="http://schemas.microsoft.com/office/drawing/2014/main" id="{03ADA3A7-5BEA-0096-FB91-AC54C9E84A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D79C822-F1B9-1325-BC0B-6A0718979ADA}"/>
              </a:ext>
            </a:extLst>
          </p:cNvPr>
          <p:cNvSpPr txBox="1"/>
          <p:nvPr/>
        </p:nvSpPr>
        <p:spPr>
          <a:xfrm>
            <a:off x="7117607" y="32503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942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_⨹_1_02f1b</vt:lpstr>
      <vt:lpstr>_⨹_1_65668</vt:lpstr>
      <vt:lpstr>_⨹_1_86782</vt:lpstr>
      <vt:lpstr>_⨹_1_9bcea</vt:lpstr>
      <vt:lpstr>_⨹_1_b47d5</vt:lpstr>
      <vt:lpstr>_⨹_11_03aca</vt:lpstr>
      <vt:lpstr>_⨹_2_6652f</vt:lpstr>
      <vt:lpstr>_⨹_2_6aac5</vt:lpstr>
      <vt:lpstr>_⨹_2_9cc2a</vt:lpstr>
      <vt:lpstr>_⨹_3_31135</vt:lpstr>
      <vt:lpstr>_⨹_3_35701</vt:lpstr>
      <vt:lpstr>_⨹_3_6a307</vt:lpstr>
      <vt:lpstr>_⨹_3_9148d</vt:lpstr>
      <vt:lpstr>_⨹_3_a7c06</vt:lpstr>
      <vt:lpstr>_⨹_5_0a49d</vt:lpstr>
      <vt:lpstr>_⨹_5_4cdec</vt:lpstr>
      <vt:lpstr>_⨹_6_94b2d</vt:lpstr>
      <vt:lpstr>_⨹_8_16ea4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2024-05-13T05:37:29Z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