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12" r:id="rId5"/>
    <p:sldId id="313" r:id="rId6"/>
    <p:sldId id="330" r:id="rId7"/>
    <p:sldId id="315" r:id="rId8"/>
    <p:sldId id="331" r:id="rId9"/>
    <p:sldId id="316" r:id="rId10"/>
    <p:sldId id="318" r:id="rId11"/>
    <p:sldId id="320" r:id="rId12"/>
    <p:sldId id="321" r:id="rId13"/>
    <p:sldId id="332" r:id="rId14"/>
    <p:sldId id="322" r:id="rId15"/>
    <p:sldId id="334" r:id="rId16"/>
    <p:sldId id="327" r:id="rId17"/>
    <p:sldId id="329" r:id="rId18"/>
    <p:sldId id="256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08" autoAdjust="0"/>
    <p:restoredTop sz="94660"/>
  </p:normalViewPr>
  <p:slideViewPr>
    <p:cSldViewPr showGuides="1">
      <p:cViewPr varScale="1">
        <p:scale>
          <a:sx n="64" d="100"/>
          <a:sy n="64" d="100"/>
        </p:scale>
        <p:origin x="48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24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67" name="yt_shape_12867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2866" name="yt_image_12866" title="H_41.85">
            <a:extLst>
              <a:ext uri="">
                <a16:creationId xmlns:p14="http://schemas.microsoft.com/office/powerpoint/2010/main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69" name="yt_shape_12869"/>
          <p:cNvSpPr txBox="1"/>
          <p:nvPr/>
        </p:nvSpPr>
        <p:spPr>
          <a:xfrm>
            <a:off x="540000" y="1482165"/>
            <a:ext cx="6429645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全等三角形的性质和判定的综合应用</a:t>
            </a:r>
          </a:p>
        </p:txBody>
      </p:sp>
      <p:sp>
        <p:nvSpPr>
          <p:cNvPr id="12870" name="yt_shape_12870"/>
          <p:cNvSpPr txBox="1"/>
          <p:nvPr/>
        </p:nvSpPr>
        <p:spPr>
          <a:xfrm>
            <a:off x="540000" y="1977370"/>
            <a:ext cx="932306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下面四个结论中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872" name="yt_table_12872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9713094"/>
              </p:ext>
            </p:extLst>
          </p:nvPr>
        </p:nvGraphicFramePr>
        <p:xfrm>
          <a:off x="540047" y="2456673"/>
          <a:ext cx="5033963" cy="1901952"/>
        </p:xfrm>
        <a:graphic>
          <a:graphicData uri="http://schemas.openxmlformats.org/drawingml/2006/table">
            <a:tbl>
              <a:tblPr/>
              <a:tblGrid>
                <a:gridCol w="5033963">
                  <a:extLst>
                    <a:ext uri="{9D8B030D-6E8A-4147-A177-3AD203B41FA5}">
                      <a16:colId xmlns:a16="http://schemas.microsoft.com/office/drawing/2014/main" val="1043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△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△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CDB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的面积相等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△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△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CDB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的周长相等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∥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且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CBD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7"/>
                  </a:ext>
                </a:extLst>
              </a:tr>
            </a:tbl>
          </a:graphicData>
        </a:graphic>
      </p:graphicFrame>
      <p:pic>
        <p:nvPicPr>
          <p:cNvPr id="12871" name="yt_image_12871_skip" title="H_101.52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278707" y="2456673"/>
            <a:ext cx="1371078" cy="1289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5439721589" title="H_26.259764">
            <a:extLst>
              <a:ext uri="{FF2B5EF4-FFF2-40B4-BE49-F238E27FC236}">
                <a16:creationId xmlns:a16="http://schemas.microsoft.com/office/drawing/2014/main" id="{DE5F5E0B-38F3-D5C4-8A50-000C731A7A6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67AF867-3B3A-CEDE-9ABC-4C453FCA7C64}"/>
              </a:ext>
            </a:extLst>
          </p:cNvPr>
          <p:cNvSpPr txBox="1"/>
          <p:nvPr/>
        </p:nvSpPr>
        <p:spPr>
          <a:xfrm>
            <a:off x="8852626" y="193056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20" name="yt_shape_12920" descr="{&quot;rangeId&quot;:0,&quot;hasUnderline&quot;:&quot;1&quot;}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年福建省改编）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已知方格纸中是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个相同的正方形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c7961"/>
              </a:rPr>
              <a:t>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135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924" name="yt_shape_12924"/>
          <p:cNvSpPr txBox="1"/>
          <p:nvPr/>
        </p:nvSpPr>
        <p:spPr>
          <a:xfrm>
            <a:off x="540000" y="4026350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921" name="yt_shape_12921" title="H_154.6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11901" y="2011799"/>
            <a:ext cx="1568196" cy="1964196"/>
            <a:chOff x="0" y="0"/>
            <a:chExt cx="1568196" cy="1964196"/>
          </a:xfrm>
        </p:grpSpPr>
        <p:pic>
          <p:nvPicPr>
            <p:cNvPr id="2" name="yt_image_12921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68196" cy="15681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923" name="yt_shape_12923"/>
            <p:cNvSpPr txBox="1"/>
            <p:nvPr/>
          </p:nvSpPr>
          <p:spPr>
            <a:xfrm>
              <a:off x="250817" y="160419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66046E6D-E321-5639-6B91-E18A4F692C25}"/>
              </a:ext>
            </a:extLst>
          </p:cNvPr>
          <p:cNvSpPr txBox="1"/>
          <p:nvPr/>
        </p:nvSpPr>
        <p:spPr>
          <a:xfrm>
            <a:off x="1516908" y="1328682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135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925" name="yt_shape_12925"/>
              <p:cNvSpPr txBox="1"/>
              <p:nvPr/>
            </p:nvSpPr>
            <p:spPr>
              <a:xfrm>
                <a:off x="540119" y="900000"/>
                <a:ext cx="11492915" cy="484215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如图所示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是线段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上一点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是过点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的一条直线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连接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62298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过点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交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EAM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FBM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𝐸𝐴𝑀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𝐹𝐵𝑀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𝐵𝐹𝑀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𝐸𝑀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𝐹𝑀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AAS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2925" name="yt_shape_12925" descr="{&quot;rangeId&quot;:17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842159"/>
              </a:xfrm>
              <a:prstGeom prst="rect">
                <a:avLst/>
              </a:prstGeom>
              <a:blipFill>
                <a:blip r:embed="rId2"/>
                <a:stretch>
                  <a:fillRect l="-1645" t="-1134" b="-30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929" name="yt_image_12929" title="H_147.69">
            <a:extLst>
              <a:ext uri="">
                <a16:creationId xmlns:mc="http://schemas.openxmlformats.org/markup-compatibility/2006" xmlns:a14="http://schemas.microsoft.com/office/drawing/2010/main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12284" y="2491102"/>
            <a:ext cx="2039715" cy="1875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0CA217F-7672-3300-24F2-AD49E06121CA}"/>
              </a:ext>
            </a:extLst>
          </p:cNvPr>
          <p:cNvSpPr txBox="1"/>
          <p:nvPr/>
        </p:nvSpPr>
        <p:spPr>
          <a:xfrm>
            <a:off x="450108" y="2279658"/>
            <a:ext cx="8433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FBM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739C09E-ABF3-01FE-0B83-7BF544E00221}"/>
                  </a:ext>
                </a:extLst>
              </p:cNvPr>
              <p:cNvSpPr txBox="1"/>
              <p:nvPr/>
            </p:nvSpPr>
            <p:spPr>
              <a:xfrm>
                <a:off x="450108" y="2755146"/>
                <a:ext cx="5928741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BFM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𝐸𝐴𝑀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𝐹𝐵𝑀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𝐵𝐹𝑀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𝐸𝑀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𝐹𝑀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3" name="文本框 2" descr="{'rangeId': 17, 'hasSerialNum': 1}">
                <a:extLst>
                  <a:ext uri="{FF2B5EF4-FFF2-40B4-BE49-F238E27FC236}">
                    <a16:creationId xmlns:a16="http://schemas.microsoft.com/office/drawing/2014/main" id="{C739C09E-ABF3-01FE-0B83-7BF544E0022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755146"/>
                <a:ext cx="5928741" cy="1611643"/>
              </a:xfrm>
              <a:prstGeom prst="rect">
                <a:avLst/>
              </a:prstGeom>
              <a:blipFill>
                <a:blip r:embed="rId4"/>
                <a:stretch>
                  <a:fillRect l="-16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12AAA574-B38F-F554-08C5-ECA44FC7E5DD}"/>
              </a:ext>
            </a:extLst>
          </p:cNvPr>
          <p:cNvSpPr txBox="1"/>
          <p:nvPr/>
        </p:nvSpPr>
        <p:spPr>
          <a:xfrm>
            <a:off x="450108" y="4273177"/>
            <a:ext cx="4221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AAS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CFE0664-8944-6AA6-E588-F428FB743445}"/>
              </a:ext>
            </a:extLst>
          </p:cNvPr>
          <p:cNvSpPr txBox="1"/>
          <p:nvPr/>
        </p:nvSpPr>
        <p:spPr>
          <a:xfrm>
            <a:off x="450108" y="4748665"/>
            <a:ext cx="1875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BC43339-AB26-521D-BA2C-3255A9DB9C7B}"/>
              </a:ext>
            </a:extLst>
          </p:cNvPr>
          <p:cNvSpPr txBox="1"/>
          <p:nvPr/>
        </p:nvSpPr>
        <p:spPr>
          <a:xfrm>
            <a:off x="450108" y="5224153"/>
            <a:ext cx="30185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2932"/>
              <p:cNvSpPr txBox="1"/>
              <p:nvPr/>
            </p:nvSpPr>
            <p:spPr>
              <a:xfrm>
                <a:off x="551384" y="1309295"/>
                <a:ext cx="6347892" cy="484215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𝐶𝐴𝐸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𝐷𝐵𝐹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𝐵𝐹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𝐴𝐸𝐶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𝐵𝐹𝐷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ASA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3" name="yt_shape_129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309295"/>
                <a:ext cx="6347892" cy="4842159"/>
              </a:xfrm>
              <a:prstGeom prst="rect">
                <a:avLst/>
              </a:prstGeom>
              <a:blipFill>
                <a:blip r:embed="rId2"/>
                <a:stretch>
                  <a:fillRect l="-2879" t="-1134" r="-768" b="-30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934" name="yt_image_12934" title="H_147.69">
            <a:extLst>
              <a:ext uri="">
                <a16:creationId xmlns:mc="http://schemas.openxmlformats.org/markup-compatibility/2006" xmlns:a14="http://schemas.microsoft.com/office/drawing/2010/main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23668" y="1309295"/>
            <a:ext cx="2039715" cy="1875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50BBE74-4F3E-9A59-93C8-5F772592767D}"/>
              </a:ext>
            </a:extLst>
          </p:cNvPr>
          <p:cNvSpPr txBox="1"/>
          <p:nvPr/>
        </p:nvSpPr>
        <p:spPr>
          <a:xfrm>
            <a:off x="461373" y="1262489"/>
            <a:ext cx="6466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91F0B44-0115-1A58-F1E4-1AD4E4C356F4}"/>
              </a:ext>
            </a:extLst>
          </p:cNvPr>
          <p:cNvSpPr txBox="1"/>
          <p:nvPr/>
        </p:nvSpPr>
        <p:spPr>
          <a:xfrm>
            <a:off x="461373" y="1737977"/>
            <a:ext cx="4634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5FEA263-B134-FDC1-4677-A4D4A0EC3B9E}"/>
              </a:ext>
            </a:extLst>
          </p:cNvPr>
          <p:cNvSpPr txBox="1"/>
          <p:nvPr/>
        </p:nvSpPr>
        <p:spPr>
          <a:xfrm>
            <a:off x="461373" y="2213465"/>
            <a:ext cx="3901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C1C50DD-A0B5-5815-EF8F-EB00D2350F6C}"/>
              </a:ext>
            </a:extLst>
          </p:cNvPr>
          <p:cNvSpPr txBox="1"/>
          <p:nvPr/>
        </p:nvSpPr>
        <p:spPr>
          <a:xfrm>
            <a:off x="461373" y="2688953"/>
            <a:ext cx="29089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7B99465-A626-A4AA-9845-155183DE3FCD}"/>
                  </a:ext>
                </a:extLst>
              </p:cNvPr>
              <p:cNvSpPr txBox="1"/>
              <p:nvPr/>
            </p:nvSpPr>
            <p:spPr>
              <a:xfrm>
                <a:off x="461373" y="3164441"/>
                <a:ext cx="5720778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𝐶𝐴𝐸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𝐷𝐵𝐹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𝐵𝐹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𝐴𝐸𝐶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𝐵𝐹𝐷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7B99465-A626-A4AA-9845-155183DE3F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3164441"/>
                <a:ext cx="5720778" cy="1611643"/>
              </a:xfrm>
              <a:prstGeom prst="rect">
                <a:avLst/>
              </a:prstGeom>
              <a:blipFill>
                <a:blip r:embed="rId4"/>
                <a:stretch>
                  <a:fillRect l="-17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E83F03FC-8E04-7453-9C01-5EB0A4839261}"/>
              </a:ext>
            </a:extLst>
          </p:cNvPr>
          <p:cNvSpPr txBox="1"/>
          <p:nvPr/>
        </p:nvSpPr>
        <p:spPr>
          <a:xfrm>
            <a:off x="461373" y="4682472"/>
            <a:ext cx="41377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ASA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DA4830C-3971-DAFC-3098-A7767D5AA710}"/>
              </a:ext>
            </a:extLst>
          </p:cNvPr>
          <p:cNvSpPr txBox="1"/>
          <p:nvPr/>
        </p:nvSpPr>
        <p:spPr>
          <a:xfrm>
            <a:off x="461373" y="5157960"/>
            <a:ext cx="19279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DA6A614-668F-4BFC-0C0F-787D54549C80}"/>
              </a:ext>
            </a:extLst>
          </p:cNvPr>
          <p:cNvSpPr txBox="1"/>
          <p:nvPr/>
        </p:nvSpPr>
        <p:spPr>
          <a:xfrm>
            <a:off x="461373" y="5633448"/>
            <a:ext cx="54061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yt_shape_12931"/>
          <p:cNvSpPr txBox="1"/>
          <p:nvPr/>
        </p:nvSpPr>
        <p:spPr>
          <a:xfrm>
            <a:off x="551384" y="764704"/>
            <a:ext cx="809035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DBF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CAE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37" name="yt_shape_12937"/>
          <p:cNvSpPr txBox="1"/>
          <p:nvPr/>
        </p:nvSpPr>
        <p:spPr>
          <a:xfrm>
            <a:off x="612008" y="702949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2936" name="yt_image_12936" title="H_41.85">
            <a:extLst>
              <a:ext uri="">
                <a16:creationId xmlns:mc="http://schemas.openxmlformats.org/markup-compatibility/2006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2008" y="702949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39" name="yt_shape_12939"/>
          <p:cNvSpPr txBox="1"/>
          <p:nvPr/>
        </p:nvSpPr>
        <p:spPr>
          <a:xfrm>
            <a:off x="612127" y="1285114"/>
            <a:ext cx="11492915" cy="139249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（南宁沙井中学月考卷）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f5c7e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的延长线于点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垂足为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延长线上一点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4d8b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2940" name="yt_image_12940" title="H_142.56">
            <a:extLst>
              <a:ext uri="">
                <a16:creationId xmlns:mc="http://schemas.openxmlformats.org/markup-compatibility/2006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84432" y="3071240"/>
            <a:ext cx="1449502" cy="1810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42" name="yt_shape_12942"/>
          <p:cNvSpPr txBox="1"/>
          <p:nvPr/>
        </p:nvSpPr>
        <p:spPr>
          <a:xfrm>
            <a:off x="627896" y="2677611"/>
            <a:ext cx="4956485" cy="159915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宋体" pitchFamily="24"/>
              <a:ea typeface="宋体" pitchFamily="24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276599F-A23A-609A-13A9-B49CC3B3DD48}"/>
              </a:ext>
            </a:extLst>
          </p:cNvPr>
          <p:cNvSpPr txBox="1"/>
          <p:nvPr/>
        </p:nvSpPr>
        <p:spPr>
          <a:xfrm>
            <a:off x="479376" y="3501008"/>
            <a:ext cx="9205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05BEC9C-D73A-8E9A-259C-D3C6D4AE03D4}"/>
              </a:ext>
            </a:extLst>
          </p:cNvPr>
          <p:cNvSpPr txBox="1"/>
          <p:nvPr/>
        </p:nvSpPr>
        <p:spPr>
          <a:xfrm>
            <a:off x="479376" y="3976496"/>
            <a:ext cx="4591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的中点，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054A28E8-B605-9082-E395-9C5635594645}"/>
                  </a:ext>
                </a:extLst>
              </p:cNvPr>
              <p:cNvSpPr txBox="1"/>
              <p:nvPr/>
            </p:nvSpPr>
            <p:spPr>
              <a:xfrm>
                <a:off x="479376" y="4451984"/>
                <a:ext cx="5773166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𝐶𝐹𝐷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𝐵𝐷𝐸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𝐶𝐷𝐹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𝐵𝐷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054A28E8-B605-9082-E395-9C56355946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4451984"/>
                <a:ext cx="5773166" cy="1611643"/>
              </a:xfrm>
              <a:prstGeom prst="rect">
                <a:avLst/>
              </a:prstGeom>
              <a:blipFill>
                <a:blip r:embed="rId4"/>
                <a:stretch>
                  <a:fillRect l="-16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34FF7036-3E95-F511-02A2-5EAEE1AD517B}"/>
              </a:ext>
            </a:extLst>
          </p:cNvPr>
          <p:cNvSpPr txBox="1"/>
          <p:nvPr/>
        </p:nvSpPr>
        <p:spPr>
          <a:xfrm>
            <a:off x="479376" y="5970015"/>
            <a:ext cx="4172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AAS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ABBC69A-FC40-D711-B446-02A59AEB53EA}"/>
              </a:ext>
            </a:extLst>
          </p:cNvPr>
          <p:cNvSpPr txBox="1"/>
          <p:nvPr/>
        </p:nvSpPr>
        <p:spPr>
          <a:xfrm>
            <a:off x="4505784" y="5970015"/>
            <a:ext cx="18929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623392" y="764704"/>
                <a:ext cx="5141151" cy="77033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hangingPunct="0">
                  <a:lnSpc>
                    <a:spcPct val="129999"/>
                  </a:lnSpc>
                </a:pPr>
                <a:r>
                  <a:rPr lang="en-US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GC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求证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i="1" dirty="0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i="1" dirty="0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GA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392" y="764704"/>
                <a:ext cx="5141151" cy="770339"/>
              </a:xfrm>
              <a:prstGeom prst="rect">
                <a:avLst/>
              </a:prstGeom>
              <a:blipFill>
                <a:blip r:embed="rId2"/>
                <a:stretch>
                  <a:fillRect l="-1777" r="-829" b="-1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yt_shape_12951"/>
              <p:cNvSpPr txBox="1"/>
              <p:nvPr/>
            </p:nvSpPr>
            <p:spPr>
              <a:xfrm>
                <a:off x="569387" y="1243558"/>
                <a:ext cx="6264535" cy="382822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GCF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𝐺𝐶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𝐶𝐹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𝐵𝐸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GCF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HL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9" name="yt_shape_1295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9387" y="1243558"/>
                <a:ext cx="6264535" cy="3828227"/>
              </a:xfrm>
              <a:prstGeom prst="rect">
                <a:avLst/>
              </a:prstGeom>
              <a:blipFill>
                <a:blip r:embed="rId3"/>
                <a:stretch>
                  <a:fillRect l="-2918" r="-875" b="-17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1CBEDEA5-C872-DB6F-0E4E-37D699371A47}"/>
                  </a:ext>
                </a:extLst>
              </p:cNvPr>
              <p:cNvSpPr txBox="1"/>
              <p:nvPr/>
            </p:nvSpPr>
            <p:spPr>
              <a:xfrm>
                <a:off x="479376" y="1196752"/>
                <a:ext cx="5775453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②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GCF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𝐺𝐶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𝐶𝐹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𝐵𝐸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1CBEDEA5-C872-DB6F-0E4E-37D699371A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1196752"/>
                <a:ext cx="5775453" cy="1154189"/>
              </a:xfrm>
              <a:prstGeom prst="rect">
                <a:avLst/>
              </a:prstGeom>
              <a:blipFill>
                <a:blip r:embed="rId4"/>
                <a:stretch>
                  <a:fillRect l="-16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E1BAB24C-43C0-E8E8-3ECC-719B7958A656}"/>
              </a:ext>
            </a:extLst>
          </p:cNvPr>
          <p:cNvSpPr txBox="1"/>
          <p:nvPr/>
        </p:nvSpPr>
        <p:spPr>
          <a:xfrm>
            <a:off x="479376" y="2257329"/>
            <a:ext cx="4579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HL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A93B535-BEB9-10F4-9D4C-D5A9642D9C79}"/>
              </a:ext>
            </a:extLst>
          </p:cNvPr>
          <p:cNvSpPr txBox="1"/>
          <p:nvPr/>
        </p:nvSpPr>
        <p:spPr>
          <a:xfrm>
            <a:off x="479376" y="2732817"/>
            <a:ext cx="5183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23D270A1-880F-57C3-9EB8-D4706C8E7B8F}"/>
              </a:ext>
            </a:extLst>
          </p:cNvPr>
          <p:cNvSpPr txBox="1"/>
          <p:nvPr/>
        </p:nvSpPr>
        <p:spPr>
          <a:xfrm>
            <a:off x="479376" y="3208305"/>
            <a:ext cx="1910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02396F17-0FC5-D9C3-3E1B-672E842C8326}"/>
                  </a:ext>
                </a:extLst>
              </p:cNvPr>
              <p:cNvSpPr txBox="1"/>
              <p:nvPr/>
            </p:nvSpPr>
            <p:spPr>
              <a:xfrm>
                <a:off x="479376" y="3683793"/>
                <a:ext cx="638403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02396F17-0FC5-D9C3-3E1B-672E842C832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3683793"/>
                <a:ext cx="6384036" cy="765061"/>
              </a:xfrm>
              <a:prstGeom prst="rect">
                <a:avLst/>
              </a:prstGeom>
              <a:blipFill>
                <a:blip r:embed="rId5"/>
                <a:stretch>
                  <a:fillRect l="-1528" r="-382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FD49C0C1-B5BB-A22F-6C90-BE5BCF94659B}"/>
                  </a:ext>
                </a:extLst>
              </p:cNvPr>
              <p:cNvSpPr txBox="1"/>
              <p:nvPr/>
            </p:nvSpPr>
            <p:spPr>
              <a:xfrm>
                <a:off x="479376" y="4355242"/>
                <a:ext cx="2121599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AG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FD49C0C1-B5BB-A22F-6C90-BE5BCF94659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4355242"/>
                <a:ext cx="2121599" cy="726326"/>
              </a:xfrm>
              <a:prstGeom prst="rect">
                <a:avLst/>
              </a:prstGeom>
              <a:blipFill>
                <a:blip r:embed="rId6"/>
                <a:stretch>
                  <a:fillRect l="-4598" r="-862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" name="yt_image_12940" title="H_142.56">
            <a:extLst>
              <a:ext uri="">
                <a16:creationId xmlns:mc="http://schemas.openxmlformats.org/markup-compatibility/2006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768408" y="2002773"/>
            <a:ext cx="1449502" cy="1810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4536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46" name="yt_shape_12946" descr="{&quot;rangeId&quot;:0,&quot;hasUnderline&quot;:&quot;1&quot;}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上的动点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点沿着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点运动到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点的过程中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4e8e0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的大小变化情况是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填序号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947" name="yt_table_1294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2307868"/>
              </p:ext>
            </p:extLst>
          </p:nvPr>
        </p:nvGraphicFramePr>
        <p:xfrm>
          <a:off x="540047" y="1859435"/>
          <a:ext cx="6470968" cy="950976"/>
        </p:xfrm>
        <a:graphic>
          <a:graphicData uri="http://schemas.openxmlformats.org/drawingml/2006/table">
            <a:tbl>
              <a:tblPr/>
              <a:tblGrid>
                <a:gridCol w="3692843">
                  <a:extLst>
                    <a:ext uri="{9D8B030D-6E8A-4147-A177-3AD203B41FA5}">
                      <a16:colId xmlns:a16="http://schemas.microsoft.com/office/drawing/2014/main" val="10444"/>
                    </a:ext>
                  </a:extLst>
                </a:gridCol>
                <a:gridCol w="2778125">
                  <a:extLst>
                    <a:ext uri="{9D8B030D-6E8A-4147-A177-3AD203B41FA5}">
                      <a16:colId xmlns:a16="http://schemas.microsoft.com/office/drawing/2014/main" val="1044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/Times New Roman" pitchFamily="24"/>
                          <a:ea typeface="楷体" pitchFamily="24"/>
                        </a:rPr>
                        <a:t>始终不变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/Times New Roman" pitchFamily="24"/>
                          <a:ea typeface="楷体" pitchFamily="24"/>
                        </a:rPr>
                        <a:t>一直增大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/Times New Roman" pitchFamily="24"/>
                          <a:ea typeface="楷体" pitchFamily="24"/>
                        </a:rPr>
                        <a:t>先增大后减小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/Times New Roman" pitchFamily="24"/>
                          <a:ea typeface="楷体" pitchFamily="24"/>
                        </a:rPr>
                        <a:t>先减小后增大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2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2949" name="yt_shape_12949"/>
              <p:cNvSpPr txBox="1"/>
              <p:nvPr/>
            </p:nvSpPr>
            <p:spPr>
              <a:xfrm>
                <a:off x="540000" y="2860989"/>
                <a:ext cx="9113072" cy="340176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①∵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CFG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是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的中点，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𝐶𝐹𝐷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𝐵𝐷𝐸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𝐶𝐷𝐹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𝐵𝐷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AAS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2949" name="yt_shape_12949" descr="{&quot;rangeId&quot;:26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60989"/>
                <a:ext cx="9113072" cy="3401765"/>
              </a:xfrm>
              <a:prstGeom prst="rect">
                <a:avLst/>
              </a:prstGeom>
              <a:blipFill>
                <a:blip r:embed="rId2"/>
                <a:stretch>
                  <a:fillRect l="-2074" t="-1434" r="-1003" b="-48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646DE49-2CB4-34F0-4D82-9A7C41407FC1}"/>
              </a:ext>
            </a:extLst>
          </p:cNvPr>
          <p:cNvSpPr txBox="1"/>
          <p:nvPr/>
        </p:nvSpPr>
        <p:spPr>
          <a:xfrm>
            <a:off x="3193308" y="1328682"/>
            <a:ext cx="688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1" name="yt_image_12940" title="H_142.56">
            <a:extLst>
              <a:ext uri="">
                <a16:creationId xmlns:mc="http://schemas.openxmlformats.org/markup-compatibility/2006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56440" y="1587673"/>
            <a:ext cx="1449502" cy="1810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53" name="yt_shape_12953"/>
          <p:cNvSpPr txBox="1"/>
          <p:nvPr/>
        </p:nvSpPr>
        <p:spPr>
          <a:xfrm>
            <a:off x="540000" y="900000"/>
            <a:ext cx="10233571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名师点睛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全等三角形的判定方法有：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SAS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ASA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SSS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AAS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HL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全等三角形对应边上的高、中线分别对应相等，对应的角的平分线相等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矩形 1"/>
          <p:cNvSpPr/>
          <p:nvPr/>
        </p:nvSpPr>
        <p:spPr>
          <a:xfrm>
            <a:off x="623392" y="1484784"/>
            <a:ext cx="10657184" cy="803994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74" name="yt_shape_12874"/>
          <p:cNvSpPr txBox="1"/>
          <p:nvPr/>
        </p:nvSpPr>
        <p:spPr>
          <a:xfrm>
            <a:off x="540000" y="900000"/>
            <a:ext cx="6500177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给出下列四组条件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其中能使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的条件共有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880" name="yt_table_1288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3315891"/>
              </p:ext>
            </p:extLst>
          </p:nvPr>
        </p:nvGraphicFramePr>
        <p:xfrm>
          <a:off x="540047" y="3775818"/>
          <a:ext cx="84194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438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439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440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44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8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45698433-C6C8-1450-A64A-29854E9F29C0}"/>
              </a:ext>
            </a:extLst>
          </p:cNvPr>
          <p:cNvSpPr txBox="1"/>
          <p:nvPr/>
        </p:nvSpPr>
        <p:spPr>
          <a:xfrm>
            <a:off x="6074502" y="3230634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82" name="yt_shape_12882" descr="{&quot;rangeId&quot;:0,&quot;hasUnderline&quot;:&quot;1&quot;}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e6e8e"/>
              </a:rPr>
              <a:t>请你添加一个条件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不添加字母和辅助线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你添加的条件是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15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DC</a:t>
            </a:r>
            <a: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sym typeface="_⨹_1_44070"/>
              </a:rPr>
              <a:t> </a:t>
            </a:r>
            <a: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</a:b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</a:rPr>
              <a:t>（答案不唯一）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886" name="yt_shape_12886"/>
          <p:cNvSpPr txBox="1"/>
          <p:nvPr/>
        </p:nvSpPr>
        <p:spPr>
          <a:xfrm>
            <a:off x="540000" y="4079093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883" name="yt_shape_12883" title="H_121.0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04392" y="2491930"/>
            <a:ext cx="1783215" cy="1536714"/>
            <a:chOff x="0" y="0"/>
            <a:chExt cx="1783215" cy="1536714"/>
          </a:xfrm>
        </p:grpSpPr>
        <p:pic>
          <p:nvPicPr>
            <p:cNvPr id="2" name="yt_image_12883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83215" cy="11407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885" name="yt_shape_12885"/>
            <p:cNvSpPr txBox="1"/>
            <p:nvPr/>
          </p:nvSpPr>
          <p:spPr>
            <a:xfrm>
              <a:off x="358326" y="117671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14495F4-CDA8-129E-A42C-50DEABF1DC66}"/>
              </a:ext>
            </a:extLst>
          </p:cNvPr>
          <p:cNvSpPr txBox="1"/>
          <p:nvPr/>
        </p:nvSpPr>
        <p:spPr>
          <a:xfrm>
            <a:off x="10067182" y="1328682"/>
            <a:ext cx="14707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  <a:sym typeface="_⨹_1_44070"/>
              </a:rPr>
              <a:t> 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/>
            </a:r>
            <a:b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5168812-21FA-D95E-7B8A-8163430D330C}"/>
              </a:ext>
            </a:extLst>
          </p:cNvPr>
          <p:cNvSpPr txBox="1"/>
          <p:nvPr/>
        </p:nvSpPr>
        <p:spPr>
          <a:xfrm>
            <a:off x="450108" y="1804170"/>
            <a:ext cx="2618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（答案不唯一）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87" name="yt_shape_12887" descr="{&quot;rangeId&quot;:0,&quot;hasUnderline&quot;:&quot;1&quot;}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需先证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f58fe"/>
              </a:rPr>
              <a:t>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据是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15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ASA</a:t>
            </a:r>
            <a: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CDE</a:t>
            </a:r>
            <a: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15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SAS</a:t>
            </a:r>
            <a: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891" name="yt_shape_12891"/>
          <p:cNvSpPr txBox="1"/>
          <p:nvPr/>
        </p:nvSpPr>
        <p:spPr>
          <a:xfrm>
            <a:off x="540000" y="3718950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888" name="yt_shape_12888" title="H_130.4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79113" y="2011799"/>
            <a:ext cx="1633773" cy="1656729"/>
            <a:chOff x="0" y="0"/>
            <a:chExt cx="1633773" cy="1656729"/>
          </a:xfrm>
        </p:grpSpPr>
        <p:pic>
          <p:nvPicPr>
            <p:cNvPr id="2" name="yt_image_12888">
              <a:extLst>
                <a:ext uri="">
                  <a16:creationId xmlns:mc="http://schemas.openxmlformats.org/markup-compatibility/2006" xmlns:m="http://schemas.openxmlformats.org/officeDocument/2006/math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33773" cy="12607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890" name="yt_shape_12890"/>
            <p:cNvSpPr txBox="1"/>
            <p:nvPr/>
          </p:nvSpPr>
          <p:spPr>
            <a:xfrm>
              <a:off x="283605" y="129672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73FAA3D-CEE8-D336-6C5C-5BD98E7E9282}"/>
              </a:ext>
            </a:extLst>
          </p:cNvPr>
          <p:cNvSpPr txBox="1"/>
          <p:nvPr/>
        </p:nvSpPr>
        <p:spPr>
          <a:xfrm>
            <a:off x="1412133" y="1328682"/>
            <a:ext cx="10563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ASA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06C1A59-91AF-E16E-29DE-A836D9DA3996}"/>
              </a:ext>
            </a:extLst>
          </p:cNvPr>
          <p:cNvSpPr txBox="1"/>
          <p:nvPr/>
        </p:nvSpPr>
        <p:spPr>
          <a:xfrm>
            <a:off x="4804621" y="1328682"/>
            <a:ext cx="14945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CDE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7FDD43D-EAFF-65BB-EE38-F719CE19B7B5}"/>
              </a:ext>
            </a:extLst>
          </p:cNvPr>
          <p:cNvSpPr txBox="1"/>
          <p:nvPr/>
        </p:nvSpPr>
        <p:spPr>
          <a:xfrm>
            <a:off x="7690696" y="1328682"/>
            <a:ext cx="10230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SAS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895" name="yt_shape_12895"/>
              <p:cNvSpPr txBox="1"/>
              <p:nvPr/>
            </p:nvSpPr>
            <p:spPr>
              <a:xfrm>
                <a:off x="517890" y="1723991"/>
                <a:ext cx="11492915" cy="340176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_⨹_1_b8a46"/>
                  </a:rPr>
                  <a:t> 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NAM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NAM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NAM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𝐴𝑁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𝐵𝐴𝐷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𝑁𝐴𝑀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𝐴𝑀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NAM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SAS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ANM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12895" name="yt_shape_1289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7890" y="1723991"/>
                <a:ext cx="11492915" cy="3401765"/>
              </a:xfrm>
              <a:prstGeom prst="rect">
                <a:avLst/>
              </a:prstGeom>
              <a:blipFill>
                <a:blip r:embed="rId2"/>
                <a:stretch>
                  <a:fillRect l="-1645" t="-1613" b="-46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7E1B551-71D6-6816-A072-4D6D1D63C00C}"/>
              </a:ext>
            </a:extLst>
          </p:cNvPr>
          <p:cNvSpPr txBox="1"/>
          <p:nvPr/>
        </p:nvSpPr>
        <p:spPr>
          <a:xfrm>
            <a:off x="427879" y="1677185"/>
            <a:ext cx="110147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  <a:sym typeface="_⨹_1_b8a46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NAM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/Times New Roman" pitchFamily="24"/>
                <a:ea typeface="楷体" pitchFamily="24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/>
            </a:r>
            <a:b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DA8F0BE-5C94-0C6C-3FE3-CA41353B7107}"/>
              </a:ext>
            </a:extLst>
          </p:cNvPr>
          <p:cNvSpPr txBox="1"/>
          <p:nvPr/>
        </p:nvSpPr>
        <p:spPr>
          <a:xfrm>
            <a:off x="427879" y="2152673"/>
            <a:ext cx="3972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NAM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873FB38-5B21-D540-66B4-79A0159C1E67}"/>
                  </a:ext>
                </a:extLst>
              </p:cNvPr>
              <p:cNvSpPr txBox="1"/>
              <p:nvPr/>
            </p:nvSpPr>
            <p:spPr>
              <a:xfrm>
                <a:off x="455378" y="2199061"/>
                <a:ext cx="5906516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NAM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𝐴𝑁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𝐵𝐴𝐷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𝑁𝐴𝑀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𝐴𝑀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873FB38-5B21-D540-66B4-79A0159C1E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5378" y="2199061"/>
                <a:ext cx="5906516" cy="1611643"/>
              </a:xfrm>
              <a:prstGeom prst="rect">
                <a:avLst/>
              </a:prstGeom>
              <a:blipFill>
                <a:blip r:embed="rId3"/>
                <a:stretch>
                  <a:fillRect l="-16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D0B28F2E-B0FF-D4B8-3026-B420311D890C}"/>
              </a:ext>
            </a:extLst>
          </p:cNvPr>
          <p:cNvSpPr txBox="1"/>
          <p:nvPr/>
        </p:nvSpPr>
        <p:spPr>
          <a:xfrm>
            <a:off x="455378" y="3810285"/>
            <a:ext cx="4172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NAM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SAS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7EF40F3-A088-AB9E-28C1-CF6ABD29B622}"/>
              </a:ext>
            </a:extLst>
          </p:cNvPr>
          <p:cNvSpPr txBox="1"/>
          <p:nvPr/>
        </p:nvSpPr>
        <p:spPr>
          <a:xfrm>
            <a:off x="455378" y="4285774"/>
            <a:ext cx="25708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ANM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2892"/>
          <p:cNvSpPr txBox="1"/>
          <p:nvPr/>
        </p:nvSpPr>
        <p:spPr>
          <a:xfrm>
            <a:off x="506193" y="80503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（黄冈市中考）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DAM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aaf1c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ANM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9" name="yt_image_12893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336360" y="2928783"/>
            <a:ext cx="1804354" cy="1311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897" name="yt_shape_12897"/>
              <p:cNvSpPr txBox="1"/>
              <p:nvPr/>
            </p:nvSpPr>
            <p:spPr>
              <a:xfrm>
                <a:off x="540119" y="900000"/>
                <a:ext cx="11492915" cy="532229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（河池五中单元卷）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AEF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endParaRPr lang="en-US" altLang="zh-CN" sz="2400" b="0" i="0" u="none" dirty="0" smtClean="0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hangingPunct="0">
                  <a:lnSpc>
                    <a:spcPct val="129999"/>
                  </a:lnSpc>
                </a:pPr>
                <a:r>
                  <a:rPr lang="en-US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  <a:sym typeface="_⨹_1_35272"/>
                  </a:rPr>
                  <a:t> </a:t>
                </a:r>
                <a:r>
                  <a:rPr lang="en-US" altLang="zh-CN" sz="2400" b="0" i="1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CAB</a:t>
                </a:r>
                <a:r>
                  <a:rPr lang="en-US" altLang="zh-CN" sz="1500" b="0" i="1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EAF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交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求证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）证明：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EAF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EAF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即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𝐵𝐴𝐸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𝐶𝐴𝐹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𝐴𝐹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SAS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12897" name="yt_shape_1289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5322291"/>
              </a:xfrm>
              <a:prstGeom prst="rect">
                <a:avLst/>
              </a:prstGeom>
              <a:blipFill>
                <a:blip r:embed="rId2"/>
                <a:stretch>
                  <a:fillRect l="-1645" t="-1031" b="-26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901" name="yt_image_12901" title="H_176.67">
            <a:extLst>
              <a:ext uri="">
                <a16:creationId xmlns:mc="http://schemas.openxmlformats.org/markup-compatibility/2006" xmlns:a14="http://schemas.microsoft.com/office/drawing/2010/main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66453" y="2439290"/>
            <a:ext cx="2063336" cy="2243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9D49C3F-295E-C203-1A2C-748AA8F8A7F3}"/>
              </a:ext>
            </a:extLst>
          </p:cNvPr>
          <p:cNvSpPr txBox="1"/>
          <p:nvPr/>
        </p:nvSpPr>
        <p:spPr>
          <a:xfrm>
            <a:off x="450108" y="2279658"/>
            <a:ext cx="85239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）证明：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EAF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AD32F37-9D3C-E28F-B5BD-531DBD09CE45}"/>
              </a:ext>
            </a:extLst>
          </p:cNvPr>
          <p:cNvSpPr txBox="1"/>
          <p:nvPr/>
        </p:nvSpPr>
        <p:spPr>
          <a:xfrm>
            <a:off x="450108" y="2755146"/>
            <a:ext cx="1764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∴∠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CAB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∠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CAE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∠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EAF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F909954-1FC6-A79A-7CDC-2539FA831211}"/>
              </a:ext>
            </a:extLst>
          </p:cNvPr>
          <p:cNvSpPr txBox="1"/>
          <p:nvPr/>
        </p:nvSpPr>
        <p:spPr>
          <a:xfrm>
            <a:off x="450108" y="3230634"/>
            <a:ext cx="2874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BDDB417-F5D6-AE07-0666-D13D40BA98CA}"/>
                  </a:ext>
                </a:extLst>
              </p:cNvPr>
              <p:cNvSpPr txBox="1"/>
              <p:nvPr/>
            </p:nvSpPr>
            <p:spPr>
              <a:xfrm>
                <a:off x="450108" y="3706122"/>
                <a:ext cx="5668391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BAE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CAF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𝐵𝐴𝐸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𝐶𝐴𝐹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𝐴𝐹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5" name="文本框 4" descr="{'rangeId': 21, 'hasSerialNum': 1, 'pageBreak': True}">
                <a:extLst>
                  <a:ext uri="{FF2B5EF4-FFF2-40B4-BE49-F238E27FC236}">
                    <a16:creationId xmlns:a16="http://schemas.microsoft.com/office/drawing/2014/main" id="{BBDDB417-F5D6-AE07-0666-D13D40BA98C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706122"/>
                <a:ext cx="5668391" cy="1611643"/>
              </a:xfrm>
              <a:prstGeom prst="rect">
                <a:avLst/>
              </a:prstGeom>
              <a:blipFill>
                <a:blip r:embed="rId4"/>
                <a:stretch>
                  <a:fillRect l="-17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D2696EAE-550E-6D4D-C3B1-FF90990DB372}"/>
              </a:ext>
            </a:extLst>
          </p:cNvPr>
          <p:cNvSpPr txBox="1"/>
          <p:nvPr/>
        </p:nvSpPr>
        <p:spPr>
          <a:xfrm>
            <a:off x="450108" y="5224153"/>
            <a:ext cx="4069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SAS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E545D4D-0601-C5D1-4EB3-CD7580C6C1F9}"/>
              </a:ext>
            </a:extLst>
          </p:cNvPr>
          <p:cNvSpPr txBox="1"/>
          <p:nvPr/>
        </p:nvSpPr>
        <p:spPr>
          <a:xfrm>
            <a:off x="450108" y="5699641"/>
            <a:ext cx="18929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3" name="yt_shape_12903"/>
          <p:cNvSpPr txBox="1"/>
          <p:nvPr/>
        </p:nvSpPr>
        <p:spPr>
          <a:xfrm>
            <a:off x="540000" y="900000"/>
            <a:ext cx="6979475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）解：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CAF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EBA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FCA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ODC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70°.</a:t>
            </a:r>
          </a:p>
        </p:txBody>
      </p:sp>
      <p:pic>
        <p:nvPicPr>
          <p:cNvPr id="12905" name="yt_image_12905" title="H_176.67">
            <a:extLst>
              <a:ext uri="">
                <a16:creationId xmlns:mc="http://schemas.openxmlformats.org/markup-compatibility/2006" xmlns:a14="http://schemas.microsoft.com/office/drawing/2010/main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88663" y="1531667"/>
            <a:ext cx="2063336" cy="2243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25A581C-332C-0183-AF57-26F2E4A0F0B7}"/>
              </a:ext>
            </a:extLst>
          </p:cNvPr>
          <p:cNvSpPr txBox="1"/>
          <p:nvPr/>
        </p:nvSpPr>
        <p:spPr>
          <a:xfrm>
            <a:off x="449989" y="1328682"/>
            <a:ext cx="70920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EBA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FCA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8D16D9D-3F7E-6E33-5983-C5B30BBAC949}"/>
              </a:ext>
            </a:extLst>
          </p:cNvPr>
          <p:cNvSpPr txBox="1"/>
          <p:nvPr/>
        </p:nvSpPr>
        <p:spPr>
          <a:xfrm>
            <a:off x="449989" y="1804170"/>
            <a:ext cx="65332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70°.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7" name="yt_shape_12907"/>
          <p:cNvSpPr txBox="1"/>
          <p:nvPr/>
        </p:nvSpPr>
        <p:spPr>
          <a:xfrm>
            <a:off x="540000" y="900000"/>
            <a:ext cx="8617744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黑体" pitchFamily="24"/>
              </a:rPr>
              <a:t>【易错易混】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黑体" pitchFamily="24"/>
              </a:rPr>
              <a:t>未明确全等三角形的对应关系时不分类讨论致错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52C1C3C-686F-BE37-E526-DE5BD2CFECB6}"/>
              </a:ext>
            </a:extLst>
          </p:cNvPr>
          <p:cNvSpPr txBox="1"/>
          <p:nvPr/>
        </p:nvSpPr>
        <p:spPr>
          <a:xfrm>
            <a:off x="449989" y="853194"/>
            <a:ext cx="87144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黑体" pitchFamily="24"/>
                <a:cs typeface="+mn-cs"/>
              </a:rPr>
              <a:t>【易错易混】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黑体" pitchFamily="24"/>
                <a:cs typeface="+mn-cs"/>
              </a:rPr>
              <a:t>未明确全等三角形的对应关系时不分类讨论致错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yt_shape_12908" descr="{&quot;rangeId&quot;:0,&quot;hasUnderline&quot;:&quot;1&quot;}"/>
          <p:cNvSpPr txBox="1"/>
          <p:nvPr/>
        </p:nvSpPr>
        <p:spPr>
          <a:xfrm>
            <a:off x="540000" y="1484784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12bca"/>
              </a:rPr>
              <a:t>分别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在线段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和射线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上运动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PQ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AP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</a:rPr>
              <a:t>或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dirty="0" smtClean="0">
                <a:solidFill>
                  <a:srgbClr val="000000"/>
                </a:solidFill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APQ</a:t>
            </a:r>
            <a:r>
              <a:rPr lang="en-US" altLang="zh-CN" sz="15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全等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5" name="yt_image_12909" title="H_143.8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02933" y="3076714"/>
            <a:ext cx="1585893" cy="1826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40B85431-6BC9-C0AD-A7AF-1900240C7BF9}"/>
              </a:ext>
            </a:extLst>
          </p:cNvPr>
          <p:cNvSpPr txBox="1"/>
          <p:nvPr/>
        </p:nvSpPr>
        <p:spPr>
          <a:xfrm>
            <a:off x="7712801" y="1913466"/>
            <a:ext cx="1246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12" name="yt_shape_12912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2911" name="yt_image_12911">
            <a:extLst>
              <a:ext uri="">
                <a16:creationId xmlns:p14="http://schemas.microsoft.com/office/powerpoint/2010/main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14" name="yt_shape_12914"/>
          <p:cNvSpPr txBox="1"/>
          <p:nvPr/>
        </p:nvSpPr>
        <p:spPr>
          <a:xfrm>
            <a:off x="540119" y="148216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PR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PS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PR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PS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4a25c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则下列结论中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AS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AR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AR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BRP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QPS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598a1"/>
              </a:rPr>
              <a:t>其中正确的结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论是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918" name="yt_table_12918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3306737"/>
              </p:ext>
            </p:extLst>
          </p:nvPr>
        </p:nvGraphicFramePr>
        <p:xfrm>
          <a:off x="540047" y="2921731"/>
          <a:ext cx="4523106" cy="950976"/>
        </p:xfrm>
        <a:graphic>
          <a:graphicData uri="http://schemas.openxmlformats.org/drawingml/2006/table">
            <a:tbl>
              <a:tblPr/>
              <a:tblGrid>
                <a:gridCol w="2880043">
                  <a:extLst>
                    <a:ext uri="{9D8B030D-6E8A-4147-A177-3AD203B41FA5}">
                      <a16:colId xmlns:a16="http://schemas.microsoft.com/office/drawing/2014/main" val="10442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4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①②③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0"/>
                  </a:ext>
                </a:extLst>
              </a:tr>
            </a:tbl>
          </a:graphicData>
        </a:graphic>
      </p:graphicFrame>
      <p:grpSp>
        <p:nvGrpSpPr>
          <p:cNvPr id="12915" name="yt_shape_12915_skip" title="H_174.1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56630" y="2921731"/>
            <a:ext cx="1793248" cy="2211084"/>
            <a:chOff x="0" y="0"/>
            <a:chExt cx="1793248" cy="2211084"/>
          </a:xfrm>
        </p:grpSpPr>
        <p:pic>
          <p:nvPicPr>
            <p:cNvPr id="2" name="yt_image_12915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93248" cy="18150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917" name="yt_shape_12917"/>
            <p:cNvSpPr txBox="1"/>
            <p:nvPr/>
          </p:nvSpPr>
          <p:spPr>
            <a:xfrm>
              <a:off x="363343" y="185108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96BCD88-EAB8-95D0-C4CB-696AF846AB74}"/>
              </a:ext>
            </a:extLst>
          </p:cNvPr>
          <p:cNvSpPr txBox="1"/>
          <p:nvPr/>
        </p:nvSpPr>
        <p:spPr>
          <a:xfrm>
            <a:off x="1669308" y="238633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1339</Words>
  <Application>Microsoft Office PowerPoint</Application>
  <PresentationFormat>宽屏</PresentationFormat>
  <Paragraphs>144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45" baseType="lpstr">
      <vt:lpstr>_⨹_1_35272</vt:lpstr>
      <vt:lpstr>_⨹_1_44070</vt:lpstr>
      <vt:lpstr>_⨹_1_4a25c</vt:lpstr>
      <vt:lpstr>_⨹_1_4d8bd</vt:lpstr>
      <vt:lpstr>_⨹_1_4e8e0</vt:lpstr>
      <vt:lpstr>_⨹_1_62298</vt:lpstr>
      <vt:lpstr>_⨹_1_aaf1c</vt:lpstr>
      <vt:lpstr>_⨹_1_b8a46</vt:lpstr>
      <vt:lpstr>_⨹_1_c7961</vt:lpstr>
      <vt:lpstr>_⨹_1_f58fe</vt:lpstr>
      <vt:lpstr>_⨹_1_f5c7e</vt:lpstr>
      <vt:lpstr>_⨹_2_12bca</vt:lpstr>
      <vt:lpstr>_⨹_6_598a1</vt:lpstr>
      <vt:lpstr>_⨹_8_e6e8e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8</cp:revision>
  <dcterms:created xsi:type="dcterms:W3CDTF">2024-05-11T14:54:45Z</dcterms:created>
  <dcterms:modified xsi:type="dcterms:W3CDTF">2024-05-13T06:22:07Z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