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23" r:id="rId4"/>
    <p:sldId id="305" r:id="rId5"/>
    <p:sldId id="327" r:id="rId6"/>
    <p:sldId id="306" r:id="rId7"/>
    <p:sldId id="307" r:id="rId8"/>
    <p:sldId id="324" r:id="rId9"/>
    <p:sldId id="308" r:id="rId10"/>
    <p:sldId id="309" r:id="rId11"/>
    <p:sldId id="310" r:id="rId12"/>
    <p:sldId id="313" r:id="rId13"/>
    <p:sldId id="317" r:id="rId14"/>
    <p:sldId id="319" r:id="rId15"/>
    <p:sldId id="321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5" name="yt_shape_14395"/>
          <p:cNvSpPr txBox="1"/>
          <p:nvPr/>
        </p:nvSpPr>
        <p:spPr>
          <a:xfrm>
            <a:off x="540000" y="900000"/>
            <a:ext cx="4001095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一、画出的图形只有一种可能</a:t>
            </a:r>
          </a:p>
        </p:txBody>
      </p:sp>
      <p:sp>
        <p:nvSpPr>
          <p:cNvPr id="14396" name="yt_shape_14396"/>
          <p:cNvSpPr txBox="1"/>
          <p:nvPr/>
        </p:nvSpPr>
        <p:spPr>
          <a:xfrm>
            <a:off x="540000" y="1386164"/>
            <a:ext cx="107160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97" name="yt_table_14397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4909221"/>
                  </p:ext>
                </p:extLst>
              </p:nvPr>
            </p:nvGraphicFramePr>
            <p:xfrm>
              <a:off x="540047" y="1865467"/>
              <a:ext cx="7919404" cy="635000"/>
            </p:xfrm>
            <a:graphic>
              <a:graphicData uri="http://schemas.openxmlformats.org/drawingml/2006/table">
                <a:tbl>
                  <a:tblPr/>
                  <a:tblGrid>
                    <a:gridCol w="2265680">
                      <a:extLst>
                        <a:ext uri="{9D8B030D-6E8A-4147-A177-3AD203B41FA5}">
                          <a16:colId xmlns:a16="http://schemas.microsoft.com/office/drawing/2014/main" val="10594"/>
                        </a:ext>
                      </a:extLst>
                    </a:gridCol>
                    <a:gridCol w="2248218">
                      <a:extLst>
                        <a:ext uri="{9D8B030D-6E8A-4147-A177-3AD203B41FA5}">
                          <a16:colId xmlns:a16="http://schemas.microsoft.com/office/drawing/2014/main" val="10595"/>
                        </a:ext>
                      </a:extLst>
                    </a:gridCol>
                    <a:gridCol w="2248218">
                      <a:extLst>
                        <a:ext uri="{9D8B030D-6E8A-4147-A177-3AD203B41FA5}">
                          <a16:colId xmlns:a16="http://schemas.microsoft.com/office/drawing/2014/main" val="10596"/>
                        </a:ext>
                      </a:extLst>
                    </a:gridCol>
                    <a:gridCol w="1157288">
                      <a:extLst>
                        <a:ext uri="{9D8B030D-6E8A-4147-A177-3AD203B41FA5}">
                          <a16:colId xmlns:a16="http://schemas.microsoft.com/office/drawing/2014/main" val="1059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397" name="yt_table_14397" descr="{&quot;rangeId&quot;:28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4909221"/>
                  </p:ext>
                </p:extLst>
              </p:nvPr>
            </p:nvGraphicFramePr>
            <p:xfrm>
              <a:off x="540047" y="1865467"/>
              <a:ext cx="7919404" cy="635000"/>
            </p:xfrm>
            <a:graphic>
              <a:graphicData uri="http://schemas.openxmlformats.org/drawingml/2006/table">
                <a:tbl>
                  <a:tblPr/>
                  <a:tblGrid>
                    <a:gridCol w="2265680">
                      <a:extLst>
                        <a:ext uri="{9D8B030D-6E8A-4147-A177-3AD203B41FA5}">
                          <a16:colId xmlns:a16="http://schemas.microsoft.com/office/drawing/2014/main" val="10594"/>
                        </a:ext>
                      </a:extLst>
                    </a:gridCol>
                    <a:gridCol w="2248218">
                      <a:extLst>
                        <a:ext uri="{9D8B030D-6E8A-4147-A177-3AD203B41FA5}">
                          <a16:colId xmlns:a16="http://schemas.microsoft.com/office/drawing/2014/main" val="10595"/>
                        </a:ext>
                      </a:extLst>
                    </a:gridCol>
                    <a:gridCol w="2248218">
                      <a:extLst>
                        <a:ext uri="{9D8B030D-6E8A-4147-A177-3AD203B41FA5}">
                          <a16:colId xmlns:a16="http://schemas.microsoft.com/office/drawing/2014/main" val="10596"/>
                        </a:ext>
                      </a:extLst>
                    </a:gridCol>
                    <a:gridCol w="1157288">
                      <a:extLst>
                        <a:ext uri="{9D8B030D-6E8A-4147-A177-3AD203B41FA5}">
                          <a16:colId xmlns:a16="http://schemas.microsoft.com/office/drawing/2014/main" val="10597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946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13" r="-15149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13" r="-5149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398" name="yt_shape_14398"/>
          <p:cNvSpPr txBox="1"/>
          <p:nvPr/>
        </p:nvSpPr>
        <p:spPr>
          <a:xfrm>
            <a:off x="540000" y="2551114"/>
            <a:ext cx="10524552" cy="332615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作图区：</a:t>
            </a:r>
          </a:p>
        </p:txBody>
      </p:sp>
      <p:pic>
        <p:nvPicPr>
          <p:cNvPr id="14399" name="yt_image_14399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7848" y="2852936"/>
            <a:ext cx="2575490" cy="925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01" name="yt_image_14401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2832" y="4386302"/>
            <a:ext cx="2190506" cy="86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C95971-FD0E-1123-B386-B319E953EAB2}"/>
              </a:ext>
            </a:extLst>
          </p:cNvPr>
          <p:cNvSpPr txBox="1"/>
          <p:nvPr/>
        </p:nvSpPr>
        <p:spPr>
          <a:xfrm>
            <a:off x="10249626" y="133935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4" name="yt_shape_14424"/>
          <p:cNvSpPr txBox="1"/>
          <p:nvPr/>
        </p:nvSpPr>
        <p:spPr>
          <a:xfrm>
            <a:off x="540000" y="900000"/>
            <a:ext cx="4990149" cy="92454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【针对训练】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当底和腰不确定时分类讨论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26" name="yt_shape_14426"/>
              <p:cNvSpPr txBox="1"/>
              <p:nvPr/>
            </p:nvSpPr>
            <p:spPr>
              <a:xfrm>
                <a:off x="540120" y="1881369"/>
                <a:ext cx="11492915" cy="10099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c8492"/>
                  </a:rPr>
                  <a:t>的值为两边长的等腰三角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形的周长是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426" name="yt_shape_14426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881369"/>
                <a:ext cx="11492915" cy="1009956"/>
              </a:xfrm>
              <a:prstGeom prst="rect">
                <a:avLst/>
              </a:prstGeom>
              <a:blipFill>
                <a:blip r:embed="rId2"/>
                <a:stretch>
                  <a:fillRect l="-1645" b="-18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428" name="yt_table_1442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382438"/>
              </p:ext>
            </p:extLst>
          </p:nvPr>
        </p:nvGraphicFramePr>
        <p:xfrm>
          <a:off x="540047" y="2942113"/>
          <a:ext cx="5894706" cy="950976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  <a:gridCol w="3090863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以上答案均不对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5"/>
                  </a:ext>
                </a:extLst>
              </a:tr>
            </a:tbl>
          </a:graphicData>
        </a:graphic>
      </p:graphicFrame>
      <p:sp>
        <p:nvSpPr>
          <p:cNvPr id="14430" name="yt_shape_14430"/>
          <p:cNvSpPr txBox="1"/>
          <p:nvPr/>
        </p:nvSpPr>
        <p:spPr>
          <a:xfrm>
            <a:off x="540000" y="3943667"/>
            <a:ext cx="108411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已知等腰三角形的周长为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则该等腰三角形的腰长为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31" name="yt_table_144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525579"/>
              </p:ext>
            </p:extLst>
          </p:nvPr>
        </p:nvGraphicFramePr>
        <p:xfrm>
          <a:off x="540047" y="4422970"/>
          <a:ext cx="4599306" cy="950976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7"/>
                  </a:ext>
                </a:extLst>
              </a:tr>
            </a:tbl>
          </a:graphicData>
        </a:graphic>
      </p:graphicFrame>
      <p:pic>
        <p:nvPicPr>
          <p:cNvPr id="3" name="yt_shape_1715439942706" title="H_25.973701">
            <a:extLst>
              <a:ext uri="{FF2B5EF4-FFF2-40B4-BE49-F238E27FC236}">
                <a16:creationId xmlns:a16="http://schemas.microsoft.com/office/drawing/2014/main" id="{057CD8C9-05FD-DB26-77DE-3382862CA9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41291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481614-C325-140B-D6CF-D64844DD19FA}"/>
              </a:ext>
            </a:extLst>
          </p:cNvPr>
          <p:cNvSpPr txBox="1"/>
          <p:nvPr/>
        </p:nvSpPr>
        <p:spPr>
          <a:xfrm>
            <a:off x="2583709" y="24103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F174FA-32F8-4102-8F88-FD99141F9ABC}"/>
              </a:ext>
            </a:extLst>
          </p:cNvPr>
          <p:cNvSpPr txBox="1"/>
          <p:nvPr/>
        </p:nvSpPr>
        <p:spPr>
          <a:xfrm>
            <a:off x="10355989" y="389686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3" name="yt_shape_14433"/>
          <p:cNvSpPr txBox="1"/>
          <p:nvPr/>
        </p:nvSpPr>
        <p:spPr>
          <a:xfrm>
            <a:off x="540000" y="900000"/>
            <a:ext cx="560570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当顶角或底角不确定时分类讨论</a:t>
            </a:r>
          </a:p>
        </p:txBody>
      </p:sp>
      <p:sp>
        <p:nvSpPr>
          <p:cNvPr id="14434" name="yt_shape_14434"/>
          <p:cNvSpPr txBox="1"/>
          <p:nvPr/>
        </p:nvSpPr>
        <p:spPr>
          <a:xfrm>
            <a:off x="540000" y="1395205"/>
            <a:ext cx="105028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等腰三角形中有一个角等于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则这个等腰三角形的顶角度数为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35" name="yt_table_144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592305"/>
              </p:ext>
            </p:extLst>
          </p:nvPr>
        </p:nvGraphicFramePr>
        <p:xfrm>
          <a:off x="540047" y="1874508"/>
          <a:ext cx="5299393" cy="950976"/>
        </p:xfrm>
        <a:graphic>
          <a:graphicData uri="http://schemas.openxmlformats.org/drawingml/2006/table">
            <a:tbl>
              <a:tblPr/>
              <a:tblGrid>
                <a:gridCol w="3030855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  <a:gridCol w="2268538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437" name="yt_shape_14437"/>
              <p:cNvSpPr txBox="1"/>
              <p:nvPr/>
            </p:nvSpPr>
            <p:spPr>
              <a:xfrm>
                <a:off x="540119" y="2876062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已知等腰三角形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81f85"/>
                  </a:rPr>
                  <a:t>则等腰三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的底角的度数为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437" name="yt_shape_14437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76062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5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439" name="yt_table_1443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034093"/>
              </p:ext>
            </p:extLst>
          </p:nvPr>
        </p:nvGraphicFramePr>
        <p:xfrm>
          <a:off x="540047" y="4033371"/>
          <a:ext cx="4415155" cy="950976"/>
        </p:xfrm>
        <a:graphic>
          <a:graphicData uri="http://schemas.openxmlformats.org/drawingml/2006/table">
            <a:tbl>
              <a:tblPr/>
              <a:tblGrid>
                <a:gridCol w="3030855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6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1"/>
                  </a:ext>
                </a:extLst>
              </a:tr>
            </a:tbl>
          </a:graphicData>
        </a:graphic>
      </p:graphicFrame>
      <p:sp>
        <p:nvSpPr>
          <p:cNvPr id="14441" name="yt_shape_14441"/>
          <p:cNvSpPr txBox="1"/>
          <p:nvPr/>
        </p:nvSpPr>
        <p:spPr>
          <a:xfrm>
            <a:off x="540119" y="503492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（绥化市中考）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已知等腰三角形的一个外角为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则它的顶角的度数为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5439942767" title="H_25.973701">
            <a:extLst>
              <a:ext uri="{FF2B5EF4-FFF2-40B4-BE49-F238E27FC236}">
                <a16:creationId xmlns:a16="http://schemas.microsoft.com/office/drawing/2014/main" id="{8279AEB9-D1A4-6CAD-BC2A-8736262356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C8DAE1-AA59-5E9C-A842-516AC5DDDA28}"/>
              </a:ext>
            </a:extLst>
          </p:cNvPr>
          <p:cNvSpPr txBox="1"/>
          <p:nvPr/>
        </p:nvSpPr>
        <p:spPr>
          <a:xfrm>
            <a:off x="10021026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F08A1E-0FD2-AD4B-D8A3-6A23E5E36AA1}"/>
              </a:ext>
            </a:extLst>
          </p:cNvPr>
          <p:cNvSpPr txBox="1"/>
          <p:nvPr/>
        </p:nvSpPr>
        <p:spPr>
          <a:xfrm>
            <a:off x="4472833" y="35007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D03268-901A-9376-2B2E-CDA0E7CCE2FC}"/>
              </a:ext>
            </a:extLst>
          </p:cNvPr>
          <p:cNvSpPr txBox="1"/>
          <p:nvPr/>
        </p:nvSpPr>
        <p:spPr>
          <a:xfrm>
            <a:off x="10783146" y="4988119"/>
            <a:ext cx="980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1_b2ac1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8CBD87-D3C9-788F-E0AA-9508C7A5D949}"/>
              </a:ext>
            </a:extLst>
          </p:cNvPr>
          <p:cNvSpPr txBox="1"/>
          <p:nvPr/>
        </p:nvSpPr>
        <p:spPr>
          <a:xfrm>
            <a:off x="450108" y="5463607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2" name="yt_shape_14442"/>
          <p:cNvSpPr txBox="1"/>
          <p:nvPr/>
        </p:nvSpPr>
        <p:spPr>
          <a:xfrm>
            <a:off x="540000" y="900000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当高的位置不确定时分类讨论</a:t>
            </a:r>
          </a:p>
        </p:txBody>
      </p:sp>
      <p:sp>
        <p:nvSpPr>
          <p:cNvPr id="14443" name="yt_shape_14443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等腰三角形一腰上的高与另一腰的夹角为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f7109,isEnd"/>
              </a:rPr>
              <a:t>则该等腰三角形的底角的度数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5439942825" title="H_25.973701">
            <a:extLst>
              <a:ext uri="{FF2B5EF4-FFF2-40B4-BE49-F238E27FC236}">
                <a16:creationId xmlns:a16="http://schemas.microsoft.com/office/drawing/2014/main" id="{442270A0-1AFC-B7A4-25B9-D17E7AF712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6B305E-B26F-8B48-093F-CE18C5EC53E9}"/>
              </a:ext>
            </a:extLst>
          </p:cNvPr>
          <p:cNvSpPr txBox="1"/>
          <p:nvPr/>
        </p:nvSpPr>
        <p:spPr>
          <a:xfrm>
            <a:off x="1059708" y="1823887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69°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21°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4" name="yt_shape_14444"/>
          <p:cNvSpPr txBox="1"/>
          <p:nvPr/>
        </p:nvSpPr>
        <p:spPr>
          <a:xfrm>
            <a:off x="540000" y="900000"/>
            <a:ext cx="591347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由腰的垂直平分线引起的分类讨论</a:t>
            </a:r>
          </a:p>
        </p:txBody>
      </p:sp>
      <p:sp>
        <p:nvSpPr>
          <p:cNvPr id="14445" name="yt_shape_14445"/>
          <p:cNvSpPr txBox="1"/>
          <p:nvPr/>
        </p:nvSpPr>
        <p:spPr>
          <a:xfrm>
            <a:off x="540119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ede7f"/>
              </a:rPr>
              <a:t>所在直线相交所得的锐角为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为锐角时，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</p:txBody>
      </p:sp>
      <p:sp>
        <p:nvSpPr>
          <p:cNvPr id="14448" name="yt_shape_14448"/>
          <p:cNvSpPr txBox="1"/>
          <p:nvPr/>
        </p:nvSpPr>
        <p:spPr>
          <a:xfrm>
            <a:off x="540000" y="2986307"/>
            <a:ext cx="1801840" cy="20688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250" b="0" i="0" u="none" spc="-11250">
                <a:solidFill>
                  <a:srgbClr val="1EE3CF"/>
                </a:solidFill>
                <a:effectLst/>
                <a:latin typeface="宋体/Times New Roman" pitchFamily="112"/>
                <a:ea typeface="宋体" pitchFamily="112"/>
              </a:rPr>
              <a:t> </a:t>
            </a:r>
            <a:r>
              <a:rPr lang="en-US" altLang="zh-CN" sz="11250" b="0" i="0" u="none" spc="11513">
                <a:solidFill>
                  <a:srgbClr val="1EE3CF"/>
                </a:solidFill>
                <a:effectLst/>
                <a:latin typeface="宋体/Times New Roman" pitchFamily="112"/>
                <a:ea typeface="宋体" pitchFamily="112"/>
              </a:rPr>
              <a:t> </a:t>
            </a:r>
          </a:p>
        </p:txBody>
      </p:sp>
      <p:pic>
        <p:nvPicPr>
          <p:cNvPr id="14447" name="yt_image_14447" title="H_176.684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45773" y="2018547"/>
            <a:ext cx="1817370" cy="224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942885" title="H_25.973701">
            <a:extLst>
              <a:ext uri="{FF2B5EF4-FFF2-40B4-BE49-F238E27FC236}">
                <a16:creationId xmlns:a16="http://schemas.microsoft.com/office/drawing/2014/main" id="{7BDD1442-30C6-BF86-A5A2-021E341B2C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3C2523-7410-4ACB-27F0-352E78EB8BF7}"/>
              </a:ext>
            </a:extLst>
          </p:cNvPr>
          <p:cNvSpPr txBox="1"/>
          <p:nvPr/>
        </p:nvSpPr>
        <p:spPr>
          <a:xfrm>
            <a:off x="450108" y="2299375"/>
            <a:ext cx="6198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为锐角时，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450"/>
          <p:cNvSpPr txBox="1"/>
          <p:nvPr/>
        </p:nvSpPr>
        <p:spPr>
          <a:xfrm>
            <a:off x="534439" y="2930677"/>
            <a:ext cx="523059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为钝角时，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20°.</a:t>
            </a:r>
          </a:p>
        </p:txBody>
      </p:sp>
      <p:sp>
        <p:nvSpPr>
          <p:cNvPr id="9" name="yt_shape_14452"/>
          <p:cNvSpPr txBox="1"/>
          <p:nvPr/>
        </p:nvSpPr>
        <p:spPr>
          <a:xfrm>
            <a:off x="534439" y="4042476"/>
            <a:ext cx="2758191" cy="16642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050" b="0" i="0" u="none" spc="-9050">
                <a:solidFill>
                  <a:srgbClr val="1EE3CF"/>
                </a:solidFill>
                <a:effectLst/>
                <a:latin typeface="宋体/Times New Roman" pitchFamily="90"/>
                <a:ea typeface="宋体" pitchFamily="90"/>
              </a:rPr>
              <a:t> </a:t>
            </a:r>
            <a:r>
              <a:rPr lang="en-US" altLang="zh-CN" sz="9050" b="0" i="0" u="none" spc="19458">
                <a:solidFill>
                  <a:srgbClr val="1EE3CF"/>
                </a:solidFill>
                <a:effectLst/>
                <a:latin typeface="宋体/Times New Roman" pitchFamily="90"/>
                <a:ea typeface="宋体" pitchFamily="90"/>
              </a:rPr>
              <a:t> </a:t>
            </a:r>
          </a:p>
        </p:txBody>
      </p:sp>
      <p:pic>
        <p:nvPicPr>
          <p:cNvPr id="10" name="yt_image_14451" title="H_141.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6320" y="4556839"/>
            <a:ext cx="2756277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B1B674A-9022-011C-94FC-6A929C9AE89C}"/>
              </a:ext>
            </a:extLst>
          </p:cNvPr>
          <p:cNvSpPr txBox="1"/>
          <p:nvPr/>
        </p:nvSpPr>
        <p:spPr>
          <a:xfrm>
            <a:off x="444428" y="2883871"/>
            <a:ext cx="536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为钝角时，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09F7EDB-AFB0-1FB7-5377-771B6EDD6FE8}"/>
              </a:ext>
            </a:extLst>
          </p:cNvPr>
          <p:cNvSpPr txBox="1"/>
          <p:nvPr/>
        </p:nvSpPr>
        <p:spPr>
          <a:xfrm>
            <a:off x="444428" y="3359359"/>
            <a:ext cx="2610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4" name="yt_shape_14454"/>
          <p:cNvSpPr txBox="1"/>
          <p:nvPr/>
        </p:nvSpPr>
        <p:spPr>
          <a:xfrm>
            <a:off x="534982" y="694549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由腰上的中线引起的分类讨论</a:t>
            </a:r>
          </a:p>
        </p:txBody>
      </p:sp>
      <p:sp>
        <p:nvSpPr>
          <p:cNvPr id="14455" name="yt_shape_14455"/>
          <p:cNvSpPr txBox="1"/>
          <p:nvPr/>
        </p:nvSpPr>
        <p:spPr>
          <a:xfrm>
            <a:off x="535101" y="113896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已知等腰三角形的周长为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一腰上的中线把三角形分为两个三角形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0bd3"/>
              </a:rPr>
              <a:t>两个三角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形的周长的差是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求等腰三角形各边的长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解：如图所示，等腰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</a:p>
        </p:txBody>
      </p:sp>
      <p:sp>
        <p:nvSpPr>
          <p:cNvPr id="14458" name="yt_shape_14458"/>
          <p:cNvSpPr txBox="1"/>
          <p:nvPr/>
        </p:nvSpPr>
        <p:spPr>
          <a:xfrm>
            <a:off x="534982" y="2591231"/>
            <a:ext cx="1306063" cy="136999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50" b="0" i="0" u="none" spc="-7450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  <a:r>
              <a:rPr lang="en-US" altLang="zh-CN" sz="7450" b="0" i="0" u="none" spc="8497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</a:p>
        </p:txBody>
      </p:sp>
      <p:pic>
        <p:nvPicPr>
          <p:cNvPr id="14457" name="yt_image_14457" title="H_117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3430" y="1579647"/>
            <a:ext cx="1313818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461" name="yt_shape_14461"/>
              <p:cNvSpPr txBox="1"/>
              <p:nvPr/>
            </p:nvSpPr>
            <p:spPr>
              <a:xfrm>
                <a:off x="534982" y="4127591"/>
                <a:ext cx="10316927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的中点，设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461" name="yt_shape_144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982" y="4127591"/>
                <a:ext cx="10316927" cy="1119024"/>
              </a:xfrm>
              <a:prstGeom prst="rect">
                <a:avLst/>
              </a:prstGeom>
              <a:blipFill>
                <a:blip r:embed="rId3"/>
                <a:stretch>
                  <a:fillRect l="-1832" t="-4348" r="-827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439942953" title="H_25.973701">
            <a:extLst>
              <a:ext uri="{FF2B5EF4-FFF2-40B4-BE49-F238E27FC236}">
                <a16:creationId xmlns:a16="http://schemas.microsoft.com/office/drawing/2014/main" id="{7CCD6BDF-6FB4-2A36-7C0B-F5743AB51D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" y="749676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2EBE50C-C3BA-61B7-AE3A-323461AF3177}"/>
              </a:ext>
            </a:extLst>
          </p:cNvPr>
          <p:cNvSpPr txBox="1"/>
          <p:nvPr/>
        </p:nvSpPr>
        <p:spPr>
          <a:xfrm>
            <a:off x="445090" y="2043136"/>
            <a:ext cx="4507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解：如图所示，等腰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C59C64-22E3-0BAF-951A-1FCF63E1A0C0}"/>
              </a:ext>
            </a:extLst>
          </p:cNvPr>
          <p:cNvSpPr txBox="1"/>
          <p:nvPr/>
        </p:nvSpPr>
        <p:spPr>
          <a:xfrm>
            <a:off x="534982" y="2420888"/>
            <a:ext cx="649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的中点，设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A70D0DA-3240-B59A-47B7-8968C1E72CED}"/>
                  </a:ext>
                </a:extLst>
              </p:cNvPr>
              <p:cNvSpPr txBox="1"/>
              <p:nvPr/>
            </p:nvSpPr>
            <p:spPr>
              <a:xfrm>
                <a:off x="487357" y="2896376"/>
                <a:ext cx="1039723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A70D0DA-3240-B59A-47B7-8968C1E72C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357" y="2896376"/>
                <a:ext cx="10397237" cy="726326"/>
              </a:xfrm>
              <a:prstGeom prst="rect">
                <a:avLst/>
              </a:prstGeom>
              <a:blipFill>
                <a:blip r:embed="rId5"/>
                <a:stretch>
                  <a:fillRect l="-938" r="-87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4463"/>
          <p:cNvSpPr txBox="1"/>
          <p:nvPr/>
        </p:nvSpPr>
        <p:spPr>
          <a:xfrm>
            <a:off x="569387" y="348098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的周长大于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的周长时，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_3d8c8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_a3a4f"/>
              </a:rPr>
              <a:t>能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够组成三角形，符合题意；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的周长大于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的周长时，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_f613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2_4e6f6"/>
              </a:rPr>
              <a:t>能够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组成三角形，符合题意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综上所述，这个等腰三角形的腰长为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，底边长为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或腰长为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，底边长为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89D38DB-73BA-5553-9EBA-F7063BEE0B09}"/>
              </a:ext>
            </a:extLst>
          </p:cNvPr>
          <p:cNvSpPr txBox="1"/>
          <p:nvPr/>
        </p:nvSpPr>
        <p:spPr>
          <a:xfrm>
            <a:off x="479376" y="3434179"/>
            <a:ext cx="11321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3d8c8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FACAB60-5845-331F-B2D6-02C4DDA4A4F8}"/>
              </a:ext>
            </a:extLst>
          </p:cNvPr>
          <p:cNvSpPr txBox="1"/>
          <p:nvPr/>
        </p:nvSpPr>
        <p:spPr>
          <a:xfrm>
            <a:off x="479376" y="3909667"/>
            <a:ext cx="112639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a3a4f"/>
              </a:rPr>
              <a:t>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3F4D460-AA56-840B-A7A9-37253E7C8E83}"/>
              </a:ext>
            </a:extLst>
          </p:cNvPr>
          <p:cNvSpPr txBox="1"/>
          <p:nvPr/>
        </p:nvSpPr>
        <p:spPr>
          <a:xfrm>
            <a:off x="479376" y="4385155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够组成三角形，符合题意；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B53B351-8E4D-2755-85A5-AC859DD0D41B}"/>
              </a:ext>
            </a:extLst>
          </p:cNvPr>
          <p:cNvSpPr txBox="1"/>
          <p:nvPr/>
        </p:nvSpPr>
        <p:spPr>
          <a:xfrm>
            <a:off x="479376" y="4860643"/>
            <a:ext cx="11321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f6132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49BA238-1CC4-113F-CE4E-74AD721AD9DC}"/>
              </a:ext>
            </a:extLst>
          </p:cNvPr>
          <p:cNvSpPr txBox="1"/>
          <p:nvPr/>
        </p:nvSpPr>
        <p:spPr>
          <a:xfrm>
            <a:off x="479376" y="5336131"/>
            <a:ext cx="112639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4e6f6"/>
              </a:rPr>
              <a:t>能够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8A0A93F-129A-E2B0-D42D-07C3D1A8CDE9}"/>
              </a:ext>
            </a:extLst>
          </p:cNvPr>
          <p:cNvSpPr txBox="1"/>
          <p:nvPr/>
        </p:nvSpPr>
        <p:spPr>
          <a:xfrm>
            <a:off x="479376" y="5811619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组成三角形，符合题意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FBC1C6F-0860-45C8-BCB7-E2761FF2CDBC}"/>
              </a:ext>
            </a:extLst>
          </p:cNvPr>
          <p:cNvSpPr txBox="1"/>
          <p:nvPr/>
        </p:nvSpPr>
        <p:spPr>
          <a:xfrm>
            <a:off x="479376" y="6287107"/>
            <a:ext cx="10162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综上所述，这个等腰三角形的腰长为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，底边长为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或腰长为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，底边长为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04" name="yt_shape_14404"/>
              <p:cNvSpPr txBox="1"/>
              <p:nvPr/>
            </p:nvSpPr>
            <p:spPr>
              <a:xfrm>
                <a:off x="540000" y="900000"/>
                <a:ext cx="9898076" cy="3790259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答题区：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解：如图，过点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的延长线于点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04" name="yt_shape_14404" descr="{&quot;rangeId&quot;:2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898076" cy="3790259"/>
              </a:xfrm>
              <a:prstGeom prst="rect">
                <a:avLst/>
              </a:prstGeom>
              <a:blipFill>
                <a:blip r:embed="rId2"/>
                <a:stretch>
                  <a:fillRect l="-1108" t="-1284" r="-123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8635CFE-4E88-84A5-4280-7B47EEC48D7D}"/>
              </a:ext>
            </a:extLst>
          </p:cNvPr>
          <p:cNvSpPr txBox="1"/>
          <p:nvPr/>
        </p:nvSpPr>
        <p:spPr>
          <a:xfrm>
            <a:off x="521989" y="1328682"/>
            <a:ext cx="9838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的延长线于点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034227-E64F-379A-609A-21F56E0CE05E}"/>
              </a:ext>
            </a:extLst>
          </p:cNvPr>
          <p:cNvSpPr txBox="1"/>
          <p:nvPr/>
        </p:nvSpPr>
        <p:spPr>
          <a:xfrm>
            <a:off x="521989" y="1804170"/>
            <a:ext cx="4609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002B4C-C69C-75ED-3EF7-90E8929BE5A7}"/>
              </a:ext>
            </a:extLst>
          </p:cNvPr>
          <p:cNvSpPr txBox="1"/>
          <p:nvPr/>
        </p:nvSpPr>
        <p:spPr>
          <a:xfrm>
            <a:off x="521989" y="2279658"/>
            <a:ext cx="317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2ACD9F-D8A5-1216-4B2A-21D109C54F30}"/>
              </a:ext>
            </a:extLst>
          </p:cNvPr>
          <p:cNvSpPr txBox="1"/>
          <p:nvPr/>
        </p:nvSpPr>
        <p:spPr>
          <a:xfrm>
            <a:off x="521989" y="2755146"/>
            <a:ext cx="447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06A0DDE-E16A-CD6C-633A-0320289FC673}"/>
                  </a:ext>
                </a:extLst>
              </p:cNvPr>
              <p:cNvSpPr txBox="1"/>
              <p:nvPr/>
            </p:nvSpPr>
            <p:spPr>
              <a:xfrm>
                <a:off x="521989" y="3230634"/>
                <a:ext cx="27391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9, 'mathAnswerShape': 1}">
                <a:extLst>
                  <a:ext uri="{FF2B5EF4-FFF2-40B4-BE49-F238E27FC236}">
                    <a16:creationId xmlns:a16="http://schemas.microsoft.com/office/drawing/2014/main" id="{C06A0DDE-E16A-CD6C-633A-0320289FC6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3230634"/>
                <a:ext cx="2739136" cy="765061"/>
              </a:xfrm>
              <a:prstGeom prst="rect">
                <a:avLst/>
              </a:prstGeom>
              <a:blipFill>
                <a:blip r:embed="rId3"/>
                <a:stretch>
                  <a:fillRect l="-3563" r="-356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9DE866F-B73B-4E5D-1E33-55802085F103}"/>
                  </a:ext>
                </a:extLst>
              </p:cNvPr>
              <p:cNvSpPr txBox="1"/>
              <p:nvPr/>
            </p:nvSpPr>
            <p:spPr>
              <a:xfrm>
                <a:off x="521989" y="3902083"/>
                <a:ext cx="62046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的面积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9, 'mathAnswerShape': 1}">
                <a:extLst>
                  <a:ext uri="{FF2B5EF4-FFF2-40B4-BE49-F238E27FC236}">
                    <a16:creationId xmlns:a16="http://schemas.microsoft.com/office/drawing/2014/main" id="{79DE866F-B73B-4E5D-1E33-55802085F1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3902083"/>
                <a:ext cx="6204648" cy="726326"/>
              </a:xfrm>
              <a:prstGeom prst="rect">
                <a:avLst/>
              </a:prstGeom>
              <a:blipFill>
                <a:blip r:embed="rId4"/>
                <a:stretch>
                  <a:fillRect l="-1573" r="-167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4401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3259" y="2606499"/>
            <a:ext cx="2190506" cy="86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6" name="yt_shape_1440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e560"/>
              </a:rPr>
              <a:t>边于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3" name="yt_shape_14408"/>
          <p:cNvSpPr txBox="1"/>
          <p:nvPr/>
        </p:nvSpPr>
        <p:spPr>
          <a:xfrm>
            <a:off x="540119" y="2420888"/>
            <a:ext cx="50430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42°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4" name="yt_shape_1715439941644" title="H_124.18811">
            <a:extLst>
              <a:ext uri="{FF2B5EF4-FFF2-40B4-BE49-F238E27FC236}">
                <a16:creationId xmlns:a16="http://schemas.microsoft.com/office/drawing/2014/main" id="{44E74A90-ACE5-8468-0744-B0ECB5ACA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448" y="1846550"/>
            <a:ext cx="1311467" cy="157718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409" name="yt_table_14409" title="H_689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5742464"/>
                  </p:ext>
                </p:extLst>
              </p:nvPr>
            </p:nvGraphicFramePr>
            <p:xfrm>
              <a:off x="551384" y="908720"/>
              <a:ext cx="11111999" cy="510025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11119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5078281"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/Times New Roman" pitchFamily="24"/>
                              <a:ea typeface="黑体" pitchFamily="24"/>
                            </a:rPr>
                            <a:t>作图区：</a:t>
                          </a:r>
                        </a:p>
                        <a:p>
                          <a:pPr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根据题补全图形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：</a:t>
                          </a:r>
                        </a:p>
                        <a:p>
                          <a:pPr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宋体/Times New Roman" pitchFamily="24"/>
                              <a:ea typeface="黑体" pitchFamily="24"/>
                            </a:rPr>
                            <a:t>答题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/Times New Roman" pitchFamily="24"/>
                              <a:ea typeface="黑体" pitchFamily="24"/>
                            </a:rPr>
                            <a:t>区：</a:t>
                          </a:r>
                        </a:p>
                        <a:p>
                          <a:pPr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/Times New Roman" pitchFamily="24"/>
                              <a:ea typeface="楷体" pitchFamily="24"/>
                            </a:rPr>
                            <a:t>解：（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/Times New Roman" pitchFamily="24"/>
                              <a:ea typeface="楷体" pitchFamily="24"/>
                            </a:rPr>
                            <a:t>）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∵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/Times New Roman" pitchFamily="24"/>
                              <a:ea typeface="楷体" pitchFamily="24"/>
                            </a:rPr>
                            <a:t>垂直平分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/Times New Roman" pitchFamily="24"/>
                              <a:ea typeface="楷体" pitchFamily="24"/>
                            </a:rPr>
                            <a:t>，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∴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AD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BD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.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  <a:p>
                          <a:pPr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∵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BCD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/Times New Roman" pitchFamily="24"/>
                              <a:ea typeface="楷体" pitchFamily="24"/>
                            </a:rPr>
                            <a:t>的周长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BD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CD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21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/Times New Roman" pitchFamily="24"/>
                              <a:ea typeface="楷体" pitchFamily="24"/>
                            </a:rPr>
                            <a:t>，</a:t>
                          </a:r>
                        </a:p>
                        <a:p>
                          <a:pPr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∴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AD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CD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21.</a:t>
                          </a:r>
                        </a:p>
                        <a:p>
                          <a:pPr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/Times New Roman" pitchFamily="24"/>
                              <a:ea typeface="楷体" pitchFamily="24"/>
                            </a:rPr>
                            <a:t>又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∵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/Times New Roman" pitchFamily="24"/>
                              <a:ea typeface="楷体" pitchFamily="24"/>
                            </a:rPr>
                            <a:t>，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∴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6.</a:t>
                          </a:r>
                        </a:p>
                        <a:p>
                          <a:pPr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/Times New Roman" pitchFamily="24"/>
                              <a:ea typeface="楷体" pitchFamily="24"/>
                            </a:rPr>
                            <a:t>（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/Times New Roman" pitchFamily="24"/>
                              <a:ea typeface="楷体" pitchFamily="24"/>
                            </a:rPr>
                            <a:t>）由（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/Times New Roman" pitchFamily="24"/>
                              <a:ea typeface="楷体" pitchFamily="24"/>
                            </a:rPr>
                            <a:t>）知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AD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BD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/Times New Roman" pitchFamily="24"/>
                              <a:ea typeface="楷体" pitchFamily="24"/>
                            </a:rPr>
                            <a:t>，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∴∠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ABD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42°.</a:t>
                          </a:r>
                        </a:p>
                        <a:p>
                          <a:pPr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∵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/Times New Roman" pitchFamily="24"/>
                              <a:ea typeface="楷体" pitchFamily="24"/>
                            </a:rPr>
                            <a:t>，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∴∠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ABC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180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°</m:t>
                                  </m:r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∠</m:t>
                                  </m:r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69°.</a:t>
                          </a:r>
                        </a:p>
                        <a:p>
                          <a:pPr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∴∠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DBC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ABC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ABD</a:t>
                          </a:r>
                          <a:r>
                            <a:rPr lang="en-US" altLang="zh-CN" sz="1500" b="0" i="1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69°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42°</a:t>
                          </a: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27°.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409" name="yt_table_14409" title="H_689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5742464"/>
                  </p:ext>
                </p:extLst>
              </p:nvPr>
            </p:nvGraphicFramePr>
            <p:xfrm>
              <a:off x="551384" y="908720"/>
              <a:ext cx="11111999" cy="510025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11119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510025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55" t="-119" r="-55" b="-28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yt_shape_1715439941686" title="H_90.25835">
            <a:extLst>
              <a:ext uri="{FF2B5EF4-FFF2-40B4-BE49-F238E27FC236}">
                <a16:creationId xmlns:a16="http://schemas.microsoft.com/office/drawing/2014/main" id="{F0F0CEA3-A143-2369-6346-E96CB00F60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466" y="1041376"/>
            <a:ext cx="1001902" cy="114628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045CFB-D29C-DB3E-DF99-83A8ABD093B8}"/>
              </a:ext>
            </a:extLst>
          </p:cNvPr>
          <p:cNvSpPr txBox="1"/>
          <p:nvPr/>
        </p:nvSpPr>
        <p:spPr>
          <a:xfrm>
            <a:off x="551384" y="2320312"/>
            <a:ext cx="61902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3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9FD2CB-0AC1-B7B1-B4CA-7306F10D1492}"/>
              </a:ext>
            </a:extLst>
          </p:cNvPr>
          <p:cNvSpPr txBox="1"/>
          <p:nvPr/>
        </p:nvSpPr>
        <p:spPr>
          <a:xfrm>
            <a:off x="551384" y="2795800"/>
            <a:ext cx="58108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3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82B2F8-777E-6230-8579-8D5B410A14E3}"/>
              </a:ext>
            </a:extLst>
          </p:cNvPr>
          <p:cNvSpPr txBox="1"/>
          <p:nvPr/>
        </p:nvSpPr>
        <p:spPr>
          <a:xfrm>
            <a:off x="551384" y="3271288"/>
            <a:ext cx="49393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3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830D8EC-04F7-A0C4-FCAF-01EAFB72B5E9}"/>
              </a:ext>
            </a:extLst>
          </p:cNvPr>
          <p:cNvSpPr txBox="1"/>
          <p:nvPr/>
        </p:nvSpPr>
        <p:spPr>
          <a:xfrm>
            <a:off x="551384" y="3746776"/>
            <a:ext cx="3586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3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7786746-14B4-9CE3-A6EE-DF8656B37409}"/>
              </a:ext>
            </a:extLst>
          </p:cNvPr>
          <p:cNvSpPr txBox="1"/>
          <p:nvPr/>
        </p:nvSpPr>
        <p:spPr>
          <a:xfrm>
            <a:off x="551384" y="4222264"/>
            <a:ext cx="6998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3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42°.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21C1C8D-01A3-47BD-58E9-60AFB5B09764}"/>
                  </a:ext>
                </a:extLst>
              </p:cNvPr>
              <p:cNvSpPr txBox="1"/>
              <p:nvPr/>
            </p:nvSpPr>
            <p:spPr>
              <a:xfrm>
                <a:off x="551384" y="4697752"/>
                <a:ext cx="6665532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marR="0" lvl="0" defTabSz="914400" rtl="0" eaLnBrk="1" fontAlgn="auto" latinLnBrk="0" hangingPunct="0">
                  <a:lnSpc>
                    <a:spcPct val="130000"/>
                  </a:lnSpc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cs typeface="+mn-cs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  <a:cs typeface="+mn-cs"/>
                          </a:rPr>
                          <m:t>°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69°.</a:t>
                </a: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21C1C8D-01A3-47BD-58E9-60AFB5B097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697752"/>
                <a:ext cx="6665532" cy="874154"/>
              </a:xfrm>
              <a:prstGeom prst="rect">
                <a:avLst/>
              </a:prstGeom>
              <a:blipFill>
                <a:blip r:embed="rId4"/>
                <a:stretch>
                  <a:fillRect l="-1371" r="-183" b="-2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E410A304-811E-2AD8-724D-68D2F1ADCA95}"/>
              </a:ext>
            </a:extLst>
          </p:cNvPr>
          <p:cNvSpPr txBox="1"/>
          <p:nvPr/>
        </p:nvSpPr>
        <p:spPr>
          <a:xfrm>
            <a:off x="551384" y="5478294"/>
            <a:ext cx="6342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69°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shape_1715439941644" title="H_124.18811">
            <a:extLst>
              <a:ext uri="{FF2B5EF4-FFF2-40B4-BE49-F238E27FC236}">
                <a16:creationId xmlns:a16="http://schemas.microsoft.com/office/drawing/2014/main" id="{44E74A90-ACE5-8468-0744-B0ECB5ACA5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1684" y="2576305"/>
            <a:ext cx="1311467" cy="15771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1" name="yt_shape_14411"/>
          <p:cNvSpPr txBox="1"/>
          <p:nvPr/>
        </p:nvSpPr>
        <p:spPr>
          <a:xfrm>
            <a:off x="540000" y="900000"/>
            <a:ext cx="5847755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二、画出的图形有多种可能（答案不唯一）</a:t>
            </a:r>
          </a:p>
        </p:txBody>
      </p:sp>
      <p:sp>
        <p:nvSpPr>
          <p:cNvPr id="14412" name="yt_shape_14412"/>
          <p:cNvSpPr txBox="1"/>
          <p:nvPr/>
        </p:nvSpPr>
        <p:spPr>
          <a:xfrm>
            <a:off x="540000" y="1386164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【方法指导】</a:t>
            </a:r>
          </a:p>
        </p:txBody>
      </p:sp>
      <p:sp>
        <p:nvSpPr>
          <p:cNvPr id="14413" name="yt_shape_14413"/>
          <p:cNvSpPr txBox="1"/>
          <p:nvPr/>
        </p:nvSpPr>
        <p:spPr>
          <a:xfrm>
            <a:off x="540119" y="1872328"/>
            <a:ext cx="1149291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有的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无图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7_d1af0"/>
              </a:rPr>
              <a:t>几何计算题，由于图形中点或线的位置不固定，或图形的形状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5_ded34"/>
              </a:rPr>
              <a:t>不固定，或图形的中点、线、角等对象间的相对位置关系不固定，或题中文字指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代的对象不唯一等，造成所画图形有两种或两种以上可能，答案不唯一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4_ab7fd"/>
              </a:rPr>
              <a:t>解答此类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题，画图时需要分类讨论，考虑周全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4" name="yt_shape_14414"/>
          <p:cNvSpPr txBox="1"/>
          <p:nvPr/>
        </p:nvSpPr>
        <p:spPr>
          <a:xfrm>
            <a:off x="540000" y="900000"/>
            <a:ext cx="92797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等腰三角形一腰上的高与另一腰的夹角为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求顶角的度数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415" name="yt_shape_14415"/>
          <p:cNvSpPr txBox="1"/>
          <p:nvPr/>
        </p:nvSpPr>
        <p:spPr>
          <a:xfrm>
            <a:off x="540119" y="1379303"/>
            <a:ext cx="11492915" cy="428194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动脑筋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想一想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b6d95"/>
              </a:rPr>
              <a:t>等腰三角形的角满足什么条件，它的高在三角形内？满足什么条件，高在三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角形外？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作图区：</a:t>
            </a:r>
          </a:p>
        </p:txBody>
      </p:sp>
      <p:pic>
        <p:nvPicPr>
          <p:cNvPr id="14416" name="yt_image_144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776" y="3501008"/>
            <a:ext cx="4092069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8" name="yt_shape_14418"/>
          <p:cNvSpPr txBox="1"/>
          <p:nvPr/>
        </p:nvSpPr>
        <p:spPr>
          <a:xfrm>
            <a:off x="540119" y="900000"/>
            <a:ext cx="11492915" cy="290187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答题区：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，当等腰三角形是钝角三角形时，顶角的度数为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da936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，当等腰三角形是锐角三角形时，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顶角的度数为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综上所述，顶角的度数为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08550C-18AD-E193-1054-693E587B2F11}"/>
              </a:ext>
            </a:extLst>
          </p:cNvPr>
          <p:cNvSpPr txBox="1"/>
          <p:nvPr/>
        </p:nvSpPr>
        <p:spPr>
          <a:xfrm>
            <a:off x="522108" y="1328682"/>
            <a:ext cx="11214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，当等腰三角形是钝角三角形时，顶角的度数为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da936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19D544-4CC5-5177-F297-0287DEA57C38}"/>
              </a:ext>
            </a:extLst>
          </p:cNvPr>
          <p:cNvSpPr txBox="1"/>
          <p:nvPr/>
        </p:nvSpPr>
        <p:spPr>
          <a:xfrm>
            <a:off x="522108" y="1804170"/>
            <a:ext cx="1064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588338-A895-AC4A-982D-92613F6263C3}"/>
              </a:ext>
            </a:extLst>
          </p:cNvPr>
          <p:cNvSpPr txBox="1"/>
          <p:nvPr/>
        </p:nvSpPr>
        <p:spPr>
          <a:xfrm>
            <a:off x="522108" y="2279658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，当等腰三角形是锐角三角形时，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B1EAF3-57D8-3891-4248-CFA92AFD5CF3}"/>
              </a:ext>
            </a:extLst>
          </p:cNvPr>
          <p:cNvSpPr txBox="1"/>
          <p:nvPr/>
        </p:nvSpPr>
        <p:spPr>
          <a:xfrm>
            <a:off x="522108" y="2755146"/>
            <a:ext cx="3975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顶角的度数为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A434FC-5AA7-6325-DDDE-6DA3B9D056E6}"/>
              </a:ext>
            </a:extLst>
          </p:cNvPr>
          <p:cNvSpPr txBox="1"/>
          <p:nvPr/>
        </p:nvSpPr>
        <p:spPr>
          <a:xfrm>
            <a:off x="522108" y="3230634"/>
            <a:ext cx="4920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综上所述，顶角的度数为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44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6160" y="1829520"/>
            <a:ext cx="4092069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9" name="yt_shape_1441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已知在等腰三角形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2c7f"/>
              </a:rPr>
              <a:t>边上一动点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710a"/>
              </a:rPr>
              <a:t>为等腰三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角形时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420" name="yt_shape_14420"/>
          <p:cNvSpPr txBox="1"/>
          <p:nvPr/>
        </p:nvSpPr>
        <p:spPr>
          <a:xfrm>
            <a:off x="540119" y="2339566"/>
            <a:ext cx="11492915" cy="146834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动脑筋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想一想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将等腰三角形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5_bb585"/>
              </a:rPr>
              <a:t>按底边的不同考虑，可分为哪几种情况？结合本题条件，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画出的图形有几种可能？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1" name="yt_shape_14421"/>
          <p:cNvSpPr txBox="1"/>
          <p:nvPr/>
        </p:nvSpPr>
        <p:spPr>
          <a:xfrm>
            <a:off x="540000" y="90000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aphicFrame>
        <p:nvGraphicFramePr>
          <p:cNvPr id="14422" name="yt_table_14422" title="H_387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77944"/>
              </p:ext>
            </p:extLst>
          </p:nvPr>
        </p:nvGraphicFramePr>
        <p:xfrm>
          <a:off x="540000" y="1461648"/>
          <a:ext cx="11111999" cy="49194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解析：在等腰三角形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中，当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是底边时，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，</a:t>
                      </a:r>
                    </a:p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∴∠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30°.</a:t>
                      </a:r>
                    </a:p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∴∠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EAF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120°.</a:t>
                      </a:r>
                    </a:p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，</a:t>
                      </a:r>
                    </a:p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∴∠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30°.</a:t>
                      </a:r>
                    </a:p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∴∠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EAF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∵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在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边上，点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在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边上，</a:t>
                      </a:r>
                    </a:p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重合，点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重合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此种情况不符合题意，故分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是底边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  <a:sym typeface="_⨹_1_47c35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是底边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两种情况讨论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（作图略）</a:t>
                      </a:r>
                    </a:p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黑体" pitchFamily="24"/>
                        </a:rPr>
                        <a:t>答题区：</a:t>
                      </a:r>
                    </a:p>
                    <a:p>
                      <a:pPr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105°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6B61FC2-7829-5650-4F0D-E9B577C5C579}"/>
              </a:ext>
            </a:extLst>
          </p:cNvPr>
          <p:cNvSpPr txBox="1"/>
          <p:nvPr/>
        </p:nvSpPr>
        <p:spPr>
          <a:xfrm>
            <a:off x="527760" y="5925831"/>
            <a:ext cx="1491362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1449</Words>
  <Application>Microsoft Office PowerPoint</Application>
  <PresentationFormat>宽屏</PresentationFormat>
  <Paragraphs>140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51" baseType="lpstr">
      <vt:lpstr>,isEnd</vt:lpstr>
      <vt:lpstr>_⨹_1_3d8c8</vt:lpstr>
      <vt:lpstr>_⨹_1_47c35</vt:lpstr>
      <vt:lpstr>_⨹_1_a3a4f</vt:lpstr>
      <vt:lpstr>_⨹_1_b2ac1</vt:lpstr>
      <vt:lpstr>_⨹_1_da936</vt:lpstr>
      <vt:lpstr>_⨹_1_f6132</vt:lpstr>
      <vt:lpstr>_⨹_11_c8492</vt:lpstr>
      <vt:lpstr>_⨹_12_ede7f</vt:lpstr>
      <vt:lpstr>_⨹_13_f7109,isEnd</vt:lpstr>
      <vt:lpstr>_⨹_2_4e6f6</vt:lpstr>
      <vt:lpstr>_⨹_2_8e560</vt:lpstr>
      <vt:lpstr>_⨹_25_bb585</vt:lpstr>
      <vt:lpstr>_⨹_27_d1af0</vt:lpstr>
      <vt:lpstr>_⨹_33_b6d95</vt:lpstr>
      <vt:lpstr>_⨹_35_ded34</vt:lpstr>
      <vt:lpstr>_⨹_4_00bd3</vt:lpstr>
      <vt:lpstr>_⨹_4_2710a</vt:lpstr>
      <vt:lpstr>_⨹_4_81f85</vt:lpstr>
      <vt:lpstr>_⨹_4_ab7fd</vt:lpstr>
      <vt:lpstr>_⨹_5_e2c7f</vt:lpstr>
      <vt:lpstr>Finished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2024-05-11T14:54:45Z</dcterms:created>
  <dcterms:modified xsi:type="dcterms:W3CDTF">2024-05-13T07:25:54Z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