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24" r:id="rId6"/>
    <p:sldId id="308" r:id="rId7"/>
    <p:sldId id="310" r:id="rId8"/>
    <p:sldId id="311" r:id="rId9"/>
    <p:sldId id="313" r:id="rId10"/>
    <p:sldId id="314" r:id="rId11"/>
    <p:sldId id="315" r:id="rId12"/>
    <p:sldId id="317" r:id="rId13"/>
    <p:sldId id="319" r:id="rId14"/>
    <p:sldId id="320" r:id="rId15"/>
    <p:sldId id="327" r:id="rId16"/>
    <p:sldId id="321" r:id="rId17"/>
    <p:sldId id="328" r:id="rId18"/>
    <p:sldId id="323" r:id="rId19"/>
    <p:sldId id="256" r:id="rId20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16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bin"/><Relationship Id="rId2" Type="http://schemas.openxmlformats.org/officeDocument/2006/relationships/image" Target="../media/image30.bin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bin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73" name="yt_shape_13673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3672" name="yt_image_13672" title="H_41.85">
            <a:extLst>
              <a:ext uri="">
                <a16:creationId xmlns:p14="http://schemas.microsoft.com/office/powerpoint/2010/main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75" name="yt_shape_13675"/>
          <p:cNvSpPr txBox="1"/>
          <p:nvPr/>
        </p:nvSpPr>
        <p:spPr>
          <a:xfrm>
            <a:off x="540000" y="1482165"/>
            <a:ext cx="427520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角平分线的尺规作图</a:t>
            </a:r>
          </a:p>
        </p:txBody>
      </p:sp>
      <p:sp>
        <p:nvSpPr>
          <p:cNvPr id="13676" name="yt_shape_13676"/>
          <p:cNvSpPr txBox="1"/>
          <p:nvPr/>
        </p:nvSpPr>
        <p:spPr>
          <a:xfrm>
            <a:off x="540119" y="197737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用直尺和圆规作一个角的平分线的示意图如图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则能说明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47f00"/>
              </a:rPr>
              <a:t>的依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据是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678" name="yt_table_13678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5430866"/>
              </p:ext>
            </p:extLst>
          </p:nvPr>
        </p:nvGraphicFramePr>
        <p:xfrm>
          <a:off x="540047" y="2936805"/>
          <a:ext cx="8548053" cy="475488"/>
        </p:xfrm>
        <a:graphic>
          <a:graphicData uri="http://schemas.openxmlformats.org/drawingml/2006/table">
            <a:tbl>
              <a:tblPr/>
              <a:tblGrid>
                <a:gridCol w="2337118">
                  <a:extLst>
                    <a:ext uri="{9D8B030D-6E8A-4147-A177-3AD203B41FA5}">
                      <a16:colId xmlns:a16="http://schemas.microsoft.com/office/drawing/2014/main" val="10540"/>
                    </a:ext>
                  </a:extLst>
                </a:gridCol>
                <a:gridCol w="2386330">
                  <a:extLst>
                    <a:ext uri="{9D8B030D-6E8A-4147-A177-3AD203B41FA5}">
                      <a16:colId xmlns:a16="http://schemas.microsoft.com/office/drawing/2014/main" val="10541"/>
                    </a:ext>
                  </a:extLst>
                </a:gridCol>
                <a:gridCol w="2386330">
                  <a:extLst>
                    <a:ext uri="{9D8B030D-6E8A-4147-A177-3AD203B41FA5}">
                      <a16:colId xmlns:a16="http://schemas.microsoft.com/office/drawing/2014/main" val="10542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105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SSS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ASA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AAS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SAS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3"/>
                  </a:ext>
                </a:extLst>
              </a:tr>
            </a:tbl>
          </a:graphicData>
        </a:graphic>
      </p:graphicFrame>
      <p:pic>
        <p:nvPicPr>
          <p:cNvPr id="13677" name="yt_image_13677_skip" title="H_99.27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84414" y="2936805"/>
            <a:ext cx="1465392" cy="1260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5439824899" title="H_26.259764">
            <a:extLst>
              <a:ext uri="{FF2B5EF4-FFF2-40B4-BE49-F238E27FC236}">
                <a16:creationId xmlns:a16="http://schemas.microsoft.com/office/drawing/2014/main" id="{D62B50CD-A094-A347-D82B-9BE7B4380C2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085E276-F8F4-973F-C42D-DCB6C98CB763}"/>
              </a:ext>
            </a:extLst>
          </p:cNvPr>
          <p:cNvSpPr txBox="1"/>
          <p:nvPr/>
        </p:nvSpPr>
        <p:spPr>
          <a:xfrm>
            <a:off x="1669308" y="240605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9" name="yt_shape_13729"/>
          <p:cNvSpPr txBox="1"/>
          <p:nvPr/>
        </p:nvSpPr>
        <p:spPr>
          <a:xfrm>
            <a:off x="540000" y="900000"/>
            <a:ext cx="10156627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黑体" pitchFamily="24"/>
              </a:rPr>
              <a:t>【易错易混】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黑体" pitchFamily="24"/>
              </a:rPr>
              <a:t>运用角平分线的性质时，常忽略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黑体" pitchFamily="24"/>
              </a:rPr>
              <a:t>到角两边的距离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黑体" pitchFamily="24"/>
              </a:rPr>
              <a:t>而出错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069F604-2059-3D52-BDC0-D2175CBE60B1}"/>
              </a:ext>
            </a:extLst>
          </p:cNvPr>
          <p:cNvSpPr txBox="1"/>
          <p:nvPr/>
        </p:nvSpPr>
        <p:spPr>
          <a:xfrm>
            <a:off x="449989" y="853194"/>
            <a:ext cx="102384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黑体" pitchFamily="24"/>
                <a:cs typeface="+mn-cs"/>
              </a:rPr>
              <a:t>【易错易混】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黑体" pitchFamily="24"/>
                <a:cs typeface="+mn-cs"/>
              </a:rPr>
              <a:t>运用角平分线的性质时，常忽略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“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黑体" pitchFamily="24"/>
                <a:cs typeface="+mn-cs"/>
              </a:rPr>
              <a:t>到角两边的距离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黑体" pitchFamily="24"/>
                <a:cs typeface="+mn-cs"/>
              </a:rPr>
              <a:t>而出错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yt_shape_13730"/>
          <p:cNvSpPr txBox="1"/>
          <p:nvPr/>
        </p:nvSpPr>
        <p:spPr>
          <a:xfrm>
            <a:off x="540000" y="1407141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边上有一点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4eea9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的关系为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5" name="yt_table_13732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9868831"/>
              </p:ext>
            </p:extLst>
          </p:nvPr>
        </p:nvGraphicFramePr>
        <p:xfrm>
          <a:off x="539927" y="2366576"/>
          <a:ext cx="5235893" cy="950976"/>
        </p:xfrm>
        <a:graphic>
          <a:graphicData uri="http://schemas.openxmlformats.org/drawingml/2006/table">
            <a:tbl>
              <a:tblPr/>
              <a:tblGrid>
                <a:gridCol w="3092768">
                  <a:extLst>
                    <a:ext uri="{9D8B030D-6E8A-4147-A177-3AD203B41FA5}">
                      <a16:colId xmlns:a16="http://schemas.microsoft.com/office/drawing/2014/main" val="10552"/>
                    </a:ext>
                  </a:extLst>
                </a:gridCol>
                <a:gridCol w="2143125">
                  <a:extLst>
                    <a:ext uri="{9D8B030D-6E8A-4147-A177-3AD203B41FA5}">
                      <a16:colId xmlns:a16="http://schemas.microsoft.com/office/drawing/2014/main" val="105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7"/>
                  </a:ext>
                </a:extLst>
              </a:tr>
            </a:tbl>
          </a:graphicData>
        </a:graphic>
      </p:graphicFrame>
      <p:pic>
        <p:nvPicPr>
          <p:cNvPr id="6" name="yt_image_13731_skip" title="H_120.96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73634" y="2366576"/>
            <a:ext cx="1476055" cy="1536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39E985FC-7D8C-0249-13C8-A743319A6124}"/>
              </a:ext>
            </a:extLst>
          </p:cNvPr>
          <p:cNvSpPr txBox="1"/>
          <p:nvPr/>
        </p:nvSpPr>
        <p:spPr>
          <a:xfrm>
            <a:off x="4650514" y="183582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35" name="yt_shape_13735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3734" name="yt_image_13734">
            <a:extLst>
              <a:ext uri="">
                <a16:creationId xmlns:p14="http://schemas.microsoft.com/office/powerpoint/2010/main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37" name="yt_shape_13737"/>
          <p:cNvSpPr txBox="1"/>
          <p:nvPr/>
        </p:nvSpPr>
        <p:spPr>
          <a:xfrm>
            <a:off x="540119" y="148216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下列结论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9f95d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38c36"/>
              </a:rPr>
              <a:t>四个结论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中成立的是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741" name="yt_table_13741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17021"/>
              </p:ext>
            </p:extLst>
          </p:nvPr>
        </p:nvGraphicFramePr>
        <p:xfrm>
          <a:off x="540047" y="2921731"/>
          <a:ext cx="4810443" cy="950976"/>
        </p:xfrm>
        <a:graphic>
          <a:graphicData uri="http://schemas.openxmlformats.org/drawingml/2006/table">
            <a:tbl>
              <a:tblPr/>
              <a:tblGrid>
                <a:gridCol w="2880043">
                  <a:extLst>
                    <a:ext uri="{9D8B030D-6E8A-4147-A177-3AD203B41FA5}">
                      <a16:colId xmlns:a16="http://schemas.microsoft.com/office/drawing/2014/main" val="10554"/>
                    </a:ext>
                  </a:extLst>
                </a:gridCol>
                <a:gridCol w="1930400">
                  <a:extLst>
                    <a:ext uri="{9D8B030D-6E8A-4147-A177-3AD203B41FA5}">
                      <a16:colId xmlns:a16="http://schemas.microsoft.com/office/drawing/2014/main" val="1055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①②④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①②③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②③④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9"/>
                  </a:ext>
                </a:extLst>
              </a:tr>
            </a:tbl>
          </a:graphicData>
        </a:graphic>
      </p:graphicFrame>
      <p:grpSp>
        <p:nvGrpSpPr>
          <p:cNvPr id="13738" name="yt_shape_13738_skip" title="H_143.4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426103" y="2921731"/>
            <a:ext cx="1223649" cy="1821321"/>
            <a:chOff x="0" y="0"/>
            <a:chExt cx="1223649" cy="1821321"/>
          </a:xfrm>
        </p:grpSpPr>
        <p:pic>
          <p:nvPicPr>
            <p:cNvPr id="2" name="yt_image_13738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223649" cy="14253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740" name="yt_shape_13740"/>
            <p:cNvSpPr txBox="1"/>
            <p:nvPr/>
          </p:nvSpPr>
          <p:spPr>
            <a:xfrm>
              <a:off x="2360" y="1461321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5708ACA-D7BA-B355-271D-02E1DF25176B}"/>
              </a:ext>
            </a:extLst>
          </p:cNvPr>
          <p:cNvSpPr txBox="1"/>
          <p:nvPr/>
        </p:nvSpPr>
        <p:spPr>
          <a:xfrm>
            <a:off x="2583708" y="238633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43" name="yt_shape_13743" descr="{&quot;rangeId&quot;:0,&quot;hasUnderline&quot;:&quot;1&quot;}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斜边上的高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的平分线分别交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7c33b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垂足为点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6ec3c"/>
              </a:rPr>
              <a:t>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13747" name="yt_shape_13747"/>
          <p:cNvSpPr txBox="1"/>
          <p:nvPr/>
        </p:nvSpPr>
        <p:spPr>
          <a:xfrm>
            <a:off x="540000" y="4167084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744" name="yt_shape_13744" title="H_127.9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75821" y="2491930"/>
            <a:ext cx="1840356" cy="1624725"/>
            <a:chOff x="0" y="0"/>
            <a:chExt cx="1840356" cy="1624725"/>
          </a:xfrm>
        </p:grpSpPr>
        <p:pic>
          <p:nvPicPr>
            <p:cNvPr id="2" name="yt_image_13744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40356" cy="12287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746" name="yt_shape_13746"/>
            <p:cNvSpPr txBox="1"/>
            <p:nvPr/>
          </p:nvSpPr>
          <p:spPr>
            <a:xfrm>
              <a:off x="310714" y="1264725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8D6E4BC5-3928-90E5-1D89-40A9CD423D55}"/>
              </a:ext>
            </a:extLst>
          </p:cNvPr>
          <p:cNvSpPr txBox="1"/>
          <p:nvPr/>
        </p:nvSpPr>
        <p:spPr>
          <a:xfrm>
            <a:off x="8003432" y="132868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48" name="yt_shape_13748"/>
          <p:cNvSpPr txBox="1"/>
          <p:nvPr/>
        </p:nvSpPr>
        <p:spPr>
          <a:xfrm>
            <a:off x="540000" y="900000"/>
            <a:ext cx="10966144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锐角三角形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的两条高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是等腰三角形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由题意知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AAS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是等腰三角形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751" name="yt_image_13751" title="H_148.49985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11024" y="3218573"/>
            <a:ext cx="1685131" cy="1885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93A7383-5BAB-C07C-BB22-9956641D2C95}"/>
              </a:ext>
            </a:extLst>
          </p:cNvPr>
          <p:cNvSpPr txBox="1"/>
          <p:nvPr/>
        </p:nvSpPr>
        <p:spPr>
          <a:xfrm>
            <a:off x="449989" y="1804170"/>
            <a:ext cx="65729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C265920-0927-0E63-E81C-F666FC9E102D}"/>
              </a:ext>
            </a:extLst>
          </p:cNvPr>
          <p:cNvSpPr txBox="1"/>
          <p:nvPr/>
        </p:nvSpPr>
        <p:spPr>
          <a:xfrm>
            <a:off x="449989" y="2279658"/>
            <a:ext cx="110401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由题意知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AAS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F7D280D-9E13-E7C0-E5E8-E8A487451A6F}"/>
              </a:ext>
            </a:extLst>
          </p:cNvPr>
          <p:cNvSpPr txBox="1"/>
          <p:nvPr/>
        </p:nvSpPr>
        <p:spPr>
          <a:xfrm>
            <a:off x="449989" y="2755146"/>
            <a:ext cx="81286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是等腰三角形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3754"/>
              <p:cNvSpPr txBox="1"/>
              <p:nvPr/>
            </p:nvSpPr>
            <p:spPr>
              <a:xfrm>
                <a:off x="576874" y="1554090"/>
                <a:ext cx="9249648" cy="29216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）解：点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的平分线上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理由：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连接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，由（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，在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𝑂𝐵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𝑂𝐴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𝑂𝐴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SSS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的平分线上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375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874" y="1554090"/>
                <a:ext cx="9249648" cy="2921634"/>
              </a:xfrm>
              <a:prstGeom prst="rect">
                <a:avLst/>
              </a:prstGeom>
              <a:blipFill>
                <a:blip r:embed="rId2"/>
                <a:stretch>
                  <a:fillRect l="-2044" t="-1879" b="-56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756" name="yt_image_13756" title="H_148.49985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3742" y="1554090"/>
            <a:ext cx="1685131" cy="1885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59" name="yt_shape_13759"/>
          <p:cNvSpPr txBox="1"/>
          <p:nvPr/>
        </p:nvSpPr>
        <p:spPr>
          <a:xfrm>
            <a:off x="576874" y="4678232"/>
            <a:ext cx="1358192" cy="148040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050" b="0" i="0" u="none" spc="-8050">
                <a:solidFill>
                  <a:srgbClr val="1EE3CF"/>
                </a:solidFill>
                <a:effectLst/>
                <a:latin typeface="宋体/Times New Roman" pitchFamily="80"/>
                <a:ea typeface="宋体" pitchFamily="80"/>
              </a:rPr>
              <a:t> </a:t>
            </a:r>
            <a:r>
              <a:rPr lang="en-US" altLang="zh-CN" sz="8050" b="0" i="0" u="none" spc="8766">
                <a:solidFill>
                  <a:srgbClr val="1EE3CF"/>
                </a:solidFill>
                <a:effectLst/>
                <a:latin typeface="宋体/Times New Roman" pitchFamily="80"/>
                <a:ea typeface="宋体" pitchFamily="80"/>
              </a:rPr>
              <a:t> </a:t>
            </a:r>
          </a:p>
        </p:txBody>
      </p:sp>
      <p:pic>
        <p:nvPicPr>
          <p:cNvPr id="13758" name="yt_image_13758" title="H_126.54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162830" y="3874703"/>
            <a:ext cx="1366954" cy="1607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CDAD0F6-850B-A19E-C01B-9C980D663342}"/>
              </a:ext>
            </a:extLst>
          </p:cNvPr>
          <p:cNvSpPr txBox="1"/>
          <p:nvPr/>
        </p:nvSpPr>
        <p:spPr>
          <a:xfrm>
            <a:off x="486863" y="1507284"/>
            <a:ext cx="59665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）解：点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的平分线上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理由：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415CB53-6CB2-E6D1-1CCD-35EBA1912977}"/>
                  </a:ext>
                </a:extLst>
              </p:cNvPr>
              <p:cNvSpPr txBox="1"/>
              <p:nvPr/>
            </p:nvSpPr>
            <p:spPr>
              <a:xfrm>
                <a:off x="486863" y="1982772"/>
                <a:ext cx="9340279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连接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AO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，由（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，在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AOB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AOC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𝑂𝐴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𝑂𝐴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415CB53-6CB2-E6D1-1CCD-35EBA191297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6863" y="1982772"/>
                <a:ext cx="9340279" cy="1611643"/>
              </a:xfrm>
              <a:prstGeom prst="rect">
                <a:avLst/>
              </a:prstGeom>
              <a:blipFill>
                <a:blip r:embed="rId5"/>
                <a:stretch>
                  <a:fillRect l="-10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9363B34D-C7CB-10DD-3859-91B3E20D5354}"/>
              </a:ext>
            </a:extLst>
          </p:cNvPr>
          <p:cNvSpPr txBox="1"/>
          <p:nvPr/>
        </p:nvSpPr>
        <p:spPr>
          <a:xfrm>
            <a:off x="486863" y="3500803"/>
            <a:ext cx="41059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SSS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DC619ED-6563-A775-E789-CD237E1E8B40}"/>
              </a:ext>
            </a:extLst>
          </p:cNvPr>
          <p:cNvSpPr txBox="1"/>
          <p:nvPr/>
        </p:nvSpPr>
        <p:spPr>
          <a:xfrm>
            <a:off x="486863" y="3976291"/>
            <a:ext cx="69015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的平分线上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yt_shape_13753"/>
          <p:cNvSpPr txBox="1"/>
          <p:nvPr/>
        </p:nvSpPr>
        <p:spPr>
          <a:xfrm>
            <a:off x="551384" y="980728"/>
            <a:ext cx="738182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判断点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是否在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的平分线上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并说明理由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62" name="yt_shape_13762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3761" name="yt_image_13761" title="H_41.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64" name="yt_shape_13764" descr="{&quot;rangeId&quot;:0,&quot;hasUnderline&quot;:&quot;1&quot;}"/>
          <p:cNvSpPr txBox="1"/>
          <p:nvPr/>
        </p:nvSpPr>
        <p:spPr>
          <a:xfrm>
            <a:off x="540119" y="1482165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推理能力）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的顶点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的平分线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e9fc4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则图中有哪些相等的线段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189fd"/>
              </a:rPr>
              <a:t>直接写出你的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15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CG</a:t>
            </a:r>
            <a: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OF</a:t>
            </a:r>
            <a: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OG</a:t>
            </a:r>
            <a: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pic>
        <p:nvPicPr>
          <p:cNvPr id="13766" name="yt_image_13766" title="H_191.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3297" y="3553399"/>
            <a:ext cx="2585404" cy="2434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FD2D536-ED50-065D-A13A-353BB60F4E98}"/>
              </a:ext>
            </a:extLst>
          </p:cNvPr>
          <p:cNvSpPr txBox="1"/>
          <p:nvPr/>
        </p:nvSpPr>
        <p:spPr>
          <a:xfrm>
            <a:off x="1412133" y="2861823"/>
            <a:ext cx="33931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CG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OF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OG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69" name="yt_shape_13769"/>
          <p:cNvSpPr txBox="1"/>
          <p:nvPr/>
        </p:nvSpPr>
        <p:spPr>
          <a:xfrm>
            <a:off x="551384" y="72052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试判断线段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85234"/>
              </a:rPr>
              <a:t>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数量关系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并加以证明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770" name="yt_image_13770" title="H_183.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03608" y="1161296"/>
            <a:ext cx="2623185" cy="2331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3772"/>
          <p:cNvSpPr txBox="1"/>
          <p:nvPr/>
        </p:nvSpPr>
        <p:spPr>
          <a:xfrm>
            <a:off x="551384" y="1681459"/>
            <a:ext cx="7187865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证明如下：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如图，过点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于点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于点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5" name="yt_shape_13774"/>
          <p:cNvSpPr txBox="1"/>
          <p:nvPr/>
        </p:nvSpPr>
        <p:spPr>
          <a:xfrm>
            <a:off x="551384" y="2793258"/>
            <a:ext cx="2590581" cy="213314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1600" b="0" i="0" u="none" spc="-11600">
                <a:solidFill>
                  <a:srgbClr val="1EE3CF"/>
                </a:solidFill>
                <a:effectLst/>
                <a:latin typeface="宋体/Times New Roman" pitchFamily="116"/>
                <a:ea typeface="宋体" pitchFamily="116"/>
              </a:rPr>
              <a:t> </a:t>
            </a:r>
            <a:r>
              <a:rPr lang="en-US" altLang="zh-CN" sz="11600" b="0" i="0" u="none" spc="17576">
                <a:solidFill>
                  <a:srgbClr val="1EE3CF"/>
                </a:solidFill>
                <a:effectLst/>
                <a:latin typeface="宋体/Times New Roman" pitchFamily="116"/>
                <a:ea typeface="宋体" pitchFamily="116"/>
              </a:rPr>
              <a:t> </a:t>
            </a:r>
          </a:p>
        </p:txBody>
      </p:sp>
      <p:pic>
        <p:nvPicPr>
          <p:cNvPr id="6" name="yt_image_13773" title="H_182.2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74978" y="3768138"/>
            <a:ext cx="2599934" cy="2314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54A5811D-5076-8ED8-42CB-78D0D2BD54E0}"/>
              </a:ext>
            </a:extLst>
          </p:cNvPr>
          <p:cNvSpPr txBox="1"/>
          <p:nvPr/>
        </p:nvSpPr>
        <p:spPr>
          <a:xfrm>
            <a:off x="461373" y="1634653"/>
            <a:ext cx="4536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证明如下：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58A4F2E-902F-79ED-02A6-8CE0855BBF57}"/>
              </a:ext>
            </a:extLst>
          </p:cNvPr>
          <p:cNvSpPr txBox="1"/>
          <p:nvPr/>
        </p:nvSpPr>
        <p:spPr>
          <a:xfrm>
            <a:off x="461373" y="2110141"/>
            <a:ext cx="72984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如图，过点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76F64D8-418B-8892-5FAC-FCAB15606719}"/>
              </a:ext>
            </a:extLst>
          </p:cNvPr>
          <p:cNvSpPr txBox="1"/>
          <p:nvPr/>
        </p:nvSpPr>
        <p:spPr>
          <a:xfrm>
            <a:off x="461373" y="2590106"/>
            <a:ext cx="5183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5CFD802-A6AD-4181-29D9-52097B3E5B95}"/>
              </a:ext>
            </a:extLst>
          </p:cNvPr>
          <p:cNvSpPr txBox="1"/>
          <p:nvPr/>
        </p:nvSpPr>
        <p:spPr>
          <a:xfrm>
            <a:off x="461373" y="3065594"/>
            <a:ext cx="3667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CMF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CNG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019B0C4-B606-7FB6-1BF8-F752D93C9340}"/>
              </a:ext>
            </a:extLst>
          </p:cNvPr>
          <p:cNvSpPr txBox="1"/>
          <p:nvPr/>
        </p:nvSpPr>
        <p:spPr>
          <a:xfrm>
            <a:off x="461373" y="3541082"/>
            <a:ext cx="11344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BOC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DB76DAAE-A21E-90BF-7299-D2BD9741CF80}"/>
              </a:ext>
            </a:extLst>
          </p:cNvPr>
          <p:cNvSpPr txBox="1"/>
          <p:nvPr/>
        </p:nvSpPr>
        <p:spPr>
          <a:xfrm>
            <a:off x="461373" y="4016570"/>
            <a:ext cx="3363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∠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MCN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360°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∠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AOB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 smtClean="0">
                <a:solidFill>
                  <a:srgbClr val="FF0000"/>
                </a:solidFill>
                <a:latin typeface="宋体" pitchFamily="24"/>
                <a:ea typeface="宋体" pitchFamily="24"/>
                <a:sym typeface="_⨹_1_06b67"/>
              </a:rPr>
              <a:t>－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CMF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CNO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1A0A4C6-BEC2-9785-FA77-B913E83548F6}"/>
              </a:ext>
            </a:extLst>
          </p:cNvPr>
          <p:cNvSpPr txBox="1"/>
          <p:nvPr/>
        </p:nvSpPr>
        <p:spPr>
          <a:xfrm>
            <a:off x="461373" y="4492058"/>
            <a:ext cx="106480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MCN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MCN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FCN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FCN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F57A2DA5-1AA8-F496-F7D0-BD01C978B162}"/>
              </a:ext>
            </a:extLst>
          </p:cNvPr>
          <p:cNvSpPr txBox="1"/>
          <p:nvPr/>
        </p:nvSpPr>
        <p:spPr>
          <a:xfrm>
            <a:off x="461373" y="4967546"/>
            <a:ext cx="5917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宋体/Times New Roman" pitchFamily="24"/>
                <a:ea typeface="楷体" pitchFamily="24"/>
              </a:rPr>
              <a:t>即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∠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∠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2.</a:t>
            </a:r>
            <a:r>
              <a:rPr lang="en-US" altLang="zh-CN" sz="2400" dirty="0" smtClean="0">
                <a:solidFill>
                  <a:srgbClr val="FF0000"/>
                </a:solidFill>
                <a:latin typeface="宋体" pitchFamily="24"/>
                <a:ea typeface="宋体" pitchFamily="24"/>
              </a:rPr>
              <a:t>③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由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①②③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，得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CMF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CNG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，（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ASA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90E1FED2-7E06-109F-3174-6FCF1F52DB58}"/>
              </a:ext>
            </a:extLst>
          </p:cNvPr>
          <p:cNvSpPr txBox="1"/>
          <p:nvPr/>
        </p:nvSpPr>
        <p:spPr>
          <a:xfrm>
            <a:off x="461373" y="5443034"/>
            <a:ext cx="19453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77" name="yt_shape_13777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名师点睛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角平分线的性质是证明线段相等的一个重要方法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13_ae60a"/>
              </a:rPr>
              <a:t>应用时要注意两点：一是不要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漏掉垂直关系这个关键条件；二是直接得到线段相等不必再证两三角形全等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矩形 1"/>
          <p:cNvSpPr/>
          <p:nvPr/>
        </p:nvSpPr>
        <p:spPr>
          <a:xfrm>
            <a:off x="540119" y="1340768"/>
            <a:ext cx="11244513" cy="1152128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80" name="yt_shape_13680"/>
          <p:cNvSpPr txBox="1"/>
          <p:nvPr/>
        </p:nvSpPr>
        <p:spPr>
          <a:xfrm>
            <a:off x="540120" y="900000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中作出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的内角平分线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尺规作图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39df9"/>
              </a:rPr>
              <a:t>保留作图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痕迹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3682" name="yt_shape_13682"/>
          <p:cNvSpPr txBox="1"/>
          <p:nvPr/>
        </p:nvSpPr>
        <p:spPr>
          <a:xfrm>
            <a:off x="4615770" y="1995319"/>
            <a:ext cx="2551276" cy="114935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250" b="0" i="0" u="none" spc="-6250">
                <a:solidFill>
                  <a:srgbClr val="1EE3CF"/>
                </a:solidFill>
                <a:effectLst/>
                <a:latin typeface="宋体/Times New Roman" pitchFamily="62"/>
                <a:ea typeface="宋体" pitchFamily="62"/>
              </a:rPr>
              <a:t> </a:t>
            </a:r>
            <a:r>
              <a:rPr lang="en-US" altLang="zh-CN" sz="6250" b="0" i="0" u="none" spc="18482">
                <a:solidFill>
                  <a:srgbClr val="1EE3CF"/>
                </a:solidFill>
                <a:effectLst/>
                <a:latin typeface="宋体/Times New Roman" pitchFamily="62"/>
                <a:ea typeface="宋体" pitchFamily="62"/>
              </a:rPr>
              <a:t> </a:t>
            </a:r>
          </a:p>
        </p:txBody>
      </p:sp>
      <p:pic>
        <p:nvPicPr>
          <p:cNvPr id="13681" name="yt_image_13681" title="H_98.5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32304" y="1893088"/>
            <a:ext cx="2543544" cy="1251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84" name="yt_shape_13684"/>
          <p:cNvSpPr txBox="1"/>
          <p:nvPr/>
        </p:nvSpPr>
        <p:spPr>
          <a:xfrm>
            <a:off x="540000" y="3297416"/>
            <a:ext cx="192360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686" name="yt_shape_13686"/>
          <p:cNvSpPr txBox="1"/>
          <p:nvPr/>
        </p:nvSpPr>
        <p:spPr>
          <a:xfrm>
            <a:off x="540000" y="3929083"/>
            <a:ext cx="2320892" cy="114012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200" b="0" i="0" u="none" spc="-6200">
                <a:solidFill>
                  <a:srgbClr val="1EE3CF"/>
                </a:solidFill>
                <a:effectLst/>
                <a:latin typeface="宋体/Times New Roman" pitchFamily="62"/>
                <a:ea typeface="宋体" pitchFamily="62"/>
              </a:rPr>
              <a:t> </a:t>
            </a:r>
            <a:r>
              <a:rPr lang="en-US" altLang="zh-CN" sz="6200" b="0" i="0" u="none" spc="16698">
                <a:solidFill>
                  <a:srgbClr val="1EE3CF"/>
                </a:solidFill>
                <a:effectLst/>
                <a:latin typeface="宋体/Times New Roman" pitchFamily="62"/>
                <a:ea typeface="宋体" pitchFamily="62"/>
              </a:rPr>
              <a:t> </a:t>
            </a:r>
          </a:p>
        </p:txBody>
      </p:sp>
      <p:pic>
        <p:nvPicPr>
          <p:cNvPr id="13685" name="yt_image_13685" title="H_97.5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55943" y="2728319"/>
            <a:ext cx="2317005" cy="1239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CF40F8C-0E30-7409-05CE-A122F6581372}"/>
              </a:ext>
            </a:extLst>
          </p:cNvPr>
          <p:cNvSpPr txBox="1"/>
          <p:nvPr/>
        </p:nvSpPr>
        <p:spPr>
          <a:xfrm>
            <a:off x="453876" y="1999437"/>
            <a:ext cx="2085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解：如图所示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88" name="yt_shape_13688"/>
          <p:cNvSpPr txBox="1"/>
          <p:nvPr/>
        </p:nvSpPr>
        <p:spPr>
          <a:xfrm>
            <a:off x="540000" y="900000"/>
            <a:ext cx="519853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经过一点作已知直线的垂线</a:t>
            </a:r>
          </a:p>
        </p:txBody>
      </p:sp>
      <p:sp>
        <p:nvSpPr>
          <p:cNvPr id="13689" name="yt_shape_13689"/>
          <p:cNvSpPr txBox="1"/>
          <p:nvPr/>
        </p:nvSpPr>
        <p:spPr>
          <a:xfrm>
            <a:off x="540000" y="1395205"/>
            <a:ext cx="5373266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尺规作图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画出直线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的垂线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pic>
        <p:nvPicPr>
          <p:cNvPr id="13691" name="yt_image_13691" title="H_122.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68208" y="2841049"/>
            <a:ext cx="2025153" cy="1560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93" name="yt_shape_13693"/>
          <p:cNvSpPr txBox="1"/>
          <p:nvPr/>
        </p:nvSpPr>
        <p:spPr>
          <a:xfrm>
            <a:off x="540000" y="2556619"/>
            <a:ext cx="2963712" cy="43537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/Times New Roman" pitchFamily="24"/>
                <a:ea typeface="楷体" pitchFamily="24"/>
              </a:rPr>
              <a:t>解：（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 smtClean="0">
                <a:solidFill>
                  <a:srgbClr val="FF0000"/>
                </a:solidFill>
                <a:effectLst/>
                <a:latin typeface="宋体/Times New Roman" pitchFamily="24"/>
                <a:ea typeface="楷体" pitchFamily="24"/>
              </a:rPr>
              <a:t>）</a:t>
            </a:r>
            <a:r>
              <a:rPr lang="zh-CN" altLang="zh-CN" sz="2400" dirty="0">
                <a:solidFill>
                  <a:srgbClr val="FF0000"/>
                </a:solidFill>
                <a:latin typeface="宋体/Times New Roman" pitchFamily="24"/>
                <a:ea typeface="楷体" pitchFamily="24"/>
              </a:rPr>
              <a:t>如图所示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.</a:t>
            </a:r>
            <a:endParaRPr lang="zh-CN" altLang="en-US" sz="2400" dirty="0">
              <a:solidFill>
                <a:srgbClr val="FF0000"/>
              </a:solidFill>
            </a:endParaRPr>
          </a:p>
          <a:p>
            <a:pPr algn="l" eaLnBrk="1" latinLnBrk="0" hangingPunct="0">
              <a:lnSpc>
                <a:spcPct val="129999"/>
              </a:lnSpc>
            </a:pPr>
            <a:endParaRPr lang="zh-CN" altLang="zh-CN" sz="2400" b="0" i="0" u="none" dirty="0">
              <a:solidFill>
                <a:srgbClr val="FF0000"/>
              </a:solidFill>
              <a:effectLst/>
              <a:latin typeface="宋体/Times New Roman" pitchFamily="24"/>
              <a:ea typeface="楷体" pitchFamily="24"/>
            </a:endParaRPr>
          </a:p>
        </p:txBody>
      </p:sp>
      <p:pic>
        <p:nvPicPr>
          <p:cNvPr id="3" name="yt_shape_1715439824968" title="H_26.259764">
            <a:extLst>
              <a:ext uri="{FF2B5EF4-FFF2-40B4-BE49-F238E27FC236}">
                <a16:creationId xmlns:a16="http://schemas.microsoft.com/office/drawing/2014/main" id="{DFA91EFD-67F4-4CB5-748F-7EF1C5CD19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11624" y="2959946"/>
            <a:ext cx="2266950" cy="24098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6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9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94" name="yt_shape_13694"/>
          <p:cNvSpPr txBox="1"/>
          <p:nvPr/>
        </p:nvSpPr>
        <p:spPr>
          <a:xfrm>
            <a:off x="540000" y="900000"/>
            <a:ext cx="613469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画出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上的高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3695" name="yt_image_13695" title="H_236.2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60296" y="2029950"/>
            <a:ext cx="1518113" cy="2017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3771A4D8-D6A8-143A-5CF3-24AEBDEE1E6A}"/>
              </a:ext>
            </a:extLst>
          </p:cNvPr>
          <p:cNvSpPr txBox="1"/>
          <p:nvPr/>
        </p:nvSpPr>
        <p:spPr>
          <a:xfrm>
            <a:off x="515726" y="1510141"/>
            <a:ext cx="2847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lvl="0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lang="zh-CN" altLang="zh-CN" sz="2400" dirty="0">
                <a:solidFill>
                  <a:srgbClr val="FF0000"/>
                </a:solidFill>
                <a:latin typeface="宋体/Times New Roman" pitchFamily="24"/>
                <a:ea typeface="楷体" pitchFamily="24"/>
              </a:rPr>
              <a:t>如图所示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  <a:p>
            <a:pPr>
              <a:lnSpc>
                <a:spcPct val="129999"/>
              </a:lnSpc>
            </a:pP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8" y="2028124"/>
            <a:ext cx="2647950" cy="3009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01" name="yt_shape_13701"/>
          <p:cNvSpPr txBox="1"/>
          <p:nvPr/>
        </p:nvSpPr>
        <p:spPr>
          <a:xfrm>
            <a:off x="540000" y="900000"/>
            <a:ext cx="365965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角平分线的性质</a:t>
            </a:r>
          </a:p>
        </p:txBody>
      </p:sp>
      <p:sp>
        <p:nvSpPr>
          <p:cNvPr id="13702" name="yt_shape_13702"/>
          <p:cNvSpPr txBox="1"/>
          <p:nvPr/>
        </p:nvSpPr>
        <p:spPr>
          <a:xfrm>
            <a:off x="540119" y="139520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的平分线上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632d9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的距离为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706" name="yt_table_13706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3154043"/>
              </p:ext>
            </p:extLst>
          </p:nvPr>
        </p:nvGraphicFramePr>
        <p:xfrm>
          <a:off x="540047" y="2354640"/>
          <a:ext cx="73526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544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545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546"/>
                    </a:ext>
                  </a:extLst>
                </a:gridCol>
                <a:gridCol w="1262063">
                  <a:extLst>
                    <a:ext uri="{9D8B030D-6E8A-4147-A177-3AD203B41FA5}">
                      <a16:colId xmlns:a16="http://schemas.microsoft.com/office/drawing/2014/main" val="105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4"/>
                  </a:ext>
                </a:extLst>
              </a:tr>
            </a:tbl>
          </a:graphicData>
        </a:graphic>
      </p:graphicFrame>
      <p:grpSp>
        <p:nvGrpSpPr>
          <p:cNvPr id="13703" name="yt_shape_13703_skip" title="H_149.0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68901" y="2354640"/>
            <a:ext cx="1780975" cy="1893330"/>
            <a:chOff x="0" y="0"/>
            <a:chExt cx="1780975" cy="1893330"/>
          </a:xfrm>
        </p:grpSpPr>
        <p:pic>
          <p:nvPicPr>
            <p:cNvPr id="2" name="yt_image_13703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80975" cy="14973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705" name="yt_shape_13705"/>
            <p:cNvSpPr txBox="1"/>
            <p:nvPr/>
          </p:nvSpPr>
          <p:spPr>
            <a:xfrm>
              <a:off x="357206" y="153333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5439825036">
            <a:extLst>
              <a:ext uri="{FF2B5EF4-FFF2-40B4-BE49-F238E27FC236}">
                <a16:creationId xmlns:a16="http://schemas.microsoft.com/office/drawing/2014/main" id="{ED92704E-14D7-4985-EB3C-FC4E4441B56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36922BB7-3D73-D916-36E4-9E5251D0B696}"/>
              </a:ext>
            </a:extLst>
          </p:cNvPr>
          <p:cNvSpPr txBox="1"/>
          <p:nvPr/>
        </p:nvSpPr>
        <p:spPr>
          <a:xfrm>
            <a:off x="4128346" y="1823887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08" name="yt_shape_13708" descr="{&quot;rangeId&quot;:0,&quot;hasUnderline&quot;:&quot;1&quot;}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是射线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0aa43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一个动点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的最小值是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712" name="yt_shape_13712"/>
          <p:cNvSpPr txBox="1"/>
          <p:nvPr/>
        </p:nvSpPr>
        <p:spPr>
          <a:xfrm>
            <a:off x="540000" y="3790944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709" name="yt_shape_13709" title="H_136.12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43779" y="2011799"/>
            <a:ext cx="1504440" cy="1728738"/>
            <a:chOff x="0" y="0"/>
            <a:chExt cx="1504440" cy="1728738"/>
          </a:xfrm>
        </p:grpSpPr>
        <p:pic>
          <p:nvPicPr>
            <p:cNvPr id="2" name="yt_image_13709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04440" cy="13327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711" name="yt_shape_13711"/>
            <p:cNvSpPr txBox="1"/>
            <p:nvPr/>
          </p:nvSpPr>
          <p:spPr>
            <a:xfrm>
              <a:off x="218939" y="136873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1E089EC-3BBA-96DF-E3A7-7AACF088FC7D}"/>
              </a:ext>
            </a:extLst>
          </p:cNvPr>
          <p:cNvSpPr txBox="1"/>
          <p:nvPr/>
        </p:nvSpPr>
        <p:spPr>
          <a:xfrm>
            <a:off x="5965083" y="132868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13" name="yt_shape_13713"/>
          <p:cNvSpPr txBox="1"/>
          <p:nvPr/>
        </p:nvSpPr>
        <p:spPr>
          <a:xfrm>
            <a:off x="540000" y="900000"/>
            <a:ext cx="365965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角平分线的判定</a:t>
            </a:r>
          </a:p>
        </p:txBody>
      </p:sp>
      <p:sp>
        <p:nvSpPr>
          <p:cNvPr id="13714" name="yt_shape_13714"/>
          <p:cNvSpPr txBox="1"/>
          <p:nvPr/>
        </p:nvSpPr>
        <p:spPr>
          <a:xfrm>
            <a:off x="540000" y="1395205"/>
            <a:ext cx="1105591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年江西省改编）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下列各点中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平分线上的点是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718" name="yt_table_13718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3237884"/>
              </p:ext>
            </p:extLst>
          </p:nvPr>
        </p:nvGraphicFramePr>
        <p:xfrm>
          <a:off x="540047" y="1874508"/>
          <a:ext cx="8940166" cy="475488"/>
        </p:xfrm>
        <a:graphic>
          <a:graphicData uri="http://schemas.openxmlformats.org/drawingml/2006/table">
            <a:tbl>
              <a:tblPr/>
              <a:tblGrid>
                <a:gridCol w="2446655">
                  <a:extLst>
                    <a:ext uri="{9D8B030D-6E8A-4147-A177-3AD203B41FA5}">
                      <a16:colId xmlns:a16="http://schemas.microsoft.com/office/drawing/2014/main" val="10548"/>
                    </a:ext>
                  </a:extLst>
                </a:gridCol>
                <a:gridCol w="2464118">
                  <a:extLst>
                    <a:ext uri="{9D8B030D-6E8A-4147-A177-3AD203B41FA5}">
                      <a16:colId xmlns:a16="http://schemas.microsoft.com/office/drawing/2014/main" val="10549"/>
                    </a:ext>
                  </a:extLst>
                </a:gridCol>
                <a:gridCol w="2497455">
                  <a:extLst>
                    <a:ext uri="{9D8B030D-6E8A-4147-A177-3AD203B41FA5}">
                      <a16:colId xmlns:a16="http://schemas.microsoft.com/office/drawing/2014/main" val="10550"/>
                    </a:ext>
                  </a:extLst>
                </a:gridCol>
                <a:gridCol w="1531938">
                  <a:extLst>
                    <a:ext uri="{9D8B030D-6E8A-4147-A177-3AD203B41FA5}">
                      <a16:colId xmlns:a16="http://schemas.microsoft.com/office/drawing/2014/main" val="105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P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Q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5"/>
                  </a:ext>
                </a:extLst>
              </a:tr>
            </a:tbl>
          </a:graphicData>
        </a:graphic>
      </p:graphicFrame>
      <p:grpSp>
        <p:nvGrpSpPr>
          <p:cNvPr id="13715" name="yt_shape_13715_skip" title="H_144.76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59885" y="1913594"/>
            <a:ext cx="1835865" cy="1838466"/>
            <a:chOff x="0" y="0"/>
            <a:chExt cx="1835865" cy="1838466"/>
          </a:xfrm>
        </p:grpSpPr>
        <p:pic>
          <p:nvPicPr>
            <p:cNvPr id="2" name="yt_image_13715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35865" cy="14424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717" name="yt_shape_13717"/>
            <p:cNvSpPr txBox="1"/>
            <p:nvPr/>
          </p:nvSpPr>
          <p:spPr>
            <a:xfrm>
              <a:off x="384651" y="147846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5439825100">
            <a:extLst>
              <a:ext uri="{FF2B5EF4-FFF2-40B4-BE49-F238E27FC236}">
                <a16:creationId xmlns:a16="http://schemas.microsoft.com/office/drawing/2014/main" id="{BEECE359-4A2A-7112-CBF5-AE5DAD70E14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8779F614-7DA4-8921-9732-A080EB6AE821}"/>
              </a:ext>
            </a:extLst>
          </p:cNvPr>
          <p:cNvSpPr txBox="1"/>
          <p:nvPr/>
        </p:nvSpPr>
        <p:spPr>
          <a:xfrm>
            <a:off x="10586176" y="1348399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0" name="yt_shape_13720" descr="{&quot;rangeId&quot;:0,&quot;hasUnderline&quot;:&quot;1&quot;}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1ef69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35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°.</a:t>
            </a:r>
          </a:p>
        </p:txBody>
      </p:sp>
      <p:sp>
        <p:nvSpPr>
          <p:cNvPr id="13724" name="yt_shape_13724"/>
          <p:cNvSpPr txBox="1"/>
          <p:nvPr/>
        </p:nvSpPr>
        <p:spPr>
          <a:xfrm>
            <a:off x="540000" y="3889220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721" name="yt_shape_13721" title="H_143.8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29546" y="2011799"/>
            <a:ext cx="1332907" cy="1827036"/>
            <a:chOff x="0" y="0"/>
            <a:chExt cx="1332907" cy="1827036"/>
          </a:xfrm>
        </p:grpSpPr>
        <p:pic>
          <p:nvPicPr>
            <p:cNvPr id="2" name="yt_image_13721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332907" cy="14310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723" name="yt_shape_13723"/>
            <p:cNvSpPr txBox="1"/>
            <p:nvPr/>
          </p:nvSpPr>
          <p:spPr>
            <a:xfrm>
              <a:off x="133172" y="146703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20ADE89-AB2D-428A-95EC-D692F2DA2B79}"/>
              </a:ext>
            </a:extLst>
          </p:cNvPr>
          <p:cNvSpPr txBox="1"/>
          <p:nvPr/>
        </p:nvSpPr>
        <p:spPr>
          <a:xfrm>
            <a:off x="1734396" y="1328682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5" name="yt_shape_13725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b531f"/>
              </a:rPr>
              <a:t>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的平分线上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726" name="yt_image_13726" title="H_97.5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67718" y="2011799"/>
            <a:ext cx="1656563" cy="1239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28" name="yt_shape_13728"/>
          <p:cNvSpPr txBox="1"/>
          <p:nvPr/>
        </p:nvSpPr>
        <p:spPr>
          <a:xfrm>
            <a:off x="540000" y="3301325"/>
            <a:ext cx="7835478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ASA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DFC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AAS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的平分线上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6915728-193F-9C70-036F-049109502304}"/>
              </a:ext>
            </a:extLst>
          </p:cNvPr>
          <p:cNvSpPr txBox="1"/>
          <p:nvPr/>
        </p:nvSpPr>
        <p:spPr>
          <a:xfrm>
            <a:off x="449989" y="3254519"/>
            <a:ext cx="79397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87E127A-9BCC-BAEF-0B91-2F39384281D4}"/>
              </a:ext>
            </a:extLst>
          </p:cNvPr>
          <p:cNvSpPr txBox="1"/>
          <p:nvPr/>
        </p:nvSpPr>
        <p:spPr>
          <a:xfrm>
            <a:off x="449989" y="3730007"/>
            <a:ext cx="7801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ASA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F6790D7-3BE4-9F95-A865-A004FBDD1A9D}"/>
              </a:ext>
            </a:extLst>
          </p:cNvPr>
          <p:cNvSpPr txBox="1"/>
          <p:nvPr/>
        </p:nvSpPr>
        <p:spPr>
          <a:xfrm>
            <a:off x="449989" y="4205495"/>
            <a:ext cx="44695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371A8C8-6E3D-3F1B-87EC-47EAFE5CF627}"/>
              </a:ext>
            </a:extLst>
          </p:cNvPr>
          <p:cNvSpPr txBox="1"/>
          <p:nvPr/>
        </p:nvSpPr>
        <p:spPr>
          <a:xfrm>
            <a:off x="449989" y="4680983"/>
            <a:ext cx="5371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8C1DC17-572E-39EE-13B2-4C6D4CEC81C9}"/>
              </a:ext>
            </a:extLst>
          </p:cNvPr>
          <p:cNvSpPr txBox="1"/>
          <p:nvPr/>
        </p:nvSpPr>
        <p:spPr>
          <a:xfrm>
            <a:off x="449989" y="5156471"/>
            <a:ext cx="70190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AAS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B809556-546E-AE2E-A663-5BBB05CDAD87}"/>
              </a:ext>
            </a:extLst>
          </p:cNvPr>
          <p:cNvSpPr txBox="1"/>
          <p:nvPr/>
        </p:nvSpPr>
        <p:spPr>
          <a:xfrm>
            <a:off x="449989" y="5631959"/>
            <a:ext cx="1910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9F58558-95E6-09AA-066C-5C52417AFE4C}"/>
              </a:ext>
            </a:extLst>
          </p:cNvPr>
          <p:cNvSpPr txBox="1"/>
          <p:nvPr/>
        </p:nvSpPr>
        <p:spPr>
          <a:xfrm>
            <a:off x="449989" y="6107447"/>
            <a:ext cx="35614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的平分线上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1286</Words>
  <Application>Microsoft Office PowerPoint</Application>
  <PresentationFormat>宽屏</PresentationFormat>
  <Paragraphs>118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48" baseType="lpstr">
      <vt:lpstr>_⨹_1_06b67</vt:lpstr>
      <vt:lpstr>_⨹_1_0aa43</vt:lpstr>
      <vt:lpstr>_⨹_1_1ef69</vt:lpstr>
      <vt:lpstr>_⨹_1_4eea9</vt:lpstr>
      <vt:lpstr>_⨹_1_632d9</vt:lpstr>
      <vt:lpstr>_⨹_1_6ec3c</vt:lpstr>
      <vt:lpstr>_⨹_1_7c33b</vt:lpstr>
      <vt:lpstr>_⨹_1_85234</vt:lpstr>
      <vt:lpstr>_⨹_1_9f95d</vt:lpstr>
      <vt:lpstr>_⨹_1_b531f</vt:lpstr>
      <vt:lpstr>_⨹_1_e9fc4</vt:lpstr>
      <vt:lpstr>_⨹_13_ae60a</vt:lpstr>
      <vt:lpstr>_⨹_2_47f00</vt:lpstr>
      <vt:lpstr>_⨹_4_38c36</vt:lpstr>
      <vt:lpstr>_⨹_4_39df9</vt:lpstr>
      <vt:lpstr>_⨹_6_189fd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8</cp:revision>
  <dcterms:created xsi:type="dcterms:W3CDTF">2024-05-11T14:54:45Z</dcterms:created>
  <dcterms:modified xsi:type="dcterms:W3CDTF">2024-05-13T06:46:41Z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