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6" r:id="rId4"/>
    <p:sldId id="307" r:id="rId5"/>
    <p:sldId id="308" r:id="rId6"/>
    <p:sldId id="310" r:id="rId7"/>
    <p:sldId id="321" r:id="rId8"/>
    <p:sldId id="312" r:id="rId9"/>
    <p:sldId id="314" r:id="rId10"/>
    <p:sldId id="316" r:id="rId11"/>
    <p:sldId id="317" r:id="rId12"/>
    <p:sldId id="318" r:id="rId13"/>
    <p:sldId id="324" r:id="rId14"/>
    <p:sldId id="320" r:id="rId15"/>
    <p:sldId id="256" r:id="rId16"/>
  </p:sldIdLst>
  <p:sldSz cx="12192000" cy="6858000"/>
  <p:notesSz cx="6858000" cy="9144000"/>
  <p:custDataLst>
    <p:tags r:id="rId17"/>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p:scale>
          <a:sx n="50" d="100"/>
          <a:sy n="50" d="100"/>
        </p:scale>
        <p:origin x="860" y="35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2793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38832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60262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794806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58929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8067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2391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704290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65966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636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2024/5/13</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41383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2024/5/13</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04679413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41.bin"/><Relationship Id="rId4" Type="http://schemas.openxmlformats.org/officeDocument/2006/relationships/image" Target="../media/image40.bin"/></Relationships>
</file>

<file path=ppt/slides/_rels/slide12.xml.rels><?xml version="1.0" encoding="UTF-8" standalone="yes"?>
<Relationships xmlns="http://schemas.openxmlformats.org/package/2006/relationships"><Relationship Id="rId3" Type="http://schemas.openxmlformats.org/officeDocument/2006/relationships/image" Target="../media/image41.bin"/><Relationship Id="rId2" Type="http://schemas.openxmlformats.org/officeDocument/2006/relationships/image" Target="../media/image40.bin"/><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bin"/><Relationship Id="rId2"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31.bin"/><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0508" name="yt_shape_10508"/>
          <p:cNvSpPr txBox="1"/>
          <p:nvPr/>
        </p:nvSpPr>
        <p:spPr>
          <a:xfrm>
            <a:off x="540000" y="900000"/>
            <a:ext cx="2549544" cy="487313"/>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宋体/Times New Roman" pitchFamily="26"/>
                <a:ea typeface="宋体" pitchFamily="26"/>
              </a:rPr>
              <a:t> </a:t>
            </a:r>
            <a:r>
              <a:rPr lang="en-US" altLang="zh-CN" sz="2650" b="0" i="0" u="none" spc="19281">
                <a:solidFill>
                  <a:srgbClr val="1EE3CF"/>
                </a:solidFill>
                <a:effectLst/>
                <a:latin typeface="宋体/Times New Roman" pitchFamily="26"/>
                <a:ea typeface="宋体" pitchFamily="26"/>
              </a:rPr>
              <a:t> </a:t>
            </a:r>
          </a:p>
        </p:txBody>
      </p:sp>
      <p:pic>
        <p:nvPicPr>
          <p:cNvPr id="10507" name="yt_image_10507">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0510" name="yt_shape_10510"/>
          <p:cNvSpPr txBox="1"/>
          <p:nvPr/>
        </p:nvSpPr>
        <p:spPr>
          <a:xfrm>
            <a:off x="540000" y="1482165"/>
            <a:ext cx="3044103" cy="444417"/>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Times New Roman" pitchFamily="24"/>
                <a:ea typeface="黑体" pitchFamily="24"/>
              </a:rPr>
              <a:t>函数的图象</a:t>
            </a:r>
          </a:p>
        </p:txBody>
      </p:sp>
      <p:sp>
        <p:nvSpPr>
          <p:cNvPr id="10511" name="yt_shape_10511"/>
          <p:cNvSpPr txBox="1"/>
          <p:nvPr/>
        </p:nvSpPr>
        <p:spPr>
          <a:xfrm>
            <a:off x="540119" y="197737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 </a:t>
            </a:r>
            <a:r>
              <a:rPr lang="zh-CN" altLang="zh-CN" sz="2400" b="0" i="0" u="none">
                <a:solidFill>
                  <a:srgbClr val="000000"/>
                </a:solidFill>
                <a:effectLst/>
                <a:latin typeface="Times New Roman" pitchFamily="24"/>
                <a:ea typeface="宋体" pitchFamily="24"/>
                <a:sym typeface="_⨹_35_742d3"/>
              </a:rPr>
              <a:t>下列哪个函数图象能近似地刻画冉冉上升的国旗离旗杆顶端的距离与时间的关系</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512" name="yt_image_10512">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3" cstate="print"/>
          <a:srcRect/>
          <a:stretch>
            <a:fillRect/>
          </a:stretch>
        </p:blipFill>
        <p:spPr bwMode="auto">
          <a:xfrm>
            <a:off x="540000" y="3089169"/>
            <a:ext cx="1000794" cy="1025271"/>
          </a:xfrm>
          <a:prstGeom prst="rect">
            <a:avLst/>
          </a:prstGeom>
          <a:noFill/>
          <a:extLst>
            <a:ext uri="{909E8E84-426E-40DD-AFC4-6F175D3DCCD1}">
              <a14:hiddenFill xmlns:a14="http://schemas.microsoft.com/office/drawing/2010/main">
                <a:solidFill>
                  <a:srgbClr val="FFFFFF"/>
                </a:solidFill>
              </a14:hiddenFill>
            </a:ext>
          </a:extLst>
        </p:spPr>
      </p:pic>
      <p:pic>
        <p:nvPicPr>
          <p:cNvPr id="10513" name="yt_image_10513">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4" cstate="print"/>
          <a:srcRect/>
          <a:stretch>
            <a:fillRect/>
          </a:stretch>
        </p:blipFill>
        <p:spPr bwMode="auto">
          <a:xfrm>
            <a:off x="1900794" y="3089169"/>
            <a:ext cx="1000794" cy="1025271"/>
          </a:xfrm>
          <a:prstGeom prst="rect">
            <a:avLst/>
          </a:prstGeom>
          <a:noFill/>
          <a:extLst>
            <a:ext uri="{909E8E84-426E-40DD-AFC4-6F175D3DCCD1}">
              <a14:hiddenFill xmlns:a14="http://schemas.microsoft.com/office/drawing/2010/main">
                <a:solidFill>
                  <a:srgbClr val="FFFFFF"/>
                </a:solidFill>
              </a14:hiddenFill>
            </a:ext>
          </a:extLst>
        </p:spPr>
      </p:pic>
      <p:pic>
        <p:nvPicPr>
          <p:cNvPr id="10514" name="yt_image_10514">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5" cstate="print"/>
          <a:srcRect/>
          <a:stretch>
            <a:fillRect/>
          </a:stretch>
        </p:blipFill>
        <p:spPr bwMode="auto">
          <a:xfrm>
            <a:off x="3261588" y="3089169"/>
            <a:ext cx="1000794" cy="1025271"/>
          </a:xfrm>
          <a:prstGeom prst="rect">
            <a:avLst/>
          </a:prstGeom>
          <a:noFill/>
          <a:extLst>
            <a:ext uri="{909E8E84-426E-40DD-AFC4-6F175D3DCCD1}">
              <a14:hiddenFill xmlns:a14="http://schemas.microsoft.com/office/drawing/2010/main">
                <a:solidFill>
                  <a:srgbClr val="FFFFFF"/>
                </a:solidFill>
              </a14:hiddenFill>
            </a:ext>
          </a:extLst>
        </p:spPr>
      </p:pic>
      <p:pic>
        <p:nvPicPr>
          <p:cNvPr id="10515" name="yt_image_10515">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6" cstate="print"/>
          <a:srcRect/>
          <a:stretch>
            <a:fillRect/>
          </a:stretch>
        </p:blipFill>
        <p:spPr bwMode="auto">
          <a:xfrm>
            <a:off x="4622382" y="3089169"/>
            <a:ext cx="1000794" cy="1025271"/>
          </a:xfrm>
          <a:prstGeom prst="rect">
            <a:avLst/>
          </a:prstGeom>
          <a:noFill/>
          <a:extLst>
            <a:ext uri="{909E8E84-426E-40DD-AFC4-6F175D3DCCD1}">
              <a14:hiddenFill xmlns:a14="http://schemas.microsoft.com/office/drawing/2010/main">
                <a:solidFill>
                  <a:srgbClr val="FFFFFF"/>
                </a:solidFill>
              </a14:hiddenFill>
            </a:ext>
          </a:extLst>
        </p:spPr>
      </p:pic>
      <p:sp>
        <p:nvSpPr>
          <p:cNvPr id="10518" name="yt_shape_10518"/>
          <p:cNvSpPr txBox="1"/>
          <p:nvPr/>
        </p:nvSpPr>
        <p:spPr>
          <a:xfrm>
            <a:off x="840363" y="4114440"/>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p>
        </p:txBody>
      </p:sp>
      <p:sp>
        <p:nvSpPr>
          <p:cNvPr id="10519" name="yt_shape_10519"/>
          <p:cNvSpPr txBox="1"/>
          <p:nvPr/>
        </p:nvSpPr>
        <p:spPr>
          <a:xfrm>
            <a:off x="2209564" y="4114440"/>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p>
        </p:txBody>
      </p:sp>
      <p:sp>
        <p:nvSpPr>
          <p:cNvPr id="10520" name="yt_shape_10520"/>
          <p:cNvSpPr txBox="1"/>
          <p:nvPr/>
        </p:nvSpPr>
        <p:spPr>
          <a:xfrm>
            <a:off x="3570358" y="4114440"/>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p>
        </p:txBody>
      </p:sp>
      <p:sp>
        <p:nvSpPr>
          <p:cNvPr id="10521" name="yt_shape_10521"/>
          <p:cNvSpPr txBox="1"/>
          <p:nvPr/>
        </p:nvSpPr>
        <p:spPr>
          <a:xfrm>
            <a:off x="4922745" y="4114440"/>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p>
        </p:txBody>
      </p:sp>
      <p:sp>
        <p:nvSpPr>
          <p:cNvPr id="10522" name="yt_shape_10522"/>
          <p:cNvSpPr txBox="1"/>
          <p:nvPr/>
        </p:nvSpPr>
        <p:spPr>
          <a:xfrm>
            <a:off x="540000" y="4627078"/>
            <a:ext cx="7458773"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 </a:t>
            </a:r>
            <a:r>
              <a:rPr lang="zh-CN" altLang="zh-CN" sz="2400" b="0" i="0" u="none">
                <a:solidFill>
                  <a:srgbClr val="000000"/>
                </a:solidFill>
                <a:effectLst/>
                <a:latin typeface="Times New Roman" pitchFamily="24"/>
                <a:ea typeface="宋体" pitchFamily="24"/>
              </a:rPr>
              <a:t>下列各点在函数</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的图象上的是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523" name="yt_table_1052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29776512"/>
              </p:ext>
            </p:extLst>
          </p:nvPr>
        </p:nvGraphicFramePr>
        <p:xfrm>
          <a:off x="540047" y="5106381"/>
          <a:ext cx="5267921" cy="950976"/>
        </p:xfrm>
        <a:graphic>
          <a:graphicData uri="http://schemas.openxmlformats.org/drawingml/2006/table">
            <a:tbl>
              <a:tblPr/>
              <a:tblGrid>
                <a:gridCol w="3039994">
                  <a:extLst>
                    <a:ext uri="{9D8B030D-6E8A-4147-A177-3AD203B41FA5}">
                      <a16:colId xmlns:a16="http://schemas.microsoft.com/office/drawing/2014/main" val="10083"/>
                    </a:ext>
                  </a:extLst>
                </a:gridCol>
                <a:gridCol w="2227927">
                  <a:extLst>
                    <a:ext uri="{9D8B030D-6E8A-4147-A177-3AD203B41FA5}">
                      <a16:colId xmlns:a16="http://schemas.microsoft.com/office/drawing/2014/main" val="10084"/>
                    </a:ext>
                  </a:extLst>
                </a:gridCol>
              </a:tblGrid>
              <a:tr h="370840">
                <a:tc>
                  <a:txBody>
                    <a:bodyPr/>
                    <a:lstStyle/>
                    <a:p>
                      <a:pPr marL="372063" indent="-372063"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A.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B.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95"/>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355555" indent="-355555"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96"/>
                  </a:ext>
                </a:extLst>
              </a:tr>
            </a:tbl>
          </a:graphicData>
        </a:graphic>
      </p:graphicFrame>
      <p:pic>
        <p:nvPicPr>
          <p:cNvPr id="3" name="yt_shape_1715439404756">
            <a:extLst>
              <a:ext uri="{FF2B5EF4-FFF2-40B4-BE49-F238E27FC236}">
                <a16:creationId xmlns:a16="http://schemas.microsoft.com/office/drawing/2014/main" id="{616B3E8D-05FF-E245-13BB-1C26C08B909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0000" y="1535475"/>
            <a:ext cx="1186052" cy="333499"/>
          </a:xfrm>
          <a:prstGeom prst="rect">
            <a:avLst/>
          </a:prstGeom>
        </p:spPr>
      </p:pic>
      <p:sp>
        <p:nvSpPr>
          <p:cNvPr id="2" name="文本框 1">
            <a:extLst>
              <a:ext uri="{FF2B5EF4-FFF2-40B4-BE49-F238E27FC236}">
                <a16:creationId xmlns:a16="http://schemas.microsoft.com/office/drawing/2014/main" id="{CD25BCF6-6B55-75F1-6F27-ABD96BC51B09}"/>
              </a:ext>
            </a:extLst>
          </p:cNvPr>
          <p:cNvSpPr txBox="1"/>
          <p:nvPr/>
        </p:nvSpPr>
        <p:spPr>
          <a:xfrm>
            <a:off x="1059708" y="240605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
        <p:nvSpPr>
          <p:cNvPr id="4" name="文本框 3">
            <a:extLst>
              <a:ext uri="{FF2B5EF4-FFF2-40B4-BE49-F238E27FC236}">
                <a16:creationId xmlns:a16="http://schemas.microsoft.com/office/drawing/2014/main" id="{A54DA0FF-7B49-5A9A-2BAB-ECB33CC1B2E7}"/>
              </a:ext>
            </a:extLst>
          </p:cNvPr>
          <p:cNvSpPr txBox="1"/>
          <p:nvPr/>
        </p:nvSpPr>
        <p:spPr>
          <a:xfrm>
            <a:off x="7006364" y="458027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14" name="yt_shape_10614"/>
          <p:cNvSpPr txBox="1"/>
          <p:nvPr/>
        </p:nvSpPr>
        <p:spPr>
          <a:xfrm>
            <a:off x="540000" y="900000"/>
            <a:ext cx="10876183"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 </a:t>
            </a:r>
            <a:r>
              <a:rPr lang="zh-CN" altLang="zh-CN" sz="2400" b="0" i="0" u="none">
                <a:solidFill>
                  <a:srgbClr val="000000"/>
                </a:solidFill>
                <a:effectLst/>
                <a:latin typeface="Times New Roman" pitchFamily="24"/>
                <a:ea typeface="宋体" pitchFamily="24"/>
              </a:rPr>
              <a:t>在如图所示的三个函数图象中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有两个函数图象能近似地刻画</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两个情境</a:t>
            </a:r>
            <a:r>
              <a:rPr lang="en-US" altLang="zh-CN" sz="2400" b="0" i="0" u="none">
                <a:solidFill>
                  <a:srgbClr val="000000"/>
                </a:solidFill>
                <a:effectLst/>
                <a:latin typeface="Times New Roman" pitchFamily="24"/>
                <a:ea typeface="Times New Roman" pitchFamily="24"/>
              </a:rPr>
              <a:t>.</a:t>
            </a:r>
          </a:p>
        </p:txBody>
      </p:sp>
      <p:pic>
        <p:nvPicPr>
          <p:cNvPr id="10615" name="yt_image_10615" title="H_119.6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761523" y="1531667"/>
            <a:ext cx="4668953" cy="1519047"/>
          </a:xfrm>
          <a:prstGeom prst="rect">
            <a:avLst/>
          </a:prstGeom>
          <a:noFill/>
          <a:extLst>
            <a:ext uri="{909E8E84-426E-40DD-AFC4-6F175D3DCCD1}">
              <a14:hiddenFill xmlns:a14="http://schemas.microsoft.com/office/drawing/2010/main">
                <a:solidFill>
                  <a:srgbClr val="FFFFFF"/>
                </a:solidFill>
              </a14:hiddenFill>
            </a:ext>
          </a:extLst>
        </p:spPr>
      </p:pic>
      <p:sp>
        <p:nvSpPr>
          <p:cNvPr id="10617" name="yt_shape_10617"/>
          <p:cNvSpPr txBox="1"/>
          <p:nvPr/>
        </p:nvSpPr>
        <p:spPr>
          <a:xfrm>
            <a:off x="540119" y="3101167"/>
            <a:ext cx="11492915" cy="2829172"/>
          </a:xfrm>
          <a:prstGeom prst="rect">
            <a:avLst/>
          </a:prstGeom>
        </p:spPr>
        <p:txBody>
          <a:bodyPr vert="horz" wrap="square" lIns="0" tIns="0" rIns="0" bIns="0" rtlCol="0">
            <a:noAutofit/>
          </a:bodyPr>
          <a:lstStyle/>
          <a:p>
            <a:pPr eaLnBrk="1" latinLnBrk="0" hangingPunct="0">
              <a:lnSpc>
                <a:spcPct val="129999"/>
              </a:lnSpc>
            </a:pPr>
            <a:r>
              <a:rPr lang="zh-CN" altLang="zh-CN" sz="2400" b="0" i="0" u="none">
                <a:solidFill>
                  <a:srgbClr val="000000"/>
                </a:solidFill>
                <a:effectLst/>
                <a:latin typeface="宋体/Times New Roman" pitchFamily="24"/>
                <a:ea typeface="黑体" pitchFamily="24"/>
              </a:rPr>
              <a:t>情境</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Times New Roman" pitchFamily="24"/>
                <a:ea typeface="黑体" pitchFamily="24"/>
              </a:rPr>
              <a:t>：</a:t>
            </a:r>
            <a:r>
              <a:rPr lang="zh-CN" altLang="zh-CN" sz="2400" b="0" i="0" u="none">
                <a:solidFill>
                  <a:srgbClr val="000000"/>
                </a:solidFill>
                <a:effectLst/>
                <a:latin typeface="宋体/Times New Roman" pitchFamily="24"/>
                <a:ea typeface="楷体" pitchFamily="24"/>
                <a:sym typeface="_⨹_32_803d7,isEnd"/>
              </a:rPr>
              <a:t>小芳离开家不久，发现把作业本忘在家里，于是返回家里找到了作业本再</a:t>
            </a:r>
            <a:r>
              <a:rPr lang="zh-CN" altLang="zh-CN" sz="2400" b="0" i="0" u="none">
                <a:solidFill>
                  <a:srgbClr val="000000"/>
                </a:solidFill>
                <a:effectLst/>
                <a:latin typeface="宋体/Times New Roman" pitchFamily="24"/>
                <a:ea typeface="楷体" pitchFamily="24"/>
              </a:rPr>
              <a:t/>
            </a:r>
            <a:br>
              <a:rPr lang="zh-CN" altLang="zh-CN" sz="2400" b="0" i="0" u="none">
                <a:solidFill>
                  <a:srgbClr val="000000"/>
                </a:solidFill>
                <a:effectLst/>
                <a:latin typeface="宋体/Times New Roman" pitchFamily="24"/>
                <a:ea typeface="楷体" pitchFamily="24"/>
              </a:rPr>
            </a:br>
            <a:r>
              <a:rPr lang="zh-CN" altLang="zh-CN" sz="2400" b="0" i="0" u="none">
                <a:solidFill>
                  <a:srgbClr val="000000"/>
                </a:solidFill>
                <a:effectLst/>
                <a:latin typeface="宋体/Times New Roman" pitchFamily="24"/>
                <a:ea typeface="楷体" pitchFamily="24"/>
                <a:sym typeface=",isEnd"/>
              </a:rPr>
              <a:t>去学校；</a:t>
            </a:r>
          </a:p>
          <a:p>
            <a:pPr eaLnBrk="1" latinLnBrk="0" hangingPunct="0">
              <a:lnSpc>
                <a:spcPct val="129999"/>
              </a:lnSpc>
            </a:pPr>
            <a:r>
              <a:rPr lang="zh-CN" altLang="zh-CN" sz="2400" b="0" i="0" u="none">
                <a:solidFill>
                  <a:srgbClr val="000000"/>
                </a:solidFill>
                <a:effectLst/>
                <a:latin typeface="宋体/Times New Roman" pitchFamily="24"/>
                <a:ea typeface="黑体" pitchFamily="24"/>
              </a:rPr>
              <a:t>情境</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Times New Roman" pitchFamily="24"/>
                <a:ea typeface="楷体" pitchFamily="24"/>
              </a:rPr>
              <a:t>：小芳从家出发，走了一段路程后，为了赶时间，以更快的速度前进</a:t>
            </a:r>
            <a:r>
              <a:rPr lang="en-US" altLang="zh-CN" sz="2400" b="0" i="0" u="none">
                <a:solidFill>
                  <a:srgbClr val="000000"/>
                </a:solidFill>
                <a:effectLst/>
                <a:latin typeface="Times New Roman" pitchFamily="24"/>
                <a:ea typeface="Times New Roman"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情境</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所对应的函数图象分别是</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填序号</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请你为剩下的函数图象写出一个适合的情境</a:t>
            </a:r>
            <a:r>
              <a:rPr lang="en-US" altLang="zh-CN" sz="2400" b="0" i="0" u="none">
                <a:solidFill>
                  <a:srgbClr val="000000"/>
                </a:solidFill>
                <a:effectLst/>
                <a:latin typeface="Times New Roman" pitchFamily="24"/>
                <a:ea typeface="Times New Roman" pitchFamily="24"/>
                <a:sym typeface=",isEnd"/>
              </a:rPr>
              <a:t>.</a:t>
            </a:r>
          </a:p>
          <a:p>
            <a:pPr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解：情境：小芳离开家不久，休息了一会儿，又走回了家</a:t>
            </a:r>
            <a:r>
              <a:rPr lang="en-US" altLang="zh-CN" sz="2400" b="0" i="0" u="none">
                <a:solidFill>
                  <a:srgbClr val="FF0000">
                    <a:alpha val="0"/>
                  </a:srgbClr>
                </a:solidFill>
                <a:effectLst/>
                <a:latin typeface="Times New Roman" pitchFamily="24"/>
                <a:ea typeface="Times New Roman" pitchFamily="24"/>
                <a:sym typeface=",isEnd"/>
              </a:rPr>
              <a:t>.</a:t>
            </a:r>
          </a:p>
        </p:txBody>
      </p:sp>
      <p:sp>
        <p:nvSpPr>
          <p:cNvPr id="2" name="文本框 1">
            <a:extLst>
              <a:ext uri="{FF2B5EF4-FFF2-40B4-BE49-F238E27FC236}">
                <a16:creationId xmlns:a16="http://schemas.microsoft.com/office/drawing/2014/main" id="{FB335DDD-4EAF-0873-F35B-02EFB4425F69}"/>
              </a:ext>
            </a:extLst>
          </p:cNvPr>
          <p:cNvSpPr txBox="1"/>
          <p:nvPr/>
        </p:nvSpPr>
        <p:spPr>
          <a:xfrm>
            <a:off x="6279408" y="4480825"/>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③</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9D8EAA45-47C8-2457-6665-E181F06BEE3B}"/>
              </a:ext>
            </a:extLst>
          </p:cNvPr>
          <p:cNvSpPr txBox="1"/>
          <p:nvPr/>
        </p:nvSpPr>
        <p:spPr>
          <a:xfrm>
            <a:off x="7498607" y="4480825"/>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①</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9C859CF6-3E29-DC5E-E938-F2AFCF7E0AFD}"/>
              </a:ext>
            </a:extLst>
          </p:cNvPr>
          <p:cNvSpPr txBox="1"/>
          <p:nvPr/>
        </p:nvSpPr>
        <p:spPr>
          <a:xfrm>
            <a:off x="450108" y="5431801"/>
            <a:ext cx="7876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解：情境：小芳离开家不久，休息了一会儿，又走回了家</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23" name="yt_shape_10623"/>
          <p:cNvSpPr txBox="1"/>
          <p:nvPr/>
        </p:nvSpPr>
        <p:spPr>
          <a:xfrm>
            <a:off x="540000" y="769038"/>
            <a:ext cx="2549544" cy="487313"/>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宋体/Times New Roman" pitchFamily="26"/>
                <a:ea typeface="宋体" pitchFamily="26"/>
              </a:rPr>
              <a:t> </a:t>
            </a:r>
            <a:r>
              <a:rPr lang="en-US" altLang="zh-CN" sz="2650" b="0" i="0" u="none" spc="19281">
                <a:solidFill>
                  <a:srgbClr val="1EE3CF"/>
                </a:solidFill>
                <a:effectLst/>
                <a:latin typeface="宋体/Times New Roman" pitchFamily="26"/>
                <a:ea typeface="宋体" pitchFamily="26"/>
              </a:rPr>
              <a:t> </a:t>
            </a:r>
          </a:p>
        </p:txBody>
      </p:sp>
      <p:pic>
        <p:nvPicPr>
          <p:cNvPr id="10622" name="yt_image_10622" title="H_41.85">
            <a:extLst>
              <a:ext uri="">
                <a16:creationId xmlns:a14="http://schemas.microsoft.com/office/drawing/2010/main" xmlns:a16="http://schemas.microsoft.com/office/drawing/2014/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769038"/>
            <a:ext cx="2530670" cy="53149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0625" name="yt_shape_10625"/>
              <p:cNvSpPr txBox="1"/>
              <p:nvPr/>
            </p:nvSpPr>
            <p:spPr>
              <a:xfrm>
                <a:off x="540119" y="1351203"/>
                <a:ext cx="11492915" cy="3582263"/>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 </a:t>
                </a:r>
                <a:r>
                  <a:rPr lang="zh-CN" altLang="zh-CN" sz="2400" b="0" i="0" u="none">
                    <a:solidFill>
                      <a:srgbClr val="000000"/>
                    </a:solidFill>
                    <a:effectLst/>
                    <a:latin typeface="宋体/Times New Roman" pitchFamily="24"/>
                    <a:ea typeface="楷体" pitchFamily="24"/>
                  </a:rPr>
                  <a:t>（安庆四中月考卷）</a:t>
                </a:r>
                <a:r>
                  <a:rPr lang="zh-CN" altLang="zh-CN" sz="2400" b="0" i="0" u="none">
                    <a:solidFill>
                      <a:srgbClr val="000000"/>
                    </a:solidFill>
                    <a:effectLst/>
                    <a:latin typeface="Times New Roman" pitchFamily="24"/>
                    <a:ea typeface="宋体" pitchFamily="24"/>
                  </a:rPr>
                  <a:t>对于自变量</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的不同的取值范围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有着不同的对应法则</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7fbd9"/>
                  </a:rPr>
                  <a:t>这</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样的函数通常叫做分段函数</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对于分段函数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在自变量</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不同的取值范围内</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_0d751"/>
                  </a:rPr>
                  <a:t>对应的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函数表达式也不同</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例如</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48"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48" charset="0"/>
                              </a:rPr>
                            </m:ctrlPr>
                          </m:eqArrPr>
                          <m:e>
                            <m:r>
                              <a:rPr lang="en-US" altLang="zh-CN" sz="2400" b="0" i="1">
                                <a:solidFill>
                                  <a:srgbClr val="010000"/>
                                </a:solidFill>
                                <a:effectLst/>
                                <a:latin typeface="Cambria Math" panose="02040503050406030204" pitchFamily="48" charset="0"/>
                                <a:ea typeface="Cambria Math" panose="02040503050406030204" pitchFamily="48" charset="0"/>
                              </a:rPr>
                              <m:t>&amp;</m:t>
                            </m:r>
                            <m:r>
                              <a:rPr lang="en-US" altLang="zh-CN" sz="2400" b="0" i="0">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r>
                              <a:rPr lang="zh-CN"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1">
                                <a:solidFill>
                                  <a:srgbClr val="010000"/>
                                </a:solidFill>
                                <a:effectLst/>
                                <a:latin typeface="Cambria Math" panose="02040503050406030204" pitchFamily="48" charset="0"/>
                                <a:ea typeface="Cambria Math" panose="02040503050406030204" pitchFamily="48" charset="0"/>
                              </a:rPr>
                              <m:t>≥0)</m:t>
                            </m:r>
                            <m:r>
                              <m:rPr>
                                <m:nor/>
                              </m:rPr>
                              <a:rPr lang="en-US" altLang="zh-CN" sz="2400" b="0" i="0">
                                <a:solidFill>
                                  <a:srgbClr val="010000"/>
                                </a:solidFill>
                                <a:effectLst/>
                                <a:latin typeface="Times New Roman" panose="02040503050406030204" pitchFamily="48" charset="0"/>
                                <a:ea typeface="宋体" panose="02040503050406030204" pitchFamily="48" charset="0"/>
                              </a:rPr>
                              <m:t>,</m:t>
                            </m:r>
                          </m:e>
                          <m:e>
                            <m:r>
                              <a:rPr lang="en-US" altLang="zh-CN" sz="2400" b="0" i="1">
                                <a:solidFill>
                                  <a:srgbClr val="010000"/>
                                </a:solidFill>
                                <a:effectLst/>
                                <a:latin typeface="Cambria Math" panose="02040503050406030204" pitchFamily="48" charset="0"/>
                                <a:ea typeface="Cambria Math" panose="02040503050406030204" pitchFamily="48" charset="0"/>
                              </a:rPr>
                              <m:t>&amp;</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r>
                              <a:rPr lang="zh-CN"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1">
                                <a:solidFill>
                                  <a:srgbClr val="010000"/>
                                </a:solidFill>
                                <a:effectLst/>
                                <a:latin typeface="Cambria Math" panose="02040503050406030204" pitchFamily="48" charset="0"/>
                                <a:ea typeface="Cambria Math" panose="02040503050406030204" pitchFamily="48" charset="0"/>
                              </a:rPr>
                              <m:t>&lt;0）</m:t>
                            </m:r>
                          </m:e>
                        </m:eqArr>
                      </m:e>
                    </m:d>
                  </m:oMath>
                </a14:m>
                <a:r>
                  <a:rPr lang="zh-CN" altLang="zh-CN" sz="2400" b="0" i="0" u="none">
                    <a:solidFill>
                      <a:srgbClr val="000000"/>
                    </a:solidFill>
                    <a:effectLst/>
                    <a:latin typeface="Times New Roman" pitchFamily="24"/>
                    <a:ea typeface="宋体" pitchFamily="24"/>
                  </a:rPr>
                  <a:t>是分段函数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449aa"/>
                  </a:rPr>
                  <a:t>函数表达</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式为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函数表达式为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在平面直角坐标系中画出函数</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48"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48" charset="0"/>
                              </a:rPr>
                            </m:ctrlPr>
                          </m:eqArrPr>
                          <m:e>
                            <m:r>
                              <a:rPr lang="en-US" altLang="zh-CN" sz="2400" b="0" i="1">
                                <a:solidFill>
                                  <a:srgbClr val="010000"/>
                                </a:solidFill>
                                <a:effectLst/>
                                <a:latin typeface="Cambria Math" panose="02040503050406030204" pitchFamily="48" charset="0"/>
                                <a:ea typeface="Cambria Math" panose="02040503050406030204" pitchFamily="48" charset="0"/>
                              </a:rPr>
                              <m:t>&amp;</m:t>
                            </m:r>
                            <m:r>
                              <a:rPr lang="en-US" altLang="zh-CN" sz="2400" b="0" i="0">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r>
                              <a:rPr lang="zh-CN"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1">
                                <a:solidFill>
                                  <a:srgbClr val="010000"/>
                                </a:solidFill>
                                <a:effectLst/>
                                <a:latin typeface="Cambria Math" panose="02040503050406030204" pitchFamily="48" charset="0"/>
                                <a:ea typeface="Cambria Math" panose="02040503050406030204" pitchFamily="48" charset="0"/>
                              </a:rPr>
                              <m:t>≥0)</m:t>
                            </m:r>
                            <m:r>
                              <m:rPr>
                                <m:nor/>
                              </m:rPr>
                              <a:rPr lang="en-US" altLang="zh-CN" sz="2400" b="0" i="0">
                                <a:solidFill>
                                  <a:srgbClr val="010000"/>
                                </a:solidFill>
                                <a:effectLst/>
                                <a:latin typeface="Times New Roman" panose="02040503050406030204" pitchFamily="48" charset="0"/>
                                <a:ea typeface="宋体" panose="02040503050406030204" pitchFamily="48" charset="0"/>
                              </a:rPr>
                              <m:t>,</m:t>
                            </m:r>
                          </m:e>
                          <m:e>
                            <m:r>
                              <a:rPr lang="en-US" altLang="zh-CN" sz="2400" b="0" i="1">
                                <a:solidFill>
                                  <a:srgbClr val="010000"/>
                                </a:solidFill>
                                <a:effectLst/>
                                <a:latin typeface="Cambria Math" panose="02040503050406030204" pitchFamily="48" charset="0"/>
                                <a:ea typeface="Cambria Math" panose="02040503050406030204" pitchFamily="48" charset="0"/>
                              </a:rPr>
                              <m:t>&amp;</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r>
                              <a:rPr lang="zh-CN"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1">
                                <a:solidFill>
                                  <a:srgbClr val="010000"/>
                                </a:solidFill>
                                <a:effectLst/>
                                <a:latin typeface="Cambria Math" panose="02040503050406030204" pitchFamily="48" charset="0"/>
                                <a:ea typeface="Cambria Math" panose="02040503050406030204" pitchFamily="48" charset="0"/>
                              </a:rPr>
                              <m:t>&lt;0）</m:t>
                            </m:r>
                          </m:e>
                        </m:eqArr>
                      </m:e>
                    </m:d>
                  </m:oMath>
                </a14:m>
                <a:r>
                  <a:rPr lang="zh-CN" altLang="zh-CN" sz="2400" b="0" i="0" u="none">
                    <a:solidFill>
                      <a:srgbClr val="000000"/>
                    </a:solidFill>
                    <a:effectLst/>
                    <a:latin typeface="Times New Roman" pitchFamily="24"/>
                    <a:ea typeface="宋体" pitchFamily="24"/>
                  </a:rPr>
                  <a:t>的图象</a:t>
                </a:r>
                <a:r>
                  <a:rPr lang="zh-CN" altLang="zh-CN" sz="2400" b="0" i="0" u="none">
                    <a:solidFill>
                      <a:srgbClr val="000000"/>
                    </a:solidFill>
                    <a:effectLst/>
                    <a:latin typeface="宋体" pitchFamily="24"/>
                    <a:ea typeface="宋体" pitchFamily="24"/>
                  </a:rPr>
                  <a:t>；</a:t>
                </a:r>
              </a:p>
            </p:txBody>
          </p:sp>
        </mc:Choice>
        <mc:Fallback>
          <p:sp>
            <p:nvSpPr>
              <p:cNvPr id="10625" name="yt_shape_10625"/>
              <p:cNvSpPr txBox="1">
                <a:spLocks noRot="1" noChangeAspect="1" noMove="1" noResize="1" noEditPoints="1" noAdjustHandles="1" noChangeArrowheads="1" noChangeShapeType="1" noTextEdit="1"/>
              </p:cNvSpPr>
              <p:nvPr/>
            </p:nvSpPr>
            <p:spPr>
              <a:xfrm>
                <a:off x="540119" y="1351203"/>
                <a:ext cx="11492915" cy="3582263"/>
              </a:xfrm>
              <a:prstGeom prst="rect">
                <a:avLst/>
              </a:prstGeom>
              <a:blipFill>
                <a:blip r:embed="rId3"/>
                <a:stretch>
                  <a:fillRect l="-1645" t="-1533"/>
                </a:stretch>
              </a:blipFill>
            </p:spPr>
            <p:txBody>
              <a:bodyPr/>
              <a:lstStyle/>
              <a:p>
                <a:r>
                  <a:rPr lang="zh-CN" altLang="en-US">
                    <a:noFill/>
                  </a:rPr>
                  <a:t> </a:t>
                </a:r>
              </a:p>
            </p:txBody>
          </p:sp>
        </mc:Fallback>
      </mc:AlternateContent>
      <p:pic>
        <p:nvPicPr>
          <p:cNvPr id="5" name="yt_image_10632" title="H_152.01">
            <a:extLst>
              <a:ext uri="">
                <a16:creationId xmlns:mc="http://schemas.openxmlformats.org/markup-compatibility/2006" xmlns:a14="http://schemas.microsoft.com/office/drawing/2010/main" xmlns:m="http://schemas.openxmlformats.org/officeDocument/2006/math"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3863752" y="4927473"/>
            <a:ext cx="1979676" cy="193052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099E8CE2-C42A-C4AD-DBD2-3672D7F18FB5}"/>
              </a:ext>
            </a:extLst>
          </p:cNvPr>
          <p:cNvSpPr txBox="1"/>
          <p:nvPr/>
        </p:nvSpPr>
        <p:spPr>
          <a:xfrm>
            <a:off x="570493" y="4725144"/>
            <a:ext cx="2847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Times New Roman" pitchFamily="24"/>
                <a:ea typeface="楷体" pitchFamily="24"/>
                <a:cs typeface="+mn-cs"/>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Times New Roman" pitchFamily="24"/>
                <a:ea typeface="楷体" pitchFamily="24"/>
                <a:cs typeface="+mn-cs"/>
              </a:rPr>
              <a:t>）如图所示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pic>
        <p:nvPicPr>
          <p:cNvPr id="7" name="yt_image_10630" title="H_221.4">
            <a:extLst>
              <a:ext uri="">
                <a16:creationId xmlns:mc="http://schemas.openxmlformats.org/markup-compatibility/2006" xmlns:a14="http://schemas.microsoft.com/office/drawing/2010/main" xmlns:m="http://schemas.openxmlformats.org/officeDocument/2006/math"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9408368" y="3429000"/>
            <a:ext cx="2423127" cy="23042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35" name="yt_shape_10635"/>
          <p:cNvSpPr txBox="1"/>
          <p:nvPr/>
        </p:nvSpPr>
        <p:spPr>
          <a:xfrm>
            <a:off x="540000" y="900000"/>
            <a:ext cx="6622006"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的值</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解：（</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Times New Roman" pitchFamily="24"/>
                <a:ea typeface="楷体" pitchFamily="24"/>
              </a:rPr>
              <a:t>）当</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Times New Roman" pitchFamily="24"/>
                <a:ea typeface="楷体" pitchFamily="24"/>
              </a:rPr>
              <a:t>时，</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y</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p>
        </p:txBody>
      </p:sp>
      <p:sp>
        <p:nvSpPr>
          <p:cNvPr id="2" name="文本框 1">
            <a:extLst>
              <a:ext uri="{FF2B5EF4-FFF2-40B4-BE49-F238E27FC236}">
                <a16:creationId xmlns:a16="http://schemas.microsoft.com/office/drawing/2014/main" id="{4AE6BF2E-83C8-53B7-A30F-31ADEDF703FB}"/>
              </a:ext>
            </a:extLst>
          </p:cNvPr>
          <p:cNvSpPr txBox="1"/>
          <p:nvPr/>
        </p:nvSpPr>
        <p:spPr>
          <a:xfrm>
            <a:off x="449989" y="1328682"/>
            <a:ext cx="6738048"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）当</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时，</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endParaRPr lang="zh-CN" altLang="en-US">
              <a:solidFill>
                <a:srgbClr val="FF0000"/>
              </a:solidFill>
            </a:endParaRPr>
          </a:p>
        </p:txBody>
      </p:sp>
      <p:pic>
        <p:nvPicPr>
          <p:cNvPr id="5" name="yt_image_10632" title="H_152.01">
            <a:extLst>
              <a:ext uri="">
                <a16:creationId xmlns:mc="http://schemas.openxmlformats.org/markup-compatibility/2006" xmlns:a14="http://schemas.microsoft.com/office/drawing/2010/main" xmlns:m="http://schemas.openxmlformats.org/officeDocument/2006/math"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8832304" y="3356992"/>
            <a:ext cx="1979676" cy="1930527"/>
          </a:xfrm>
          <a:prstGeom prst="rect">
            <a:avLst/>
          </a:prstGeom>
          <a:noFill/>
          <a:extLst>
            <a:ext uri="{909E8E84-426E-40DD-AFC4-6F175D3DCCD1}">
              <a14:hiddenFill xmlns:a14="http://schemas.microsoft.com/office/drawing/2010/main">
                <a:solidFill>
                  <a:srgbClr val="FFFFFF"/>
                </a:solidFill>
              </a14:hiddenFill>
            </a:ext>
          </a:extLst>
        </p:spPr>
      </p:pic>
      <p:pic>
        <p:nvPicPr>
          <p:cNvPr id="6" name="yt_image_10630" title="H_221.4">
            <a:extLst>
              <a:ext uri="">
                <a16:creationId xmlns:mc="http://schemas.openxmlformats.org/markup-compatibility/2006" xmlns:a14="http://schemas.microsoft.com/office/drawing/2010/main" xmlns:m="http://schemas.openxmlformats.org/officeDocument/2006/math"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8610578" y="656519"/>
            <a:ext cx="2423127" cy="2304256"/>
          </a:xfrm>
          <a:prstGeom prst="rect">
            <a:avLst/>
          </a:prstGeom>
          <a:noFill/>
          <a:extLst>
            <a:ext uri="{909E8E84-426E-40DD-AFC4-6F175D3DCCD1}">
              <a14:hiddenFill xmlns:a14="http://schemas.microsoft.com/office/drawing/2010/main">
                <a:solidFill>
                  <a:srgbClr val="FFFFFF"/>
                </a:solidFill>
              </a14:hiddenFill>
            </a:ext>
          </a:extLst>
        </p:spPr>
      </p:pic>
      <p:sp>
        <p:nvSpPr>
          <p:cNvPr id="7" name="yt_shape_10639"/>
          <p:cNvSpPr txBox="1"/>
          <p:nvPr/>
        </p:nvSpPr>
        <p:spPr>
          <a:xfrm>
            <a:off x="540000" y="1908465"/>
            <a:ext cx="7239161" cy="1868910"/>
          </a:xfrm>
          <a:prstGeom prst="rect">
            <a:avLst/>
          </a:prstGeom>
        </p:spPr>
        <p:txBody>
          <a:bodyPr vert="horz" wrap="none" lIns="0" tIns="0" rIns="0" bIns="0" rtlCol="0">
            <a:no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当</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y</a:t>
            </a:r>
            <a:r>
              <a:rPr lang="en-US" altLang="zh-CN" sz="1500" b="0" i="1" u="none" dirty="0">
                <a:solidFill>
                  <a:srgbClr val="000000"/>
                </a:solidFill>
                <a:effectLst/>
                <a:latin typeface="Times New Roman" pitchFamily="24"/>
                <a:ea typeface="Times New Roman" pitchFamily="24"/>
              </a:rPr>
              <a:t> </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Times New Roman" pitchFamily="24"/>
                <a:ea typeface="宋体" pitchFamily="24"/>
              </a:rPr>
              <a:t>时</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求自变量</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x</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的取值范围</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宋体/Times New Roman" pitchFamily="24"/>
                <a:ea typeface="楷体" pitchFamily="24"/>
              </a:rPr>
              <a:t>解：（</a:t>
            </a:r>
            <a:r>
              <a:rPr lang="en-US" altLang="zh-CN" sz="2400" b="0" i="0" u="none" dirty="0">
                <a:solidFill>
                  <a:srgbClr val="FF0000">
                    <a:alpha val="0"/>
                  </a:srgbClr>
                </a:solidFill>
                <a:effectLst/>
                <a:latin typeface="Times New Roman" pitchFamily="24"/>
                <a:ea typeface="Times New Roman" pitchFamily="24"/>
              </a:rPr>
              <a:t>3</a:t>
            </a:r>
            <a:r>
              <a:rPr lang="zh-CN" altLang="zh-CN" sz="2400" b="0" i="0" u="none" dirty="0">
                <a:solidFill>
                  <a:srgbClr val="FF0000">
                    <a:alpha val="0"/>
                  </a:srgbClr>
                </a:solidFill>
                <a:effectLst/>
                <a:latin typeface="宋体/Times New Roman" pitchFamily="24"/>
                <a:ea typeface="楷体" pitchFamily="24"/>
              </a:rPr>
              <a:t>）当</a:t>
            </a:r>
            <a:r>
              <a:rPr lang="en-US" altLang="zh-CN" sz="1500" b="0" i="1" u="none" dirty="0">
                <a:solidFill>
                  <a:srgbClr val="FF0000">
                    <a:alpha val="0"/>
                  </a:srgbClr>
                </a:solidFill>
                <a:effectLst/>
                <a:latin typeface="Times New Roman" pitchFamily="24"/>
                <a:ea typeface="Times New Roman" pitchFamily="24"/>
              </a:rPr>
              <a:t> </a:t>
            </a:r>
            <a:r>
              <a:rPr lang="en-US" altLang="zh-CN" sz="2400" b="0" i="1" u="none" dirty="0">
                <a:solidFill>
                  <a:srgbClr val="FF0000">
                    <a:alpha val="0"/>
                  </a:srgbClr>
                </a:solidFill>
                <a:effectLst/>
                <a:latin typeface="Times New Roman" pitchFamily="24"/>
                <a:ea typeface="Times New Roman" pitchFamily="24"/>
              </a:rPr>
              <a:t>x</a:t>
            </a:r>
            <a:r>
              <a:rPr lang="en-US" altLang="zh-CN" sz="1500" b="0" i="1" u="none" dirty="0">
                <a:solidFill>
                  <a:srgbClr val="FF0000">
                    <a:alpha val="0"/>
                  </a:srgbClr>
                </a:solidFill>
                <a:effectLst/>
                <a:latin typeface="Times New Roman" pitchFamily="24"/>
                <a:ea typeface="Times New Roman" pitchFamily="24"/>
              </a:rPr>
              <a:t> </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a:t>
            </a:r>
            <a:r>
              <a:rPr lang="zh-CN" altLang="zh-CN" sz="2400" b="0" i="0" u="none" dirty="0">
                <a:solidFill>
                  <a:srgbClr val="FF0000">
                    <a:alpha val="0"/>
                  </a:srgbClr>
                </a:solidFill>
                <a:effectLst/>
                <a:latin typeface="宋体/Times New Roman" pitchFamily="24"/>
                <a:ea typeface="楷体" pitchFamily="24"/>
              </a:rPr>
              <a:t>时，</a:t>
            </a:r>
            <a:r>
              <a:rPr lang="en-US" altLang="zh-CN" sz="1500" b="0" i="1" u="none" dirty="0">
                <a:solidFill>
                  <a:srgbClr val="FF0000">
                    <a:alpha val="0"/>
                  </a:srgbClr>
                </a:solidFill>
                <a:effectLst/>
                <a:latin typeface="Times New Roman" pitchFamily="24"/>
                <a:ea typeface="Times New Roman" pitchFamily="24"/>
              </a:rPr>
              <a:t> </a:t>
            </a:r>
            <a:r>
              <a:rPr lang="en-US" altLang="zh-CN" sz="2400" b="0" i="1" u="none" dirty="0">
                <a:solidFill>
                  <a:srgbClr val="FF0000">
                    <a:alpha val="0"/>
                  </a:srgbClr>
                </a:solidFill>
                <a:effectLst/>
                <a:latin typeface="Times New Roman" pitchFamily="24"/>
                <a:ea typeface="Times New Roman" pitchFamily="24"/>
              </a:rPr>
              <a:t>y</a:t>
            </a:r>
            <a:r>
              <a:rPr lang="en-US" altLang="zh-CN" sz="1500" b="0" i="1" u="none" dirty="0">
                <a:solidFill>
                  <a:srgbClr val="FF0000">
                    <a:alpha val="0"/>
                  </a:srgbClr>
                </a:solidFill>
                <a:effectLst/>
                <a:latin typeface="Times New Roman" pitchFamily="24"/>
                <a:ea typeface="Times New Roman" pitchFamily="24"/>
              </a:rPr>
              <a:t> </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Times New Roman" pitchFamily="24"/>
              </a:rPr>
              <a:t> </a:t>
            </a:r>
            <a:r>
              <a:rPr lang="en-US" altLang="zh-CN" sz="2400" b="0" i="1" u="none" dirty="0">
                <a:solidFill>
                  <a:srgbClr val="FF0000">
                    <a:alpha val="0"/>
                  </a:srgbClr>
                </a:solidFill>
                <a:effectLst/>
                <a:latin typeface="Times New Roman" pitchFamily="24"/>
                <a:ea typeface="Times New Roman" pitchFamily="24"/>
              </a:rPr>
              <a:t>x</a:t>
            </a:r>
            <a:r>
              <a:rPr lang="en-US" altLang="zh-CN" sz="1500" b="0" i="1" u="none" dirty="0">
                <a:solidFill>
                  <a:srgbClr val="FF0000">
                    <a:alpha val="0"/>
                  </a:srgbClr>
                </a:solidFill>
                <a:effectLst/>
                <a:latin typeface="Times New Roman" pitchFamily="24"/>
                <a:ea typeface="Times New Roman"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4</a:t>
            </a:r>
            <a:r>
              <a:rPr lang="zh-CN" altLang="zh-CN" sz="2400" b="0" i="0" u="none" dirty="0">
                <a:solidFill>
                  <a:srgbClr val="FF0000">
                    <a:alpha val="0"/>
                  </a:srgbClr>
                </a:solidFill>
                <a:effectLst/>
                <a:latin typeface="宋体/Times New Roman" pitchFamily="24"/>
                <a:ea typeface="楷体" pitchFamily="24"/>
              </a:rPr>
              <a:t>，解得</a:t>
            </a:r>
            <a:r>
              <a:rPr lang="en-US" altLang="zh-CN" sz="1500" b="0" i="1" u="none" dirty="0">
                <a:solidFill>
                  <a:srgbClr val="FF0000">
                    <a:alpha val="0"/>
                  </a:srgbClr>
                </a:solidFill>
                <a:effectLst/>
                <a:latin typeface="Times New Roman" pitchFamily="24"/>
                <a:ea typeface="Times New Roman" pitchFamily="24"/>
              </a:rPr>
              <a:t> </a:t>
            </a:r>
            <a:r>
              <a:rPr lang="en-US" altLang="zh-CN" sz="2400" b="0" i="1" u="none" dirty="0">
                <a:solidFill>
                  <a:srgbClr val="FF0000">
                    <a:alpha val="0"/>
                  </a:srgbClr>
                </a:solidFill>
                <a:effectLst/>
                <a:latin typeface="Times New Roman" pitchFamily="24"/>
                <a:ea typeface="Times New Roman" pitchFamily="24"/>
              </a:rPr>
              <a:t>x</a:t>
            </a:r>
            <a:r>
              <a:rPr lang="en-US" altLang="zh-CN" sz="1500" b="0" i="1" u="none" dirty="0">
                <a:solidFill>
                  <a:srgbClr val="FF0000">
                    <a:alpha val="0"/>
                  </a:srgbClr>
                </a:solidFill>
                <a:effectLst/>
                <a:latin typeface="Times New Roman" pitchFamily="24"/>
                <a:ea typeface="Times New Roman" pitchFamily="24"/>
              </a:rPr>
              <a:t> </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a:t>
            </a:r>
            <a:r>
              <a:rPr lang="zh-CN" altLang="zh-CN" sz="2400" b="0" i="0" u="none" dirty="0">
                <a:solidFill>
                  <a:srgbClr val="FF0000">
                    <a:alpha val="0"/>
                  </a:srgbClr>
                </a:solidFill>
                <a:effectLst/>
                <a:latin typeface="宋体/Times New Roman" pitchFamily="24"/>
                <a:ea typeface="楷体" pitchFamily="24"/>
              </a:rPr>
              <a:t>；</a:t>
            </a:r>
          </a:p>
          <a:p>
            <a:pPr algn="l" eaLnBrk="1" latinLnBrk="0" hangingPunct="0">
              <a:lnSpc>
                <a:spcPct val="129999"/>
              </a:lnSpc>
            </a:pPr>
            <a:r>
              <a:rPr lang="zh-CN" altLang="zh-CN" sz="2400" b="0" i="0" u="none" dirty="0">
                <a:solidFill>
                  <a:srgbClr val="FF0000">
                    <a:alpha val="0"/>
                  </a:srgbClr>
                </a:solidFill>
                <a:effectLst/>
                <a:latin typeface="宋体/Times New Roman" pitchFamily="24"/>
                <a:ea typeface="楷体" pitchFamily="24"/>
              </a:rPr>
              <a:t>当</a:t>
            </a:r>
            <a:r>
              <a:rPr lang="en-US" altLang="zh-CN" sz="1500" b="0" i="1" u="none" dirty="0">
                <a:solidFill>
                  <a:srgbClr val="FF0000">
                    <a:alpha val="0"/>
                  </a:srgbClr>
                </a:solidFill>
                <a:effectLst/>
                <a:latin typeface="Times New Roman" pitchFamily="24"/>
                <a:ea typeface="Times New Roman" pitchFamily="24"/>
              </a:rPr>
              <a:t> </a:t>
            </a:r>
            <a:r>
              <a:rPr lang="en-US" altLang="zh-CN" sz="2400" b="0" i="1" u="none" dirty="0">
                <a:solidFill>
                  <a:srgbClr val="FF0000">
                    <a:alpha val="0"/>
                  </a:srgbClr>
                </a:solidFill>
                <a:effectLst/>
                <a:latin typeface="Times New Roman" pitchFamily="24"/>
                <a:ea typeface="Times New Roman" pitchFamily="24"/>
              </a:rPr>
              <a:t>x</a:t>
            </a:r>
            <a:r>
              <a:rPr lang="en-US" altLang="zh-CN" sz="1500" b="0" i="1" u="none" dirty="0">
                <a:solidFill>
                  <a:srgbClr val="FF0000">
                    <a:alpha val="0"/>
                  </a:srgbClr>
                </a:solidFill>
                <a:effectLst/>
                <a:latin typeface="Times New Roman" pitchFamily="24"/>
                <a:ea typeface="Times New Roman"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a:t>
            </a:r>
            <a:r>
              <a:rPr lang="zh-CN" altLang="zh-CN" sz="2400" b="0" i="0" u="none" dirty="0">
                <a:solidFill>
                  <a:srgbClr val="FF0000">
                    <a:alpha val="0"/>
                  </a:srgbClr>
                </a:solidFill>
                <a:effectLst/>
                <a:latin typeface="宋体/Times New Roman" pitchFamily="24"/>
                <a:ea typeface="楷体" pitchFamily="24"/>
              </a:rPr>
              <a:t>时，</a:t>
            </a:r>
            <a:r>
              <a:rPr lang="en-US" altLang="zh-CN" sz="1500" b="0" i="1" u="none" dirty="0">
                <a:solidFill>
                  <a:srgbClr val="FF0000">
                    <a:alpha val="0"/>
                  </a:srgbClr>
                </a:solidFill>
                <a:effectLst/>
                <a:latin typeface="Times New Roman" pitchFamily="24"/>
                <a:ea typeface="Times New Roman" pitchFamily="24"/>
              </a:rPr>
              <a:t> </a:t>
            </a:r>
            <a:r>
              <a:rPr lang="en-US" altLang="zh-CN" sz="2400" b="0" i="1" u="none" dirty="0">
                <a:solidFill>
                  <a:srgbClr val="FF0000">
                    <a:alpha val="0"/>
                  </a:srgbClr>
                </a:solidFill>
                <a:effectLst/>
                <a:latin typeface="Times New Roman" pitchFamily="24"/>
                <a:ea typeface="Times New Roman" pitchFamily="24"/>
              </a:rPr>
              <a:t>y</a:t>
            </a:r>
            <a:r>
              <a:rPr lang="en-US" altLang="zh-CN" sz="1500" b="0" i="1" u="none" dirty="0">
                <a:solidFill>
                  <a:srgbClr val="FF0000">
                    <a:alpha val="0"/>
                  </a:srgbClr>
                </a:solidFill>
                <a:effectLst/>
                <a:latin typeface="Times New Roman" pitchFamily="24"/>
                <a:ea typeface="Times New Roman" pitchFamily="24"/>
              </a:rPr>
              <a:t> </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Times New Roman" pitchFamily="24"/>
              </a:rPr>
              <a:t> </a:t>
            </a:r>
            <a:r>
              <a:rPr lang="en-US" altLang="zh-CN" sz="2400" b="0" i="1" u="none" dirty="0">
                <a:solidFill>
                  <a:srgbClr val="FF0000">
                    <a:alpha val="0"/>
                  </a:srgbClr>
                </a:solidFill>
                <a:effectLst/>
                <a:latin typeface="Times New Roman" pitchFamily="24"/>
                <a:ea typeface="Times New Roman" pitchFamily="24"/>
              </a:rPr>
              <a:t>x</a:t>
            </a:r>
            <a:r>
              <a:rPr lang="en-US" altLang="zh-CN" sz="1500" b="0" i="1" u="none" dirty="0">
                <a:solidFill>
                  <a:srgbClr val="FF0000">
                    <a:alpha val="0"/>
                  </a:srgbClr>
                </a:solidFill>
                <a:effectLst/>
                <a:latin typeface="Times New Roman" pitchFamily="24"/>
                <a:ea typeface="Times New Roman"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4</a:t>
            </a:r>
            <a:r>
              <a:rPr lang="zh-CN" altLang="zh-CN" sz="2400" b="0" i="0" u="none" dirty="0">
                <a:solidFill>
                  <a:srgbClr val="FF0000">
                    <a:alpha val="0"/>
                  </a:srgbClr>
                </a:solidFill>
                <a:effectLst/>
                <a:latin typeface="宋体/Times New Roman" pitchFamily="24"/>
                <a:ea typeface="楷体" pitchFamily="24"/>
              </a:rPr>
              <a:t>，解得</a:t>
            </a:r>
            <a:r>
              <a:rPr lang="en-US" altLang="zh-CN" sz="1500" b="0" i="1" u="none" dirty="0">
                <a:solidFill>
                  <a:srgbClr val="FF0000">
                    <a:alpha val="0"/>
                  </a:srgbClr>
                </a:solidFill>
                <a:effectLst/>
                <a:latin typeface="Times New Roman" pitchFamily="24"/>
                <a:ea typeface="Times New Roman" pitchFamily="24"/>
              </a:rPr>
              <a:t> </a:t>
            </a:r>
            <a:r>
              <a:rPr lang="en-US" altLang="zh-CN" sz="2400" b="0" i="1" u="none" dirty="0">
                <a:solidFill>
                  <a:srgbClr val="FF0000">
                    <a:alpha val="0"/>
                  </a:srgbClr>
                </a:solidFill>
                <a:effectLst/>
                <a:latin typeface="Times New Roman" pitchFamily="24"/>
                <a:ea typeface="Times New Roman" pitchFamily="24"/>
              </a:rPr>
              <a:t>x</a:t>
            </a:r>
            <a:r>
              <a:rPr lang="en-US" altLang="zh-CN" sz="1500" b="0" i="1" u="none" dirty="0">
                <a:solidFill>
                  <a:srgbClr val="FF0000">
                    <a:alpha val="0"/>
                  </a:srgbClr>
                </a:solidFill>
                <a:effectLst/>
                <a:latin typeface="Times New Roman" pitchFamily="24"/>
                <a:ea typeface="Times New Roman" pitchFamily="24"/>
              </a:rPr>
              <a:t> </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a:t>
            </a:r>
          </a:p>
          <a:p>
            <a:pPr algn="l" eaLnBrk="1" latinLnBrk="0" hangingPunct="0">
              <a:lnSpc>
                <a:spcPct val="129999"/>
              </a:lnSpc>
            </a:pPr>
            <a:r>
              <a:rPr lang="zh-CN" altLang="zh-CN" sz="2400" b="0" i="0" u="none" dirty="0">
                <a:solidFill>
                  <a:srgbClr val="FF0000">
                    <a:alpha val="0"/>
                  </a:srgbClr>
                </a:solidFill>
                <a:effectLst/>
                <a:latin typeface="宋体/Times New Roman" pitchFamily="24"/>
                <a:ea typeface="楷体" pitchFamily="24"/>
              </a:rPr>
              <a:t>故</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a:t>
            </a:r>
            <a:r>
              <a:rPr lang="en-US"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Times New Roman" pitchFamily="24"/>
              </a:rPr>
              <a:t> </a:t>
            </a:r>
            <a:r>
              <a:rPr lang="en-US" altLang="zh-CN" sz="2400" b="0" i="1" u="none" dirty="0">
                <a:solidFill>
                  <a:srgbClr val="FF0000">
                    <a:alpha val="0"/>
                  </a:srgbClr>
                </a:solidFill>
                <a:effectLst/>
                <a:latin typeface="Times New Roman" pitchFamily="24"/>
                <a:ea typeface="Times New Roman" pitchFamily="24"/>
              </a:rPr>
              <a:t>x</a:t>
            </a:r>
            <a:r>
              <a:rPr lang="en-US" altLang="zh-CN" sz="1500" b="0" i="1" u="none" dirty="0">
                <a:solidFill>
                  <a:srgbClr val="FF0000">
                    <a:alpha val="0"/>
                  </a:srgbClr>
                </a:solidFill>
                <a:effectLst/>
                <a:latin typeface="Times New Roman" pitchFamily="24"/>
                <a:ea typeface="Times New Roman" pitchFamily="24"/>
              </a:rPr>
              <a:t> </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a:t>
            </a:r>
          </a:p>
        </p:txBody>
      </p:sp>
      <p:sp>
        <p:nvSpPr>
          <p:cNvPr id="8" name="文本框 7">
            <a:extLst>
              <a:ext uri="{FF2B5EF4-FFF2-40B4-BE49-F238E27FC236}">
                <a16:creationId xmlns:a16="http://schemas.microsoft.com/office/drawing/2014/main" id="{36E80CCB-213E-785F-D14D-1105B60F52C2}"/>
              </a:ext>
            </a:extLst>
          </p:cNvPr>
          <p:cNvSpPr txBox="1"/>
          <p:nvPr/>
        </p:nvSpPr>
        <p:spPr>
          <a:xfrm>
            <a:off x="449989" y="2337147"/>
            <a:ext cx="734923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）当</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时，</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DDB109CF-67C3-9405-6342-8A5ABE7BBDA2}"/>
              </a:ext>
            </a:extLst>
          </p:cNvPr>
          <p:cNvSpPr txBox="1"/>
          <p:nvPr/>
        </p:nvSpPr>
        <p:spPr>
          <a:xfrm>
            <a:off x="449989" y="2812635"/>
            <a:ext cx="57490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当</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时，</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endParaRPr lang="zh-CN" altLang="en-US">
              <a:solidFill>
                <a:srgbClr val="FF0000"/>
              </a:solidFill>
            </a:endParaRPr>
          </a:p>
        </p:txBody>
      </p:sp>
      <p:sp>
        <p:nvSpPr>
          <p:cNvPr id="10" name="文本框 9">
            <a:extLst>
              <a:ext uri="{FF2B5EF4-FFF2-40B4-BE49-F238E27FC236}">
                <a16:creationId xmlns:a16="http://schemas.microsoft.com/office/drawing/2014/main" id="{E12CDAF2-2804-A30E-9B3A-FB6795D0F50E}"/>
              </a:ext>
            </a:extLst>
          </p:cNvPr>
          <p:cNvSpPr txBox="1"/>
          <p:nvPr/>
        </p:nvSpPr>
        <p:spPr>
          <a:xfrm>
            <a:off x="449989" y="3288123"/>
            <a:ext cx="2010474"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故</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blinds(horizontal)">
                                      <p:cBhvr>
                                        <p:cTn id="2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8" grpId="0" build="allAtOnce"/>
      <p:bldP spid="9" grpId="0" build="allAtOnce"/>
      <p:bldP spid="10"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43" name="yt_shape_10643"/>
          <p:cNvSpPr txBox="1"/>
          <p:nvPr/>
        </p:nvSpPr>
        <p:spPr>
          <a:xfrm>
            <a:off x="540119" y="900000"/>
            <a:ext cx="11492915" cy="1388778"/>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黑体" pitchFamily="24"/>
                <a:ea typeface="黑体" pitchFamily="24"/>
              </a:rPr>
              <a:t>名师点睛</a:t>
            </a:r>
          </a:p>
          <a:p>
            <a:pPr algn="l" eaLnBrk="1" latinLnBrk="0" hangingPunct="0">
              <a:lnSpc>
                <a:spcPct val="129999"/>
              </a:lnSpc>
            </a:pP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Times New Roman" pitchFamily="24"/>
                <a:ea typeface="楷体" pitchFamily="24"/>
              </a:rPr>
              <a:t>画图象一般分三步：列表、描点、连线</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Times New Roman" pitchFamily="24"/>
                <a:ea typeface="楷体" pitchFamily="24"/>
                <a:sym typeface="_⨹_17_7d010"/>
              </a:rPr>
              <a:t>连线时，一定要按自变量从大到小（或</a:t>
            </a:r>
            <a:r>
              <a:rPr lang="zh-CN" altLang="zh-CN" sz="2400" b="0" i="0" u="none">
                <a:solidFill>
                  <a:srgbClr val="000000"/>
                </a:solidFill>
                <a:effectLst/>
                <a:latin typeface="宋体/Times New Roman" pitchFamily="24"/>
                <a:ea typeface="楷体" pitchFamily="24"/>
              </a:rPr>
              <a:t/>
            </a:r>
            <a:br>
              <a:rPr lang="zh-CN" altLang="zh-CN" sz="2400" b="0" i="0" u="none">
                <a:solidFill>
                  <a:srgbClr val="000000"/>
                </a:solidFill>
                <a:effectLst/>
                <a:latin typeface="宋体/Times New Roman" pitchFamily="24"/>
                <a:ea typeface="楷体" pitchFamily="24"/>
              </a:rPr>
            </a:br>
            <a:r>
              <a:rPr lang="zh-CN" altLang="zh-CN" sz="2400" b="0" i="0" u="none">
                <a:solidFill>
                  <a:srgbClr val="000000"/>
                </a:solidFill>
                <a:effectLst/>
                <a:latin typeface="宋体/Times New Roman" pitchFamily="24"/>
                <a:ea typeface="楷体" pitchFamily="24"/>
              </a:rPr>
              <a:t>从小到大）的顺序，用平滑的曲线连接</a:t>
            </a:r>
            <a:r>
              <a:rPr lang="en-US" altLang="zh-CN" sz="2400" b="0" i="0" u="none">
                <a:solidFill>
                  <a:srgbClr val="000000"/>
                </a:solidFill>
                <a:effectLst/>
                <a:latin typeface="Times New Roman" pitchFamily="24"/>
                <a:ea typeface="Times New Roman" pitchFamily="24"/>
              </a:rPr>
              <a:t>.</a:t>
            </a:r>
          </a:p>
        </p:txBody>
      </p:sp>
      <p:sp>
        <p:nvSpPr>
          <p:cNvPr id="2" name="矩形 1"/>
          <p:cNvSpPr/>
          <p:nvPr/>
        </p:nvSpPr>
        <p:spPr>
          <a:xfrm>
            <a:off x="540119" y="1412776"/>
            <a:ext cx="11172505" cy="87600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25" name="yt_shape_10525"/>
          <p:cNvSpPr txBox="1"/>
          <p:nvPr/>
        </p:nvSpPr>
        <p:spPr>
          <a:xfrm>
            <a:off x="540000" y="900000"/>
            <a:ext cx="6378349"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 </a:t>
            </a:r>
            <a:r>
              <a:rPr lang="zh-CN" altLang="zh-CN" sz="2400" b="0" i="0" u="none">
                <a:solidFill>
                  <a:srgbClr val="000000"/>
                </a:solidFill>
                <a:effectLst/>
                <a:latin typeface="Times New Roman" pitchFamily="24"/>
                <a:ea typeface="宋体" pitchFamily="24"/>
              </a:rPr>
              <a:t>下列函数中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其图象经过原点的是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0526" name="yt_table_10526" title="H_83.50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38256495"/>
                  </p:ext>
                </p:extLst>
              </p:nvPr>
            </p:nvGraphicFramePr>
            <p:xfrm>
              <a:off x="540047" y="1379303"/>
              <a:ext cx="5327968" cy="1150493"/>
            </p:xfrm>
            <a:graphic>
              <a:graphicData uri="http://schemas.openxmlformats.org/drawingml/2006/table">
                <a:tbl>
                  <a:tblPr/>
                  <a:tblGrid>
                    <a:gridCol w="3072130">
                      <a:extLst>
                        <a:ext uri="{9D8B030D-6E8A-4147-A177-3AD203B41FA5}">
                          <a16:colId xmlns:a16="http://schemas.microsoft.com/office/drawing/2014/main" val="10085"/>
                        </a:ext>
                      </a:extLst>
                    </a:gridCol>
                    <a:gridCol w="2255838">
                      <a:extLst>
                        <a:ext uri="{9D8B030D-6E8A-4147-A177-3AD203B41FA5}">
                          <a16:colId xmlns:a16="http://schemas.microsoft.com/office/drawing/2014/main" val="10086"/>
                        </a:ext>
                      </a:extLst>
                    </a:gridCol>
                  </a:tblGrid>
                  <a:tr h="370840">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𝑥</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1</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p>
                      </a:txBody>
                      <a:tcPr marL="0" marR="0" marT="0" marB="0" anchor="ctr">
                        <a:lnL w="9522" cmpd="sng">
                          <a:noFill/>
                        </a:lnL>
                        <a:lnR w="9522" cmpd="sng">
                          <a:noFill/>
                        </a:lnR>
                        <a:lnT w="9522" cmpd="sng">
                          <a:noFill/>
                        </a:lnT>
                        <a:lnB w="9522" cmpd="sng">
                          <a:noFill/>
                        </a:lnB>
                      </a:tcPr>
                    </a:tc>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97"/>
                      </a:ext>
                    </a:extLst>
                  </a:tr>
                  <a:tr h="370840">
                    <a:tc>
                      <a:txBody>
                        <a:bodyPr/>
                        <a:lstStyle/>
                        <a:p>
                          <a:pPr marL="355555" indent="-355555"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tc>
                      <a:txBody>
                        <a:bodyPr/>
                        <a:lstStyle/>
                        <a:p>
                          <a:pPr marL="355555" indent="-355555"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98"/>
                      </a:ext>
                    </a:extLst>
                  </a:tr>
                </a:tbl>
              </a:graphicData>
            </a:graphic>
          </p:graphicFrame>
        </mc:Choice>
        <mc:Fallback xmlns:a16="http://schemas.microsoft.com/office/drawing/2014/main" xmlns:p14="http://schemas.microsoft.com/office/powerpoint/2010/main" xmlns="">
          <p:graphicFrame>
            <p:nvGraphicFramePr>
              <p:cNvPr id="10526" name="yt_table_10526" descr="{&quot;rangeId&quot;:4,&quot;type&quot;:&quot;Option&quot;}" title="H_83.50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38256495"/>
                  </p:ext>
                </p:extLst>
              </p:nvPr>
            </p:nvGraphicFramePr>
            <p:xfrm>
              <a:off x="540047" y="1379303"/>
              <a:ext cx="5327968" cy="1060451"/>
            </p:xfrm>
            <a:graphic>
              <a:graphicData uri="http://schemas.openxmlformats.org/drawingml/2006/table">
                <a:tbl>
                  <a:tblPr/>
                  <a:tblGrid>
                    <a:gridCol w="3072130">
                      <a:extLst>
                        <a:ext uri="{9D8B030D-6E8A-4147-A177-3AD203B41FA5}">
                          <a16:colId xmlns:a16="http://schemas.microsoft.com/office/drawing/2014/main" val="10085"/>
                        </a:ext>
                      </a:extLst>
                    </a:gridCol>
                    <a:gridCol w="2255838">
                      <a:extLst>
                        <a:ext uri="{9D8B030D-6E8A-4147-A177-3AD203B41FA5}">
                          <a16:colId xmlns:a16="http://schemas.microsoft.com/office/drawing/2014/main" val="10086"/>
                        </a:ext>
                      </a:extLst>
                    </a:gridCol>
                  </a:tblGrid>
                  <a:tr h="636080">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73267" b="-9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36486" b="-96190"/>
                          </a:stretch>
                        </a:blipFill>
                      </a:tcPr>
                    </a:tc>
                    <a:extLst>
                      <a:ext uri="{0D108BD9-81ED-4DB2-BD59-A6C34878D82A}">
                        <a16:rowId xmlns:a16="http://schemas.microsoft.com/office/drawing/2014/main" val="10097"/>
                      </a:ext>
                    </a:extLst>
                  </a:tr>
                  <a:tr h="424371">
                    <a:tc>
                      <a:txBody>
                        <a:bodyPr/>
                        <a:lstStyle/>
                        <a:p>
                          <a:pPr marL="355555" indent="-355555"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tc>
                      <a:txBody>
                        <a:bodyPr/>
                        <a:lstStyle/>
                        <a:p>
                          <a:pPr marL="355555" indent="-355555"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98"/>
                      </a:ext>
                    </a:extLst>
                  </a:tr>
                </a:tbl>
              </a:graphicData>
            </a:graphic>
          </p:graphicFrame>
        </mc:Fallback>
      </mc:AlternateContent>
      <p:sp>
        <p:nvSpPr>
          <p:cNvPr id="2" name="文本框 1">
            <a:extLst>
              <a:ext uri="{FF2B5EF4-FFF2-40B4-BE49-F238E27FC236}">
                <a16:creationId xmlns:a16="http://schemas.microsoft.com/office/drawing/2014/main" id="{4D02BC6F-9F81-3355-1795-AA6CA583A771}"/>
              </a:ext>
            </a:extLst>
          </p:cNvPr>
          <p:cNvSpPr txBox="1"/>
          <p:nvPr/>
        </p:nvSpPr>
        <p:spPr>
          <a:xfrm>
            <a:off x="5936389" y="85319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27" name="yt_shape_10527"/>
          <p:cNvSpPr txBox="1"/>
          <p:nvPr/>
        </p:nvSpPr>
        <p:spPr>
          <a:xfrm>
            <a:off x="540119"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 </a:t>
            </a:r>
            <a:r>
              <a:rPr lang="zh-CN" altLang="zh-CN" sz="2400" b="0" i="0" u="none">
                <a:solidFill>
                  <a:srgbClr val="000000"/>
                </a:solidFill>
                <a:effectLst/>
                <a:latin typeface="宋体/Times New Roman" pitchFamily="24"/>
                <a:ea typeface="楷体" pitchFamily="24"/>
              </a:rPr>
              <a:t>（新考法）</a:t>
            </a:r>
            <a:r>
              <a:rPr lang="zh-CN" altLang="zh-CN" sz="2400" b="0" i="0" u="none">
                <a:solidFill>
                  <a:srgbClr val="000000"/>
                </a:solidFill>
                <a:effectLst/>
                <a:latin typeface="Times New Roman" pitchFamily="24"/>
                <a:ea typeface="宋体" pitchFamily="24"/>
              </a:rPr>
              <a:t>一只水管均匀地向一个容器里注水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4_fddf1"/>
              </a:rPr>
              <a:t>水面高度与时间之间的关系如图</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该容器的形状可能是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528" name="yt_image_1052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735960" y="2067763"/>
            <a:ext cx="1571036" cy="1595628"/>
          </a:xfrm>
          <a:prstGeom prst="rect">
            <a:avLst/>
          </a:prstGeom>
          <a:noFill/>
          <a:extLst>
            <a:ext uri="{909E8E84-426E-40DD-AFC4-6F175D3DCCD1}">
              <a14:hiddenFill xmlns:a14="http://schemas.microsoft.com/office/drawing/2010/main">
                <a:solidFill>
                  <a:srgbClr val="FFFFFF"/>
                </a:solidFill>
              </a14:hiddenFill>
            </a:ext>
          </a:extLst>
        </p:spPr>
      </p:pic>
      <p:pic>
        <p:nvPicPr>
          <p:cNvPr id="10530" name="yt_image_1053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40000" y="4034255"/>
            <a:ext cx="461568" cy="795528"/>
          </a:xfrm>
          <a:prstGeom prst="rect">
            <a:avLst/>
          </a:prstGeom>
          <a:noFill/>
          <a:extLst>
            <a:ext uri="{909E8E84-426E-40DD-AFC4-6F175D3DCCD1}">
              <a14:hiddenFill xmlns:a14="http://schemas.microsoft.com/office/drawing/2010/main">
                <a:solidFill>
                  <a:srgbClr val="FFFFFF"/>
                </a:solidFill>
              </a14:hiddenFill>
            </a:ext>
          </a:extLst>
        </p:spPr>
      </p:pic>
      <p:pic>
        <p:nvPicPr>
          <p:cNvPr id="10531" name="yt_image_1053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1361568" y="4034255"/>
            <a:ext cx="510440" cy="795528"/>
          </a:xfrm>
          <a:prstGeom prst="rect">
            <a:avLst/>
          </a:prstGeom>
          <a:noFill/>
          <a:extLst>
            <a:ext uri="{909E8E84-426E-40DD-AFC4-6F175D3DCCD1}">
              <a14:hiddenFill xmlns:a14="http://schemas.microsoft.com/office/drawing/2010/main">
                <a:solidFill>
                  <a:srgbClr val="FFFFFF"/>
                </a:solidFill>
              </a14:hiddenFill>
            </a:ext>
          </a:extLst>
        </p:spPr>
      </p:pic>
      <p:pic>
        <p:nvPicPr>
          <p:cNvPr id="10532" name="yt_image_1053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2232008" y="3810227"/>
            <a:ext cx="522012" cy="1019556"/>
          </a:xfrm>
          <a:prstGeom prst="rect">
            <a:avLst/>
          </a:prstGeom>
          <a:noFill/>
          <a:extLst>
            <a:ext uri="{909E8E84-426E-40DD-AFC4-6F175D3DCCD1}">
              <a14:hiddenFill xmlns:a14="http://schemas.microsoft.com/office/drawing/2010/main">
                <a:solidFill>
                  <a:srgbClr val="FFFFFF"/>
                </a:solidFill>
              </a14:hiddenFill>
            </a:ext>
          </a:extLst>
        </p:spPr>
      </p:pic>
      <p:pic>
        <p:nvPicPr>
          <p:cNvPr id="10533" name="yt_image_1053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3114020" y="3886808"/>
            <a:ext cx="446958" cy="942975"/>
          </a:xfrm>
          <a:prstGeom prst="rect">
            <a:avLst/>
          </a:prstGeom>
          <a:noFill/>
          <a:extLst>
            <a:ext uri="{909E8E84-426E-40DD-AFC4-6F175D3DCCD1}">
              <a14:hiddenFill xmlns:a14="http://schemas.microsoft.com/office/drawing/2010/main">
                <a:solidFill>
                  <a:srgbClr val="FFFFFF"/>
                </a:solidFill>
              </a14:hiddenFill>
            </a:ext>
          </a:extLst>
        </p:spPr>
      </p:pic>
      <p:sp>
        <p:nvSpPr>
          <p:cNvPr id="10536" name="yt_shape_10536"/>
          <p:cNvSpPr txBox="1"/>
          <p:nvPr/>
        </p:nvSpPr>
        <p:spPr>
          <a:xfrm>
            <a:off x="570750" y="4829783"/>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p>
        </p:txBody>
      </p:sp>
      <p:sp>
        <p:nvSpPr>
          <p:cNvPr id="10537" name="yt_shape_10537"/>
          <p:cNvSpPr txBox="1"/>
          <p:nvPr/>
        </p:nvSpPr>
        <p:spPr>
          <a:xfrm>
            <a:off x="1425161" y="4829783"/>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p>
        </p:txBody>
      </p:sp>
      <p:sp>
        <p:nvSpPr>
          <p:cNvPr id="10538" name="yt_shape_10538"/>
          <p:cNvSpPr txBox="1"/>
          <p:nvPr/>
        </p:nvSpPr>
        <p:spPr>
          <a:xfrm>
            <a:off x="2301387" y="4829783"/>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p>
        </p:txBody>
      </p:sp>
      <p:sp>
        <p:nvSpPr>
          <p:cNvPr id="10539" name="yt_shape_10539"/>
          <p:cNvSpPr txBox="1"/>
          <p:nvPr/>
        </p:nvSpPr>
        <p:spPr>
          <a:xfrm>
            <a:off x="3137465" y="4829783"/>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p>
        </p:txBody>
      </p:sp>
      <p:sp>
        <p:nvSpPr>
          <p:cNvPr id="2" name="文本框 1">
            <a:extLst>
              <a:ext uri="{FF2B5EF4-FFF2-40B4-BE49-F238E27FC236}">
                <a16:creationId xmlns:a16="http://schemas.microsoft.com/office/drawing/2014/main" id="{129895DD-BE68-5B2E-E541-931458707020}"/>
              </a:ext>
            </a:extLst>
          </p:cNvPr>
          <p:cNvSpPr txBox="1"/>
          <p:nvPr/>
        </p:nvSpPr>
        <p:spPr>
          <a:xfrm>
            <a:off x="4717308" y="13286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40" name="yt_shape_10540"/>
          <p:cNvSpPr txBox="1"/>
          <p:nvPr/>
        </p:nvSpPr>
        <p:spPr>
          <a:xfrm>
            <a:off x="540119" y="900000"/>
            <a:ext cx="11492915" cy="2349041"/>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 </a:t>
            </a:r>
            <a:r>
              <a:rPr lang="zh-CN" altLang="zh-CN" sz="2400" b="0" i="0" u="none">
                <a:solidFill>
                  <a:srgbClr val="000000"/>
                </a:solidFill>
                <a:effectLst/>
                <a:latin typeface="宋体/Times New Roman" pitchFamily="24"/>
                <a:ea typeface="楷体" pitchFamily="24"/>
              </a:rPr>
              <a:t>（永州市中考）</a:t>
            </a:r>
            <a:r>
              <a:rPr lang="zh-CN" altLang="zh-CN" sz="2400" b="0" i="0" u="none">
                <a:solidFill>
                  <a:srgbClr val="000000"/>
                </a:solidFill>
                <a:effectLst/>
                <a:latin typeface="Times New Roman" pitchFamily="24"/>
                <a:ea typeface="宋体" pitchFamily="24"/>
              </a:rPr>
              <a:t>学校组织部分师生去烈士陵园参加</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不忘初心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牢记使命</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b153f"/>
              </a:rPr>
              <a:t>主题</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教育活动</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师生队伍从学校出发</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匀速行走</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Times New Roman" pitchFamily="24"/>
                <a:ea typeface="宋体" pitchFamily="24"/>
              </a:rPr>
              <a:t>分钟到达烈士陵园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sym typeface="_⨹_6_ecc1c"/>
              </a:rPr>
              <a:t>小时在烈士陵</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园进行了祭扫和参观学习等活动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之后队伍按原路匀速步行</a:t>
            </a:r>
            <a:r>
              <a:rPr lang="en-US" altLang="zh-CN" sz="2400" b="0" i="0" u="none">
                <a:solidFill>
                  <a:srgbClr val="000000"/>
                </a:solidFill>
                <a:effectLst/>
                <a:latin typeface="Times New Roman" pitchFamily="24"/>
                <a:ea typeface="Times New Roman" pitchFamily="24"/>
              </a:rPr>
              <a:t>45</a:t>
            </a:r>
            <a:r>
              <a:rPr lang="zh-CN" altLang="zh-CN" sz="2400" b="0" i="0" u="none">
                <a:solidFill>
                  <a:srgbClr val="000000"/>
                </a:solidFill>
                <a:effectLst/>
                <a:latin typeface="Times New Roman" pitchFamily="24"/>
                <a:ea typeface="宋体" pitchFamily="24"/>
              </a:rPr>
              <a:t>分钟返校</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sym typeface="_⨹_5_b4042"/>
              </a:rPr>
              <a:t>设师生队伍</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离学校的距离为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离校的时间为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分钟</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则下列图象能大致反映</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与</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4_9f9a8"/>
              </a:rPr>
              <a:t>关系的是</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541" name="yt_image_10541">
            <a:extLst>
              <a:ext uri="">
                <a16:creationId xmlns:a14="http://schemas.microsoft.com/office/drawing/2010/main" xmlns:a16="http://schemas.microsoft.com/office/drawing/2014/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3452193"/>
            <a:ext cx="990901" cy="1069848"/>
          </a:xfrm>
          <a:prstGeom prst="rect">
            <a:avLst/>
          </a:prstGeom>
          <a:noFill/>
          <a:extLst>
            <a:ext uri="{909E8E84-426E-40DD-AFC4-6F175D3DCCD1}">
              <a14:hiddenFill xmlns:a14="http://schemas.microsoft.com/office/drawing/2010/main">
                <a:solidFill>
                  <a:srgbClr val="FFFFFF"/>
                </a:solidFill>
              </a14:hiddenFill>
            </a:ext>
          </a:extLst>
        </p:spPr>
      </p:pic>
      <p:pic>
        <p:nvPicPr>
          <p:cNvPr id="10542" name="yt_image_10542">
            <a:extLst>
              <a:ext uri="">
                <a16:creationId xmlns:a14="http://schemas.microsoft.com/office/drawing/2010/main" xmlns:a16="http://schemas.microsoft.com/office/drawing/2014/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1890901" y="3452193"/>
            <a:ext cx="990901" cy="1069848"/>
          </a:xfrm>
          <a:prstGeom prst="rect">
            <a:avLst/>
          </a:prstGeom>
          <a:noFill/>
          <a:extLst>
            <a:ext uri="{909E8E84-426E-40DD-AFC4-6F175D3DCCD1}">
              <a14:hiddenFill xmlns:a14="http://schemas.microsoft.com/office/drawing/2010/main">
                <a:solidFill>
                  <a:srgbClr val="FFFFFF"/>
                </a:solidFill>
              </a14:hiddenFill>
            </a:ext>
          </a:extLst>
        </p:spPr>
      </p:pic>
      <p:pic>
        <p:nvPicPr>
          <p:cNvPr id="10543" name="yt_image_10543">
            <a:extLst>
              <a:ext uri="">
                <a16:creationId xmlns:a14="http://schemas.microsoft.com/office/drawing/2010/main" xmlns:a16="http://schemas.microsoft.com/office/drawing/2014/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3241802" y="3452193"/>
            <a:ext cx="999068" cy="1069848"/>
          </a:xfrm>
          <a:prstGeom prst="rect">
            <a:avLst/>
          </a:prstGeom>
          <a:noFill/>
          <a:extLst>
            <a:ext uri="{909E8E84-426E-40DD-AFC4-6F175D3DCCD1}">
              <a14:hiddenFill xmlns:a14="http://schemas.microsoft.com/office/drawing/2010/main">
                <a:solidFill>
                  <a:srgbClr val="FFFFFF"/>
                </a:solidFill>
              </a14:hiddenFill>
            </a:ext>
          </a:extLst>
        </p:spPr>
      </p:pic>
      <p:pic>
        <p:nvPicPr>
          <p:cNvPr id="10544" name="yt_image_10544">
            <a:extLst>
              <a:ext uri="">
                <a16:creationId xmlns:a14="http://schemas.microsoft.com/office/drawing/2010/main" xmlns:a16="http://schemas.microsoft.com/office/drawing/2014/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5" cstate="print"/>
          <a:srcRect/>
          <a:stretch>
            <a:fillRect/>
          </a:stretch>
        </p:blipFill>
        <p:spPr bwMode="auto">
          <a:xfrm>
            <a:off x="4600870" y="3452193"/>
            <a:ext cx="1048069" cy="1069848"/>
          </a:xfrm>
          <a:prstGeom prst="rect">
            <a:avLst/>
          </a:prstGeom>
          <a:noFill/>
          <a:extLst>
            <a:ext uri="{909E8E84-426E-40DD-AFC4-6F175D3DCCD1}">
              <a14:hiddenFill xmlns:a14="http://schemas.microsoft.com/office/drawing/2010/main">
                <a:solidFill>
                  <a:srgbClr val="FFFFFF"/>
                </a:solidFill>
              </a14:hiddenFill>
            </a:ext>
          </a:extLst>
        </p:spPr>
      </p:pic>
      <p:sp>
        <p:nvSpPr>
          <p:cNvPr id="10547" name="yt_shape_10547"/>
          <p:cNvSpPr txBox="1"/>
          <p:nvPr/>
        </p:nvSpPr>
        <p:spPr>
          <a:xfrm>
            <a:off x="835416" y="4522041"/>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p>
        </p:txBody>
      </p:sp>
      <p:sp>
        <p:nvSpPr>
          <p:cNvPr id="10548" name="yt_shape_10548"/>
          <p:cNvSpPr txBox="1"/>
          <p:nvPr/>
        </p:nvSpPr>
        <p:spPr>
          <a:xfrm>
            <a:off x="2194724" y="4522041"/>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p>
        </p:txBody>
      </p:sp>
      <p:sp>
        <p:nvSpPr>
          <p:cNvPr id="10549" name="yt_shape_10549"/>
          <p:cNvSpPr txBox="1"/>
          <p:nvPr/>
        </p:nvSpPr>
        <p:spPr>
          <a:xfrm>
            <a:off x="3549709" y="4522041"/>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p>
        </p:txBody>
      </p:sp>
      <p:sp>
        <p:nvSpPr>
          <p:cNvPr id="10550" name="yt_shape_10550"/>
          <p:cNvSpPr txBox="1"/>
          <p:nvPr/>
        </p:nvSpPr>
        <p:spPr>
          <a:xfrm>
            <a:off x="4924870" y="4522041"/>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p>
        </p:txBody>
      </p:sp>
      <p:sp>
        <p:nvSpPr>
          <p:cNvPr id="10551" name="yt_shape_10551"/>
          <p:cNvSpPr txBox="1"/>
          <p:nvPr/>
        </p:nvSpPr>
        <p:spPr>
          <a:xfrm>
            <a:off x="540000" y="5034669"/>
            <a:ext cx="10621497" cy="428515"/>
          </a:xfrm>
          <a:prstGeom prst="rect">
            <a:avLst/>
          </a:prstGeom>
        </p:spPr>
        <p:txBody>
          <a:bodyPr vert="horz" wrap="non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6.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填</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或</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不在</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函数</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的图象上</a:t>
            </a:r>
            <a:r>
              <a:rPr lang="zh-CN" altLang="zh-CN" sz="2400" b="0" i="0" u="none">
                <a:solidFill>
                  <a:srgbClr val="000000"/>
                </a:solidFill>
                <a:effectLst/>
                <a:latin typeface="宋体" pitchFamily="24"/>
                <a:ea typeface="宋体" pitchFamily="24"/>
                <a:sym typeface=",isEnd"/>
              </a:rPr>
              <a:t>；</a:t>
            </a:r>
          </a:p>
        </p:txBody>
      </p:sp>
      <mc:AlternateContent xmlns:mc="http://schemas.openxmlformats.org/markup-compatibility/2006" xmlns:a14="http://schemas.microsoft.com/office/drawing/2010/main">
        <mc:Choice Requires="a14">
          <p:sp>
            <p:nvSpPr>
              <p:cNvPr id="10552" name="yt_shape_10552"/>
              <p:cNvSpPr txBox="1"/>
              <p:nvPr/>
            </p:nvSpPr>
            <p:spPr>
              <a:xfrm>
                <a:off x="540000" y="5513972"/>
                <a:ext cx="8898270" cy="638893"/>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若点</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在函数</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的图象上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sz="3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mc:Choice>
        <mc:Fallback xmlns:a16="http://schemas.microsoft.com/office/drawing/2014/main" xmlns:m="http://schemas.openxmlformats.org/officeDocument/2006/math" xmlns="">
          <p:sp>
            <p:nvSpPr>
              <p:cNvPr id="10552" name="yt_shape_10552"/>
              <p:cNvSpPr txBox="1">
                <a:spLocks noRot="1" noChangeAspect="1" noMove="1" noResize="1" noEditPoints="1" noAdjustHandles="1" noChangeArrowheads="1" noChangeShapeType="1" noTextEdit="1"/>
              </p:cNvSpPr>
              <p:nvPr/>
            </p:nvSpPr>
            <p:spPr>
              <a:xfrm>
                <a:off x="540000" y="5513972"/>
                <a:ext cx="8898270" cy="638893"/>
              </a:xfrm>
              <a:prstGeom prst="rect">
                <a:avLst/>
              </a:prstGeom>
              <a:blipFill>
                <a:blip r:embed="rId6"/>
                <a:stretch>
                  <a:fillRect l="-2125" r="-1165" b="-16346"/>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DB72E981-232A-CAFA-B93D-4BCF761479DE}"/>
              </a:ext>
            </a:extLst>
          </p:cNvPr>
          <p:cNvSpPr txBox="1"/>
          <p:nvPr/>
        </p:nvSpPr>
        <p:spPr>
          <a:xfrm>
            <a:off x="1059708" y="275514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
        <p:nvSpPr>
          <p:cNvPr id="3" name="文本框 2">
            <a:extLst>
              <a:ext uri="{FF2B5EF4-FFF2-40B4-BE49-F238E27FC236}">
                <a16:creationId xmlns:a16="http://schemas.microsoft.com/office/drawing/2014/main" id="{E1369D16-54C5-385E-0596-D3643044260F}"/>
              </a:ext>
            </a:extLst>
          </p:cNvPr>
          <p:cNvSpPr txBox="1"/>
          <p:nvPr/>
        </p:nvSpPr>
        <p:spPr>
          <a:xfrm>
            <a:off x="3650389" y="4987863"/>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楷体" pitchFamily="24"/>
                <a:cs typeface="+mn-cs"/>
              </a:rPr>
              <a:t>在</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DEF36132-D872-F12D-20FE-4CB776BC9471}"/>
              </a:ext>
            </a:extLst>
          </p:cNvPr>
          <p:cNvSpPr txBox="1"/>
          <p:nvPr/>
        </p:nvSpPr>
        <p:spPr>
          <a:xfrm>
            <a:off x="8728801" y="5467166"/>
            <a:ext cx="637285" cy="72632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54" name="yt_shape_10554"/>
          <p:cNvSpPr txBox="1"/>
          <p:nvPr/>
        </p:nvSpPr>
        <p:spPr>
          <a:xfrm>
            <a:off x="540000" y="900000"/>
            <a:ext cx="3044103" cy="444417"/>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Times New Roman" pitchFamily="24"/>
                <a:ea typeface="黑体" pitchFamily="24"/>
              </a:rPr>
              <a:t>画函数图象</a:t>
            </a:r>
          </a:p>
        </p:txBody>
      </p:sp>
      <p:sp>
        <p:nvSpPr>
          <p:cNvPr id="10555" name="yt_shape_10555"/>
          <p:cNvSpPr txBox="1"/>
          <p:nvPr/>
        </p:nvSpPr>
        <p:spPr>
          <a:xfrm>
            <a:off x="540000" y="1395205"/>
            <a:ext cx="8236229"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 </a:t>
            </a:r>
            <a:r>
              <a:rPr lang="zh-CN" altLang="zh-CN" sz="2400" b="0" i="0" u="none">
                <a:solidFill>
                  <a:srgbClr val="000000"/>
                </a:solidFill>
                <a:effectLst/>
                <a:latin typeface="Times New Roman" pitchFamily="24"/>
                <a:ea typeface="宋体" pitchFamily="24"/>
              </a:rPr>
              <a:t>在如图所示的平面直角坐标系内画出函数</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的图象</a:t>
            </a:r>
            <a:r>
              <a:rPr lang="en-US" altLang="zh-CN" sz="2400" b="0" i="0" u="none">
                <a:solidFill>
                  <a:srgbClr val="000000"/>
                </a:solidFill>
                <a:effectLst/>
                <a:latin typeface="Times New Roman" pitchFamily="24"/>
                <a:ea typeface="Times New Roman" pitchFamily="24"/>
              </a:rPr>
              <a:t>.</a:t>
            </a:r>
          </a:p>
        </p:txBody>
      </p:sp>
      <p:pic>
        <p:nvPicPr>
          <p:cNvPr id="10556" name="yt_image_10556" title="H_280.8">
            <a:extLst>
              <a:ext uri="">
                <a16:creationId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027808" y="2128610"/>
            <a:ext cx="2079747" cy="2020016"/>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5439404843" title="H_26.259764">
            <a:extLst>
              <a:ext uri="{FF2B5EF4-FFF2-40B4-BE49-F238E27FC236}">
                <a16:creationId xmlns:a16="http://schemas.microsoft.com/office/drawing/2014/main" id="{D7678F0D-EA43-DC56-113F-C0A2C2F403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3310"/>
            <a:ext cx="1186052" cy="333499"/>
          </a:xfrm>
          <a:prstGeom prst="rect">
            <a:avLst/>
          </a:prstGeom>
        </p:spPr>
      </p:pic>
      <p:sp>
        <p:nvSpPr>
          <p:cNvPr id="6" name="yt_shape_10558"/>
          <p:cNvSpPr txBox="1"/>
          <p:nvPr/>
        </p:nvSpPr>
        <p:spPr>
          <a:xfrm>
            <a:off x="511685" y="4453517"/>
            <a:ext cx="1692771"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列表</a:t>
            </a:r>
            <a:r>
              <a:rPr lang="zh-CN" altLang="zh-CN" sz="2400" b="0" i="0" u="none">
                <a:solidFill>
                  <a:srgbClr val="000000"/>
                </a:solidFill>
                <a:effectLst/>
                <a:latin typeface="宋体" pitchFamily="24"/>
                <a:ea typeface="宋体" pitchFamily="24"/>
              </a:rPr>
              <a:t>：</a:t>
            </a:r>
          </a:p>
        </p:txBody>
      </p:sp>
      <p:graphicFrame>
        <p:nvGraphicFramePr>
          <p:cNvPr id="7" name="yt_table_10559"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68539561"/>
              </p:ext>
            </p:extLst>
          </p:nvPr>
        </p:nvGraphicFramePr>
        <p:xfrm>
          <a:off x="511685" y="5085184"/>
          <a:ext cx="11111994" cy="1173480"/>
        </p:xfrm>
        <a:graphic>
          <a:graphicData uri="http://schemas.openxmlformats.org/drawingml/2006/table">
            <a:tbl>
              <a:tblPr>
                <a:tableStyleId>{5940675A-B579-460E-94D1-54222C63F5DA}</a:tableStyleId>
              </a:tblPr>
              <a:tblGrid>
                <a:gridCol w="1851999">
                  <a:extLst>
                    <a:ext uri="{9D8B030D-6E8A-4147-A177-3AD203B41FA5}">
                      <a16:colId xmlns:a16="http://schemas.microsoft.com/office/drawing/2014/main" val="20000"/>
                    </a:ext>
                  </a:extLst>
                </a:gridCol>
                <a:gridCol w="1851999">
                  <a:extLst>
                    <a:ext uri="{9D8B030D-6E8A-4147-A177-3AD203B41FA5}">
                      <a16:colId xmlns:a16="http://schemas.microsoft.com/office/drawing/2014/main" val="20001"/>
                    </a:ext>
                  </a:extLst>
                </a:gridCol>
                <a:gridCol w="1851999">
                  <a:extLst>
                    <a:ext uri="{9D8B030D-6E8A-4147-A177-3AD203B41FA5}">
                      <a16:colId xmlns:a16="http://schemas.microsoft.com/office/drawing/2014/main" val="20002"/>
                    </a:ext>
                  </a:extLst>
                </a:gridCol>
                <a:gridCol w="1851999">
                  <a:extLst>
                    <a:ext uri="{9D8B030D-6E8A-4147-A177-3AD203B41FA5}">
                      <a16:colId xmlns:a16="http://schemas.microsoft.com/office/drawing/2014/main" val="20003"/>
                    </a:ext>
                  </a:extLst>
                </a:gridCol>
                <a:gridCol w="1851999">
                  <a:extLst>
                    <a:ext uri="{9D8B030D-6E8A-4147-A177-3AD203B41FA5}">
                      <a16:colId xmlns:a16="http://schemas.microsoft.com/office/drawing/2014/main" val="20004"/>
                    </a:ext>
                  </a:extLst>
                </a:gridCol>
                <a:gridCol w="1851999">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x</a:t>
                      </a:r>
                      <a:r>
                        <a:rPr lang="en-US" altLang="zh-CN" sz="1500" b="0" i="1" u="none" dirty="0">
                          <a:solidFill>
                            <a:srgbClr val="000000"/>
                          </a:solidFill>
                          <a:effectLst/>
                          <a:latin typeface="Times New Roman" pitchFamily="24"/>
                          <a:ea typeface="Times New Roman" pitchFamily="24"/>
                          <a:sym typeface=",isEnd"/>
                        </a:rPr>
                        <a:t> </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dirty="0">
                          <a:solidFill>
                            <a:srgbClr val="000000"/>
                          </a:solidFill>
                          <a:effectLst/>
                          <a:latin typeface="宋体" pitchFamily="24"/>
                          <a:ea typeface="宋体" pitchFamily="24"/>
                          <a:sym typeface=",isEnd"/>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sym typeface=",isEnd"/>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sym typeface=",isEnd"/>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sym typeface=",isEnd"/>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dirty="0">
                          <a:solidFill>
                            <a:srgbClr val="000000"/>
                          </a:solidFill>
                          <a:effectLst/>
                          <a:latin typeface="宋体" pitchFamily="24"/>
                          <a:ea typeface="宋体" pitchFamily="24"/>
                          <a:sym typeface=",isEnd"/>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sym typeface=",isEnd"/>
                        </a:rPr>
                        <a:t> </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sym typeface=",isEnd"/>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sz="26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200" u="sng" dirty="0">
                          <a:solidFill>
                            <a:srgbClr val="000000"/>
                          </a:solidFill>
                          <a:uFill>
                            <a:solidFill>
                              <a:srgbClr val="000000"/>
                            </a:solidFill>
                          </a:uFill>
                          <a:latin typeface="Times New Roman"/>
                        </a:rPr>
                        <a:t> </a:t>
                      </a:r>
                      <a:r>
                        <a:rPr sz="100" spc="-100" dirty="0">
                          <a:latin typeface="Times New Roman"/>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sz="26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200" u="sng" dirty="0">
                          <a:solidFill>
                            <a:srgbClr val="000000"/>
                          </a:solidFill>
                          <a:uFill>
                            <a:solidFill>
                              <a:srgbClr val="000000"/>
                            </a:solidFill>
                          </a:uFill>
                          <a:latin typeface="Times New Roman"/>
                        </a:rPr>
                        <a:t> </a:t>
                      </a:r>
                      <a:r>
                        <a:rPr sz="100" spc="-100" dirty="0">
                          <a:latin typeface="Times New Roman"/>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sz="26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600" u="sng" dirty="0">
                          <a:solidFill>
                            <a:srgbClr val="000000"/>
                          </a:solidFill>
                          <a:uFill>
                            <a:solidFill>
                              <a:srgbClr val="000000"/>
                            </a:solidFill>
                          </a:uFill>
                          <a:latin typeface="Times New Roman"/>
                        </a:rPr>
                        <a:t> </a:t>
                      </a:r>
                      <a:r>
                        <a:rPr sz="100" spc="-100" dirty="0">
                          <a:latin typeface="Times New Roman"/>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dirty="0">
                          <a:solidFill>
                            <a:srgbClr val="000000"/>
                          </a:solidFill>
                          <a:effectLst/>
                          <a:latin typeface="宋体" pitchFamily="24"/>
                          <a:ea typeface="宋体" pitchFamily="24"/>
                          <a:sym typeface=",isEnd"/>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8" name="文本框 7">
            <a:extLst>
              <a:ext uri="{FF2B5EF4-FFF2-40B4-BE49-F238E27FC236}">
                <a16:creationId xmlns:a16="http://schemas.microsoft.com/office/drawing/2014/main" id="{AAFDC7EE-AE8A-9BE5-8F33-A422F972F7F0}"/>
              </a:ext>
            </a:extLst>
          </p:cNvPr>
          <p:cNvSpPr txBox="1"/>
          <p:nvPr/>
        </p:nvSpPr>
        <p:spPr>
          <a:xfrm>
            <a:off x="4840092" y="5801470"/>
            <a:ext cx="942086" cy="569100"/>
          </a:xfrm>
          <a:prstGeom prst="rect">
            <a:avLst/>
          </a:prstGeom>
          <a:noFill/>
        </p:spPr>
        <p:txBody>
          <a:bodyPr vert="horz" wrap="none" rtlCol="0">
            <a:noAutofit/>
          </a:bodyPr>
          <a:lstStyle/>
          <a:p>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dirty="0">
              <a:solidFill>
                <a:srgbClr val="FF0000"/>
              </a:solidFill>
            </a:endParaRPr>
          </a:p>
        </p:txBody>
      </p:sp>
      <p:sp>
        <p:nvSpPr>
          <p:cNvPr id="9" name="文本框 8">
            <a:extLst>
              <a:ext uri="{FF2B5EF4-FFF2-40B4-BE49-F238E27FC236}">
                <a16:creationId xmlns:a16="http://schemas.microsoft.com/office/drawing/2014/main" id="{A5D84923-7E6F-46AE-2709-AC4250B242B6}"/>
              </a:ext>
            </a:extLst>
          </p:cNvPr>
          <p:cNvSpPr txBox="1"/>
          <p:nvPr/>
        </p:nvSpPr>
        <p:spPr>
          <a:xfrm>
            <a:off x="6675853" y="5801470"/>
            <a:ext cx="942086" cy="569100"/>
          </a:xfrm>
          <a:prstGeom prst="rect">
            <a:avLst/>
          </a:prstGeom>
          <a:noFill/>
        </p:spPr>
        <p:txBody>
          <a:bodyPr vert="horz" wrap="none" rtlCol="0">
            <a:noAutofit/>
          </a:bodyPr>
          <a:lstStyle/>
          <a:p>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dirty="0">
              <a:solidFill>
                <a:srgbClr val="FF0000"/>
              </a:solidFill>
            </a:endParaRPr>
          </a:p>
        </p:txBody>
      </p:sp>
      <p:sp>
        <p:nvSpPr>
          <p:cNvPr id="10" name="文本框 9">
            <a:extLst>
              <a:ext uri="{FF2B5EF4-FFF2-40B4-BE49-F238E27FC236}">
                <a16:creationId xmlns:a16="http://schemas.microsoft.com/office/drawing/2014/main" id="{135309DF-C61D-714A-EE41-2A3C2F40E378}"/>
              </a:ext>
            </a:extLst>
          </p:cNvPr>
          <p:cNvSpPr txBox="1"/>
          <p:nvPr/>
        </p:nvSpPr>
        <p:spPr>
          <a:xfrm>
            <a:off x="8664880" y="5801470"/>
            <a:ext cx="637286" cy="569100"/>
          </a:xfrm>
          <a:prstGeom prst="rect">
            <a:avLst/>
          </a:prstGeom>
          <a:noFill/>
        </p:spPr>
        <p:txBody>
          <a:bodyPr vert="horz" wrap="none" rtlCol="0">
            <a:noAutofit/>
          </a:bodyPr>
          <a:lstStyle/>
          <a:p>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61" name="yt_shape_10561"/>
          <p:cNvSpPr txBox="1"/>
          <p:nvPr/>
        </p:nvSpPr>
        <p:spPr>
          <a:xfrm>
            <a:off x="479376" y="908720"/>
            <a:ext cx="11492915" cy="1868910"/>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描点并连线</a:t>
            </a:r>
            <a:r>
              <a:rPr lang="zh-CN"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判断点</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A</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B</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C</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是否在函数</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y</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x</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sym typeface="_⨹_1_d04c5"/>
              </a:rPr>
              <a:t>的</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图象上</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宋体/Times New Roman" pitchFamily="24"/>
                <a:ea typeface="楷体" pitchFamily="24"/>
              </a:rPr>
              <a:t>解：（</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Times New Roman" pitchFamily="24"/>
                <a:ea typeface="楷体" pitchFamily="24"/>
              </a:rPr>
              <a:t>）如图所示</a:t>
            </a:r>
            <a:r>
              <a:rPr lang="en-US" altLang="zh-CN" sz="2400" b="0" i="0" u="none" dirty="0">
                <a:solidFill>
                  <a:srgbClr val="FF0000">
                    <a:alpha val="0"/>
                  </a:srgbClr>
                </a:solidFill>
                <a:effectLst/>
                <a:latin typeface="Times New Roman" pitchFamily="24"/>
                <a:ea typeface="Times New Roman" pitchFamily="24"/>
              </a:rPr>
              <a:t>.</a:t>
            </a:r>
          </a:p>
        </p:txBody>
      </p:sp>
      <p:sp>
        <p:nvSpPr>
          <p:cNvPr id="5" name="文本框 4">
            <a:extLst>
              <a:ext uri="{FF2B5EF4-FFF2-40B4-BE49-F238E27FC236}">
                <a16:creationId xmlns:a16="http://schemas.microsoft.com/office/drawing/2014/main" id="{80FCF228-C00E-1AEF-2384-A70E0F20D86F}"/>
              </a:ext>
            </a:extLst>
          </p:cNvPr>
          <p:cNvSpPr txBox="1"/>
          <p:nvPr/>
        </p:nvSpPr>
        <p:spPr>
          <a:xfrm>
            <a:off x="389365" y="2288378"/>
            <a:ext cx="2847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）如图所示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pic>
        <p:nvPicPr>
          <p:cNvPr id="9" name="yt_image_10564" title="H_239.3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8760296" y="2420888"/>
            <a:ext cx="2088232" cy="2056733"/>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a:extLst>
              <a:ext uri="{FF2B5EF4-FFF2-40B4-BE49-F238E27FC236}">
                <a16:creationId xmlns:a16="http://schemas.microsoft.com/office/drawing/2014/main" id="{4E204A9E-02DF-D0AE-F487-B6C7D0DD56E9}"/>
              </a:ext>
            </a:extLst>
          </p:cNvPr>
          <p:cNvSpPr txBox="1"/>
          <p:nvPr/>
        </p:nvSpPr>
        <p:spPr>
          <a:xfrm>
            <a:off x="263352" y="2887253"/>
            <a:ext cx="706031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Times New Roman"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宋体/Times New Roman" pitchFamily="24"/>
                <a:ea typeface="楷体" pitchFamily="24"/>
                <a:cs typeface="+mn-cs"/>
              </a:rPr>
              <a:t>）点</a:t>
            </a:r>
            <a:r>
              <a:rPr kumimoji="0" lang="en-US" altLang="zh-CN" sz="1500" b="0" i="1" strike="noStrike" kern="1200" cap="none" spc="0" normalizeH="0" baseline="0" noProof="0" dirty="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dirty="0">
                <a:ln>
                  <a:noFill/>
                </a:ln>
                <a:solidFill>
                  <a:srgbClr val="FF0000"/>
                </a:solidFill>
                <a:effectLst/>
                <a:uLnTx/>
                <a:uFillTx/>
                <a:latin typeface="宋体/Times New Roman" pitchFamily="24"/>
                <a:ea typeface="楷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dirty="0">
                <a:ln>
                  <a:noFill/>
                </a:ln>
                <a:solidFill>
                  <a:srgbClr val="FF0000"/>
                </a:solidFill>
                <a:effectLst/>
                <a:uLnTx/>
                <a:uFillTx/>
                <a:latin typeface="宋体/Times New Roman" pitchFamily="24"/>
                <a:ea typeface="楷体" pitchFamily="24"/>
                <a:cs typeface="+mn-cs"/>
              </a:rPr>
              <a:t>不在函数图象上，点</a:t>
            </a:r>
            <a:r>
              <a:rPr kumimoji="0" lang="en-US" altLang="zh-CN" sz="1500" b="0" i="1" strike="noStrike" kern="1200" cap="none" spc="0" normalizeH="0" baseline="0" noProof="0" dirty="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a:t>
            </a:r>
            <a:r>
              <a:rPr kumimoji="0" lang="en-US" altLang="zh-CN" sz="1500" b="0" i="1" strike="noStrike" kern="1200" cap="none" spc="0" normalizeH="0" baseline="0" noProof="0" dirty="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dirty="0">
                <a:ln>
                  <a:noFill/>
                </a:ln>
                <a:solidFill>
                  <a:srgbClr val="FF0000"/>
                </a:solidFill>
                <a:effectLst/>
                <a:uLnTx/>
                <a:uFillTx/>
                <a:latin typeface="宋体/Times New Roman" pitchFamily="24"/>
                <a:ea typeface="楷体" pitchFamily="24"/>
                <a:cs typeface="+mn-cs"/>
              </a:rPr>
              <a:t>在函数图象上</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10"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65" name="yt_shape_10565"/>
          <p:cNvSpPr txBox="1"/>
          <p:nvPr/>
        </p:nvSpPr>
        <p:spPr>
          <a:xfrm>
            <a:off x="4497016" y="900000"/>
            <a:ext cx="3071738" cy="2804422"/>
          </a:xfrm>
          <a:prstGeom prst="rect">
            <a:avLst/>
          </a:prstGeom>
        </p:spPr>
        <p:txBody>
          <a:bodyPr vert="horz" wrap="none" lIns="0" tIns="0" rIns="0" bIns="0" rtlCol="0">
            <a:noAutofit/>
          </a:bodyPr>
          <a:lstStyle/>
          <a:p>
            <a:pPr algn="l" eaLnBrk="1" latinLnBrk="0" hangingPunct="0">
              <a:lnSpc>
                <a:spcPct val="129999"/>
              </a:lnSpc>
            </a:pPr>
            <a:r>
              <a:rPr lang="en-US" altLang="zh-CN" sz="15250" b="0" i="0" u="none" spc="-15250">
                <a:solidFill>
                  <a:srgbClr val="1EE3CF"/>
                </a:solidFill>
                <a:effectLst/>
                <a:latin typeface="宋体/Times New Roman" pitchFamily="127"/>
                <a:ea typeface="宋体" pitchFamily="127"/>
              </a:rPr>
              <a:t> </a:t>
            </a:r>
            <a:r>
              <a:rPr lang="en-US" altLang="zh-CN" sz="15250" b="0" i="0" u="none" spc="20503">
                <a:solidFill>
                  <a:srgbClr val="1EE3CF"/>
                </a:solidFill>
                <a:effectLst/>
                <a:latin typeface="宋体/Times New Roman" pitchFamily="127"/>
                <a:ea typeface="宋体" pitchFamily="127"/>
              </a:rPr>
              <a:t> </a:t>
            </a:r>
          </a:p>
        </p:txBody>
      </p:sp>
      <p:sp>
        <p:nvSpPr>
          <p:cNvPr id="10567" name="yt_shape_10567"/>
          <p:cNvSpPr txBox="1"/>
          <p:nvPr/>
        </p:nvSpPr>
        <p:spPr>
          <a:xfrm>
            <a:off x="540000" y="3989355"/>
            <a:ext cx="6947415" cy="89216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Times New Roman" pitchFamily="24"/>
                <a:ea typeface="楷体" pitchFamily="24"/>
              </a:rPr>
              <a:t>）点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不在函数图象上，点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在函数图象上</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宋体/Times New Roman" pitchFamily="24"/>
                <a:ea typeface="黑体" pitchFamily="24"/>
              </a:rPr>
              <a:t>【易错易混】</a:t>
            </a:r>
            <a:r>
              <a:rPr lang="zh-CN" altLang="zh-CN" sz="2400" b="0" i="0"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Times New Roman" pitchFamily="24"/>
                <a:ea typeface="黑体" pitchFamily="24"/>
              </a:rPr>
              <a:t>对函数图象的概念理解不清致错</a:t>
            </a:r>
          </a:p>
        </p:txBody>
      </p:sp>
      <p:sp>
        <p:nvSpPr>
          <p:cNvPr id="3" name="文本框 2">
            <a:extLst>
              <a:ext uri="{FF2B5EF4-FFF2-40B4-BE49-F238E27FC236}">
                <a16:creationId xmlns:a16="http://schemas.microsoft.com/office/drawing/2014/main" id="{50D3829F-0EE9-1698-E9BD-0D32367AB376}"/>
              </a:ext>
            </a:extLst>
          </p:cNvPr>
          <p:cNvSpPr txBox="1"/>
          <p:nvPr/>
        </p:nvSpPr>
        <p:spPr>
          <a:xfrm>
            <a:off x="723263" y="900000"/>
            <a:ext cx="6580887"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Times New Roman" pitchFamily="24"/>
                <a:ea typeface="黑体" pitchFamily="24"/>
                <a:cs typeface="+mn-cs"/>
              </a:rPr>
              <a:t>【易错易混】</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Times New Roman" pitchFamily="24"/>
                <a:ea typeface="黑体" pitchFamily="24"/>
                <a:cs typeface="+mn-cs"/>
              </a:rPr>
              <a:t>对函数图象的概念理解不清致错</a:t>
            </a:r>
            <a:endParaRPr lang="zh-CN" altLang="en-US" dirty="0">
              <a:solidFill>
                <a:srgbClr val="FF0000"/>
              </a:solidFill>
            </a:endParaRPr>
          </a:p>
        </p:txBody>
      </p:sp>
      <p:sp>
        <p:nvSpPr>
          <p:cNvPr id="7" name="yt_shape_10569"/>
          <p:cNvSpPr txBox="1"/>
          <p:nvPr/>
        </p:nvSpPr>
        <p:spPr>
          <a:xfrm>
            <a:off x="540000" y="1513582"/>
            <a:ext cx="10536539"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 </a:t>
            </a:r>
            <a:r>
              <a:rPr lang="zh-CN" altLang="zh-CN" sz="2400" b="0" i="0" u="none">
                <a:solidFill>
                  <a:srgbClr val="000000"/>
                </a:solidFill>
                <a:effectLst/>
                <a:latin typeface="宋体/Times New Roman" pitchFamily="24"/>
                <a:ea typeface="楷体" pitchFamily="24"/>
              </a:rPr>
              <a:t>（</a:t>
            </a:r>
            <a:r>
              <a:rPr lang="en-US" altLang="zh-CN" sz="2400" b="0" i="0" u="none">
                <a:solidFill>
                  <a:srgbClr val="000000"/>
                </a:solidFill>
                <a:effectLst/>
                <a:latin typeface="Times New Roman" pitchFamily="24"/>
                <a:ea typeface="Times New Roman" pitchFamily="24"/>
              </a:rPr>
              <a:t>2023</a:t>
            </a:r>
            <a:r>
              <a:rPr lang="zh-CN" altLang="zh-CN" sz="2400" b="0" i="0" u="none">
                <a:solidFill>
                  <a:srgbClr val="000000"/>
                </a:solidFill>
                <a:effectLst/>
                <a:latin typeface="宋体/Times New Roman" pitchFamily="24"/>
                <a:ea typeface="楷体" pitchFamily="24"/>
              </a:rPr>
              <a:t>年合肥市长丰县期末改编）</a:t>
            </a:r>
            <a:r>
              <a:rPr lang="zh-CN" altLang="zh-CN" sz="2400" b="0" i="0" u="none">
                <a:solidFill>
                  <a:srgbClr val="000000"/>
                </a:solidFill>
                <a:effectLst/>
                <a:latin typeface="Times New Roman" pitchFamily="24"/>
                <a:ea typeface="宋体" pitchFamily="24"/>
              </a:rPr>
              <a:t>下列表示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的函数图象的是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8" name="yt_image_1057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2145249"/>
            <a:ext cx="1427067" cy="1195578"/>
          </a:xfrm>
          <a:prstGeom prst="rect">
            <a:avLst/>
          </a:prstGeom>
          <a:noFill/>
          <a:extLst>
            <a:ext uri="{909E8E84-426E-40DD-AFC4-6F175D3DCCD1}">
              <a14:hiddenFill xmlns:a14="http://schemas.microsoft.com/office/drawing/2010/main">
                <a:solidFill>
                  <a:srgbClr val="FFFFFF"/>
                </a:solidFill>
              </a14:hiddenFill>
            </a:ext>
          </a:extLst>
        </p:spPr>
      </p:pic>
      <p:pic>
        <p:nvPicPr>
          <p:cNvPr id="9" name="yt_image_1057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2327067" y="2145249"/>
            <a:ext cx="1427067" cy="1195578"/>
          </a:xfrm>
          <a:prstGeom prst="rect">
            <a:avLst/>
          </a:prstGeom>
          <a:noFill/>
          <a:extLst>
            <a:ext uri="{909E8E84-426E-40DD-AFC4-6F175D3DCCD1}">
              <a14:hiddenFill xmlns:a14="http://schemas.microsoft.com/office/drawing/2010/main">
                <a:solidFill>
                  <a:srgbClr val="FFFFFF"/>
                </a:solidFill>
              </a14:hiddenFill>
            </a:ext>
          </a:extLst>
        </p:spPr>
      </p:pic>
      <p:sp>
        <p:nvSpPr>
          <p:cNvPr id="10" name="yt_shape_10574"/>
          <p:cNvSpPr txBox="1"/>
          <p:nvPr/>
        </p:nvSpPr>
        <p:spPr>
          <a:xfrm>
            <a:off x="1053499" y="3340827"/>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p>
        </p:txBody>
      </p:sp>
      <p:sp>
        <p:nvSpPr>
          <p:cNvPr id="11" name="yt_shape_10575"/>
          <p:cNvSpPr txBox="1"/>
          <p:nvPr/>
        </p:nvSpPr>
        <p:spPr>
          <a:xfrm>
            <a:off x="2848973" y="3340827"/>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p>
        </p:txBody>
      </p:sp>
      <p:pic>
        <p:nvPicPr>
          <p:cNvPr id="12" name="yt_image_1057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540000" y="4158953"/>
            <a:ext cx="1427067" cy="1195578"/>
          </a:xfrm>
          <a:prstGeom prst="rect">
            <a:avLst/>
          </a:prstGeom>
          <a:noFill/>
          <a:extLst>
            <a:ext uri="{909E8E84-426E-40DD-AFC4-6F175D3DCCD1}">
              <a14:hiddenFill xmlns:a14="http://schemas.microsoft.com/office/drawing/2010/main">
                <a:solidFill>
                  <a:srgbClr val="FFFFFF"/>
                </a:solidFill>
              </a14:hiddenFill>
            </a:ext>
          </a:extLst>
        </p:spPr>
      </p:pic>
      <p:pic>
        <p:nvPicPr>
          <p:cNvPr id="13" name="yt_image_1057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2327067" y="4005791"/>
            <a:ext cx="1438837" cy="1348740"/>
          </a:xfrm>
          <a:prstGeom prst="rect">
            <a:avLst/>
          </a:prstGeom>
          <a:noFill/>
          <a:extLst>
            <a:ext uri="{909E8E84-426E-40DD-AFC4-6F175D3DCCD1}">
              <a14:hiddenFill xmlns:a14="http://schemas.microsoft.com/office/drawing/2010/main">
                <a:solidFill>
                  <a:srgbClr val="FFFFFF"/>
                </a:solidFill>
              </a14:hiddenFill>
            </a:ext>
          </a:extLst>
        </p:spPr>
      </p:pic>
      <p:sp>
        <p:nvSpPr>
          <p:cNvPr id="14" name="yt_shape_10580"/>
          <p:cNvSpPr txBox="1"/>
          <p:nvPr/>
        </p:nvSpPr>
        <p:spPr>
          <a:xfrm>
            <a:off x="1061906" y="5354531"/>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p>
        </p:txBody>
      </p:sp>
      <p:sp>
        <p:nvSpPr>
          <p:cNvPr id="15" name="yt_shape_10581"/>
          <p:cNvSpPr txBox="1"/>
          <p:nvPr/>
        </p:nvSpPr>
        <p:spPr>
          <a:xfrm>
            <a:off x="2846451" y="5354531"/>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p>
        </p:txBody>
      </p:sp>
      <p:sp>
        <p:nvSpPr>
          <p:cNvPr id="16" name="文本框 15">
            <a:extLst>
              <a:ext uri="{FF2B5EF4-FFF2-40B4-BE49-F238E27FC236}">
                <a16:creationId xmlns:a16="http://schemas.microsoft.com/office/drawing/2014/main" id="{9583308C-4C3F-1330-ECFD-6970461F4BC7}"/>
              </a:ext>
            </a:extLst>
          </p:cNvPr>
          <p:cNvSpPr txBox="1"/>
          <p:nvPr/>
        </p:nvSpPr>
        <p:spPr>
          <a:xfrm>
            <a:off x="10054364" y="146677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583" name="yt_shape_10583"/>
          <p:cNvSpPr txBox="1"/>
          <p:nvPr/>
        </p:nvSpPr>
        <p:spPr>
          <a:xfrm>
            <a:off x="498805" y="721211"/>
            <a:ext cx="2549544" cy="487313"/>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宋体/Times New Roman" pitchFamily="26"/>
                <a:ea typeface="宋体" pitchFamily="26"/>
              </a:rPr>
              <a:t> </a:t>
            </a:r>
            <a:r>
              <a:rPr lang="en-US" altLang="zh-CN" sz="2650" b="0" i="0" u="none" spc="19281">
                <a:solidFill>
                  <a:srgbClr val="1EE3CF"/>
                </a:solidFill>
                <a:effectLst/>
                <a:latin typeface="宋体/Times New Roman" pitchFamily="26"/>
                <a:ea typeface="宋体" pitchFamily="26"/>
              </a:rPr>
              <a:t> </a:t>
            </a:r>
          </a:p>
        </p:txBody>
      </p:sp>
      <p:pic>
        <p:nvPicPr>
          <p:cNvPr id="10582" name="yt_image_1058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98805" y="721211"/>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0585" name="yt_shape_10585"/>
          <p:cNvSpPr txBox="1"/>
          <p:nvPr/>
        </p:nvSpPr>
        <p:spPr>
          <a:xfrm>
            <a:off x="498924" y="1252588"/>
            <a:ext cx="11492915" cy="2349041"/>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 </a:t>
            </a:r>
            <a:r>
              <a:rPr lang="zh-CN" altLang="zh-CN" sz="2400" b="0" i="0" u="none">
                <a:solidFill>
                  <a:srgbClr val="000000"/>
                </a:solidFill>
                <a:effectLst/>
                <a:latin typeface="宋体/Times New Roman" pitchFamily="24"/>
                <a:ea typeface="楷体" pitchFamily="24"/>
              </a:rPr>
              <a:t>（</a:t>
            </a:r>
            <a:r>
              <a:rPr lang="en-US" altLang="zh-CN" sz="2400" b="0" i="0" u="none">
                <a:solidFill>
                  <a:srgbClr val="000000"/>
                </a:solidFill>
                <a:effectLst/>
                <a:latin typeface="Times New Roman" pitchFamily="24"/>
                <a:ea typeface="Times New Roman" pitchFamily="24"/>
              </a:rPr>
              <a:t>2024</a:t>
            </a:r>
            <a:r>
              <a:rPr lang="zh-CN" altLang="zh-CN" sz="2400" b="0" i="0" u="none">
                <a:solidFill>
                  <a:srgbClr val="000000"/>
                </a:solidFill>
                <a:effectLst/>
                <a:latin typeface="宋体/Times New Roman" pitchFamily="24"/>
                <a:ea typeface="楷体" pitchFamily="24"/>
              </a:rPr>
              <a:t>年湖北省改编）</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长方体水池内有一无盖圆柱形铁桶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e964a"/>
              </a:rPr>
              <a:t>现用水管往铁</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桶中持续匀速注水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直到长方体水池有水溢出一会儿为止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设注水时间为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t</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9215d"/>
              </a:rPr>
              <a:t>细</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实线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表示铁桶中水面高度</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粗实线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表示水池中水面高度</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d6f47"/>
              </a:rPr>
              <a:t>铁桶高度低于水</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池高度</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铁桶底面积小于水池底面积的一半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注水前铁桶和水池内均无水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Times New Roman" pitchFamily="24"/>
                <a:sym typeface="_⨹_1_a90ca"/>
              </a:rPr>
              <a:t> </a:t>
            </a:r>
            <a:r>
              <a:rPr lang="en-US" altLang="zh-CN" sz="1500" b="0" i="1" u="none">
                <a:solidFill>
                  <a:srgbClr val="000000"/>
                </a:solidFill>
                <a:effectLst/>
                <a:latin typeface="Times New Roman" pitchFamily="24"/>
                <a:ea typeface="Times New Roman" pitchFamily="24"/>
              </a:rPr>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y</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随时间</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t</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变化的函数图象大致为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586" name="yt_image_1058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447928" y="3789040"/>
            <a:ext cx="1842316" cy="1107567"/>
          </a:xfrm>
          <a:prstGeom prst="rect">
            <a:avLst/>
          </a:prstGeom>
          <a:noFill/>
          <a:extLst>
            <a:ext uri="{909E8E84-426E-40DD-AFC4-6F175D3DCCD1}">
              <a14:hiddenFill xmlns:a14="http://schemas.microsoft.com/office/drawing/2010/main">
                <a:solidFill>
                  <a:srgbClr val="FFFFFF"/>
                </a:solidFill>
              </a14:hiddenFill>
            </a:ext>
          </a:extLst>
        </p:spPr>
      </p:pic>
      <p:pic>
        <p:nvPicPr>
          <p:cNvPr id="10588" name="yt_image_1058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498805" y="5115255"/>
            <a:ext cx="1762920" cy="1140714"/>
          </a:xfrm>
          <a:prstGeom prst="rect">
            <a:avLst/>
          </a:prstGeom>
          <a:noFill/>
          <a:extLst>
            <a:ext uri="{909E8E84-426E-40DD-AFC4-6F175D3DCCD1}">
              <a14:hiddenFill xmlns:a14="http://schemas.microsoft.com/office/drawing/2010/main">
                <a:solidFill>
                  <a:srgbClr val="FFFFFF"/>
                </a:solidFill>
              </a14:hiddenFill>
            </a:ext>
          </a:extLst>
        </p:spPr>
      </p:pic>
      <p:pic>
        <p:nvPicPr>
          <p:cNvPr id="10589" name="yt_image_1058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2621725" y="5115255"/>
            <a:ext cx="1762920" cy="1140714"/>
          </a:xfrm>
          <a:prstGeom prst="rect">
            <a:avLst/>
          </a:prstGeom>
          <a:noFill/>
          <a:extLst>
            <a:ext uri="{909E8E84-426E-40DD-AFC4-6F175D3DCCD1}">
              <a14:hiddenFill xmlns:a14="http://schemas.microsoft.com/office/drawing/2010/main">
                <a:solidFill>
                  <a:srgbClr val="FFFFFF"/>
                </a:solidFill>
              </a14:hiddenFill>
            </a:ext>
          </a:extLst>
        </p:spPr>
      </p:pic>
      <p:sp>
        <p:nvSpPr>
          <p:cNvPr id="10592" name="yt_shape_10592"/>
          <p:cNvSpPr txBox="1"/>
          <p:nvPr/>
        </p:nvSpPr>
        <p:spPr>
          <a:xfrm>
            <a:off x="1180231" y="6255969"/>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p>
        </p:txBody>
      </p:sp>
      <p:sp>
        <p:nvSpPr>
          <p:cNvPr id="10593" name="yt_shape_10593"/>
          <p:cNvSpPr txBox="1"/>
          <p:nvPr/>
        </p:nvSpPr>
        <p:spPr>
          <a:xfrm>
            <a:off x="3311558" y="6255969"/>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p>
        </p:txBody>
      </p:sp>
      <p:sp>
        <p:nvSpPr>
          <p:cNvPr id="2" name="文本框 1">
            <a:extLst>
              <a:ext uri="{FF2B5EF4-FFF2-40B4-BE49-F238E27FC236}">
                <a16:creationId xmlns:a16="http://schemas.microsoft.com/office/drawing/2014/main" id="{C27E7B4D-157D-6775-8976-FC097683C450}"/>
              </a:ext>
            </a:extLst>
          </p:cNvPr>
          <p:cNvSpPr txBox="1"/>
          <p:nvPr/>
        </p:nvSpPr>
        <p:spPr>
          <a:xfrm>
            <a:off x="5985801" y="3107734"/>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pic>
        <p:nvPicPr>
          <p:cNvPr id="11" name="yt_image_105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4837176" y="5104301"/>
            <a:ext cx="1762920" cy="1140714"/>
          </a:xfrm>
          <a:prstGeom prst="rect">
            <a:avLst/>
          </a:prstGeom>
          <a:noFill/>
          <a:extLst>
            <a:ext uri="{909E8E84-426E-40DD-AFC4-6F175D3DCCD1}">
              <a14:hiddenFill xmlns:a14="http://schemas.microsoft.com/office/drawing/2010/main">
                <a:solidFill>
                  <a:srgbClr val="FFFFFF"/>
                </a:solidFill>
              </a14:hiddenFill>
            </a:ext>
          </a:extLst>
        </p:spPr>
      </p:pic>
      <p:pic>
        <p:nvPicPr>
          <p:cNvPr id="12" name="yt_image_1059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7" cstate="print"/>
          <a:srcRect/>
          <a:stretch>
            <a:fillRect/>
          </a:stretch>
        </p:blipFill>
        <p:spPr bwMode="auto">
          <a:xfrm>
            <a:off x="6960096" y="5104301"/>
            <a:ext cx="1762920" cy="1140714"/>
          </a:xfrm>
          <a:prstGeom prst="rect">
            <a:avLst/>
          </a:prstGeom>
          <a:noFill/>
          <a:extLst>
            <a:ext uri="{909E8E84-426E-40DD-AFC4-6F175D3DCCD1}">
              <a14:hiddenFill xmlns:a14="http://schemas.microsoft.com/office/drawing/2010/main">
                <a:solidFill>
                  <a:srgbClr val="FFFFFF"/>
                </a:solidFill>
              </a14:hiddenFill>
            </a:ext>
          </a:extLst>
        </p:spPr>
      </p:pic>
      <p:sp>
        <p:nvSpPr>
          <p:cNvPr id="13" name="yt_shape_10598"/>
          <p:cNvSpPr txBox="1"/>
          <p:nvPr/>
        </p:nvSpPr>
        <p:spPr>
          <a:xfrm>
            <a:off x="5527009" y="6245015"/>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p>
        </p:txBody>
      </p:sp>
      <p:sp>
        <p:nvSpPr>
          <p:cNvPr id="14" name="yt_shape_10599"/>
          <p:cNvSpPr txBox="1"/>
          <p:nvPr/>
        </p:nvSpPr>
        <p:spPr>
          <a:xfrm>
            <a:off x="7641522" y="6245015"/>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00" name="yt_shape_10600"/>
          <p:cNvSpPr txBox="1"/>
          <p:nvPr/>
        </p:nvSpPr>
        <p:spPr>
          <a:xfrm>
            <a:off x="540119" y="900000"/>
            <a:ext cx="11492915" cy="89216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 </a:t>
            </a:r>
            <a:r>
              <a:rPr lang="zh-CN" altLang="zh-CN" sz="2400" b="0" i="0" u="none">
                <a:solidFill>
                  <a:srgbClr val="000000"/>
                </a:solidFill>
                <a:effectLst/>
                <a:latin typeface="宋体/Times New Roman" pitchFamily="24"/>
                <a:ea typeface="楷体" pitchFamily="24"/>
              </a:rPr>
              <a:t>（跨学科融合）</a:t>
            </a:r>
            <a:r>
              <a:rPr lang="zh-CN" altLang="zh-CN" sz="2400" b="0" i="0" u="none">
                <a:solidFill>
                  <a:srgbClr val="000000"/>
                </a:solidFill>
                <a:effectLst/>
                <a:latin typeface="Times New Roman" pitchFamily="24"/>
                <a:ea typeface="宋体" pitchFamily="24"/>
              </a:rPr>
              <a:t>某班同学在探究弹簧的长度跟外力的变化关系时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fd9ec"/>
              </a:rPr>
              <a:t>实验记录得</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到的相应数据如下表</a:t>
            </a:r>
            <a:r>
              <a:rPr lang="zh-CN" altLang="zh-CN" sz="2400" b="0" i="0" u="none">
                <a:solidFill>
                  <a:srgbClr val="000000"/>
                </a:solidFill>
                <a:effectLst/>
                <a:latin typeface="宋体" pitchFamily="24"/>
                <a:ea typeface="宋体" pitchFamily="24"/>
              </a:rPr>
              <a:t>：</a:t>
            </a:r>
          </a:p>
        </p:txBody>
      </p:sp>
      <p:graphicFrame>
        <p:nvGraphicFramePr>
          <p:cNvPr id="10601" name="yt_table_10601"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18856015"/>
              </p:ext>
            </p:extLst>
          </p:nvPr>
        </p:nvGraphicFramePr>
        <p:xfrm>
          <a:off x="540000" y="1995319"/>
          <a:ext cx="11111995" cy="1133856"/>
        </p:xfrm>
        <a:graphic>
          <a:graphicData uri="http://schemas.openxmlformats.org/drawingml/2006/table">
            <a:tbl>
              <a:tblPr>
                <a:tableStyleId>{5940675A-B579-460E-94D1-54222C63F5DA}</a:tableStyleId>
              </a:tblPr>
              <a:tblGrid>
                <a:gridCol w="2382962">
                  <a:extLst>
                    <a:ext uri="{9D8B030D-6E8A-4147-A177-3AD203B41FA5}">
                      <a16:colId xmlns:a16="http://schemas.microsoft.com/office/drawing/2014/main" val="20000"/>
                    </a:ext>
                  </a:extLst>
                </a:gridCol>
                <a:gridCol w="971499">
                  <a:extLst>
                    <a:ext uri="{9D8B030D-6E8A-4147-A177-3AD203B41FA5}">
                      <a16:colId xmlns:a16="http://schemas.microsoft.com/office/drawing/2014/main" val="20001"/>
                    </a:ext>
                  </a:extLst>
                </a:gridCol>
                <a:gridCol w="971499">
                  <a:extLst>
                    <a:ext uri="{9D8B030D-6E8A-4147-A177-3AD203B41FA5}">
                      <a16:colId xmlns:a16="http://schemas.microsoft.com/office/drawing/2014/main" val="20002"/>
                    </a:ext>
                  </a:extLst>
                </a:gridCol>
                <a:gridCol w="968745">
                  <a:extLst>
                    <a:ext uri="{9D8B030D-6E8A-4147-A177-3AD203B41FA5}">
                      <a16:colId xmlns:a16="http://schemas.microsoft.com/office/drawing/2014/main" val="20003"/>
                    </a:ext>
                  </a:extLst>
                </a:gridCol>
                <a:gridCol w="968745">
                  <a:extLst>
                    <a:ext uri="{9D8B030D-6E8A-4147-A177-3AD203B41FA5}">
                      <a16:colId xmlns:a16="http://schemas.microsoft.com/office/drawing/2014/main" val="20004"/>
                    </a:ext>
                  </a:extLst>
                </a:gridCol>
                <a:gridCol w="968745">
                  <a:extLst>
                    <a:ext uri="{9D8B030D-6E8A-4147-A177-3AD203B41FA5}">
                      <a16:colId xmlns:a16="http://schemas.microsoft.com/office/drawing/2014/main" val="20005"/>
                    </a:ext>
                  </a:extLst>
                </a:gridCol>
                <a:gridCol w="968745">
                  <a:extLst>
                    <a:ext uri="{9D8B030D-6E8A-4147-A177-3AD203B41FA5}">
                      <a16:colId xmlns:a16="http://schemas.microsoft.com/office/drawing/2014/main" val="20006"/>
                    </a:ext>
                  </a:extLst>
                </a:gridCol>
                <a:gridCol w="973565">
                  <a:extLst>
                    <a:ext uri="{9D8B030D-6E8A-4147-A177-3AD203B41FA5}">
                      <a16:colId xmlns:a16="http://schemas.microsoft.com/office/drawing/2014/main" val="20007"/>
                    </a:ext>
                  </a:extLst>
                </a:gridCol>
                <a:gridCol w="968745">
                  <a:extLst>
                    <a:ext uri="{9D8B030D-6E8A-4147-A177-3AD203B41FA5}">
                      <a16:colId xmlns:a16="http://schemas.microsoft.com/office/drawing/2014/main" val="20008"/>
                    </a:ext>
                  </a:extLst>
                </a:gridCol>
                <a:gridCol w="968745">
                  <a:extLst>
                    <a:ext uri="{9D8B030D-6E8A-4147-A177-3AD203B41FA5}">
                      <a16:colId xmlns:a16="http://schemas.microsoft.com/office/drawing/2014/main" val="20009"/>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钩码的质量</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Times New Roman" pitchFamily="24"/>
                          <a:ea typeface="Times New Roman" pitchFamily="24"/>
                        </a:rPr>
                        <a:t>g</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指针位置</a:t>
                      </a:r>
                      <a:r>
                        <a:rPr lang="en-US" altLang="zh-CN" sz="2400" b="0" i="1" u="none">
                          <a:solidFill>
                            <a:srgbClr val="000000"/>
                          </a:solidFill>
                          <a:effectLst/>
                          <a:latin typeface="Times New Roman" pitchFamily="24"/>
                          <a:ea typeface="Times New Roman" pitchFamily="24"/>
                        </a:rPr>
                        <a:t>y/</a:t>
                      </a:r>
                      <a:r>
                        <a:rPr lang="en-US" altLang="zh-CN" sz="2400" b="0" i="0" u="none">
                          <a:solidFill>
                            <a:srgbClr val="000000"/>
                          </a:solidFill>
                          <a:effectLst/>
                          <a:latin typeface="Times New Roman" pitchFamily="24"/>
                          <a:ea typeface="Times New Roman" pitchFamily="24"/>
                        </a:rPr>
                        <a:t>cm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0603" name="yt_shape_10603"/>
          <p:cNvSpPr txBox="1"/>
          <p:nvPr/>
        </p:nvSpPr>
        <p:spPr>
          <a:xfrm>
            <a:off x="540000" y="3398925"/>
            <a:ext cx="4688784"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y</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关于</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的函数图象是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0604" name="yt_image_10604">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4030592"/>
            <a:ext cx="1180503" cy="997839"/>
          </a:xfrm>
          <a:prstGeom prst="rect">
            <a:avLst/>
          </a:prstGeom>
          <a:noFill/>
          <a:extLst>
            <a:ext uri="{909E8E84-426E-40DD-AFC4-6F175D3DCCD1}">
              <a14:hiddenFill xmlns:a14="http://schemas.microsoft.com/office/drawing/2010/main">
                <a:solidFill>
                  <a:srgbClr val="FFFFFF"/>
                </a:solidFill>
              </a14:hiddenFill>
            </a:ext>
          </a:extLst>
        </p:spPr>
      </p:pic>
      <p:pic>
        <p:nvPicPr>
          <p:cNvPr id="10605" name="yt_image_10605">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2080503" y="4030592"/>
            <a:ext cx="1180503" cy="997839"/>
          </a:xfrm>
          <a:prstGeom prst="rect">
            <a:avLst/>
          </a:prstGeom>
          <a:noFill/>
          <a:extLst>
            <a:ext uri="{909E8E84-426E-40DD-AFC4-6F175D3DCCD1}">
              <a14:hiddenFill xmlns:a14="http://schemas.microsoft.com/office/drawing/2010/main">
                <a:solidFill>
                  <a:srgbClr val="FFFFFF"/>
                </a:solidFill>
              </a14:hiddenFill>
            </a:ext>
          </a:extLst>
        </p:spPr>
      </p:pic>
      <p:pic>
        <p:nvPicPr>
          <p:cNvPr id="10606" name="yt_image_10606">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3621006" y="4030592"/>
            <a:ext cx="1180503" cy="997839"/>
          </a:xfrm>
          <a:prstGeom prst="rect">
            <a:avLst/>
          </a:prstGeom>
          <a:noFill/>
          <a:extLst>
            <a:ext uri="{909E8E84-426E-40DD-AFC4-6F175D3DCCD1}">
              <a14:hiddenFill xmlns:a14="http://schemas.microsoft.com/office/drawing/2010/main">
                <a:solidFill>
                  <a:srgbClr val="FFFFFF"/>
                </a:solidFill>
              </a14:hiddenFill>
            </a:ext>
          </a:extLst>
        </p:spPr>
      </p:pic>
      <p:pic>
        <p:nvPicPr>
          <p:cNvPr id="10607" name="yt_image_10607">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5161509" y="4030592"/>
            <a:ext cx="1180503" cy="997839"/>
          </a:xfrm>
          <a:prstGeom prst="rect">
            <a:avLst/>
          </a:prstGeom>
          <a:noFill/>
          <a:extLst>
            <a:ext uri="{909E8E84-426E-40DD-AFC4-6F175D3DCCD1}">
              <a14:hiddenFill xmlns:a14="http://schemas.microsoft.com/office/drawing/2010/main">
                <a:solidFill>
                  <a:srgbClr val="FFFFFF"/>
                </a:solidFill>
              </a14:hiddenFill>
            </a:ext>
          </a:extLst>
        </p:spPr>
      </p:pic>
      <p:sp>
        <p:nvSpPr>
          <p:cNvPr id="10610" name="yt_shape_10610"/>
          <p:cNvSpPr txBox="1"/>
          <p:nvPr/>
        </p:nvSpPr>
        <p:spPr>
          <a:xfrm>
            <a:off x="930217" y="5028431"/>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p>
        </p:txBody>
      </p:sp>
      <p:sp>
        <p:nvSpPr>
          <p:cNvPr id="10611" name="yt_shape_10611"/>
          <p:cNvSpPr txBox="1"/>
          <p:nvPr/>
        </p:nvSpPr>
        <p:spPr>
          <a:xfrm>
            <a:off x="2479127" y="5028431"/>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p>
        </p:txBody>
      </p:sp>
      <p:sp>
        <p:nvSpPr>
          <p:cNvPr id="10612" name="yt_shape_10612"/>
          <p:cNvSpPr txBox="1"/>
          <p:nvPr/>
        </p:nvSpPr>
        <p:spPr>
          <a:xfrm>
            <a:off x="4019630" y="5028431"/>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p>
        </p:txBody>
      </p:sp>
      <p:sp>
        <p:nvSpPr>
          <p:cNvPr id="10613" name="yt_shape_10613"/>
          <p:cNvSpPr txBox="1"/>
          <p:nvPr/>
        </p:nvSpPr>
        <p:spPr>
          <a:xfrm>
            <a:off x="5551726" y="5028431"/>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p>
        </p:txBody>
      </p:sp>
      <p:sp>
        <p:nvSpPr>
          <p:cNvPr id="2" name="文本框 1">
            <a:extLst>
              <a:ext uri="{FF2B5EF4-FFF2-40B4-BE49-F238E27FC236}">
                <a16:creationId xmlns:a16="http://schemas.microsoft.com/office/drawing/2014/main" id="{8B5CDCFC-4496-C3BA-9EFA-7B2F9E3E8AC1}"/>
              </a:ext>
            </a:extLst>
          </p:cNvPr>
          <p:cNvSpPr txBox="1"/>
          <p:nvPr/>
        </p:nvSpPr>
        <p:spPr>
          <a:xfrm>
            <a:off x="4263164" y="335211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918</Words>
  <Application>Microsoft Office PowerPoint</Application>
  <PresentationFormat>宽屏</PresentationFormat>
  <Paragraphs>134</Paragraphs>
  <Slides>14</Slides>
  <Notes>0</Notes>
  <HiddenSlides>0</HiddenSlides>
  <MMClips>0</MMClips>
  <ScaleCrop>false</ScaleCrop>
  <HeadingPairs>
    <vt:vector size="6" baseType="variant">
      <vt:variant>
        <vt:lpstr>已用的字体</vt:lpstr>
      </vt:variant>
      <vt:variant>
        <vt:i4>30</vt:i4>
      </vt:variant>
      <vt:variant>
        <vt:lpstr>主题</vt:lpstr>
      </vt:variant>
      <vt:variant>
        <vt:i4>2</vt:i4>
      </vt:variant>
      <vt:variant>
        <vt:lpstr>幻灯片标题</vt:lpstr>
      </vt:variant>
      <vt:variant>
        <vt:i4>14</vt:i4>
      </vt:variant>
    </vt:vector>
  </HeadingPairs>
  <TitlesOfParts>
    <vt:vector size="46" baseType="lpstr">
      <vt:lpstr>,isEnd</vt:lpstr>
      <vt:lpstr>_⨹_1_7fbd9</vt:lpstr>
      <vt:lpstr>_⨹_1_9215d</vt:lpstr>
      <vt:lpstr>_⨹_1_a90ca</vt:lpstr>
      <vt:lpstr>_⨹_1_d04c5</vt:lpstr>
      <vt:lpstr>_⨹_14_fddf1</vt:lpstr>
      <vt:lpstr>_⨹_17_7d010</vt:lpstr>
      <vt:lpstr>_⨹_2_b153f</vt:lpstr>
      <vt:lpstr>_⨹_3_0d751</vt:lpstr>
      <vt:lpstr>_⨹_32_803d7,isEnd</vt:lpstr>
      <vt:lpstr>_⨹_35_742d3</vt:lpstr>
      <vt:lpstr>_⨹_4_449aa</vt:lpstr>
      <vt:lpstr>_⨹_4_9f9a8</vt:lpstr>
      <vt:lpstr>_⨹_5_b4042</vt:lpstr>
      <vt:lpstr>_⨹_5_fd9ec</vt:lpstr>
      <vt:lpstr>_⨹_6_e964a</vt:lpstr>
      <vt:lpstr>_⨹_6_ecc1c</vt:lpstr>
      <vt:lpstr>_⨹_7_d6f47</vt:lpstr>
      <vt:lpstr>Finished</vt:lpstr>
      <vt:lpstr>等线</vt:lpstr>
      <vt:lpstr>等线 Light</vt:lpstr>
      <vt:lpstr>黑体</vt:lpstr>
      <vt:lpstr>华文行楷</vt:lpstr>
      <vt:lpstr>楷体</vt:lpstr>
      <vt:lpstr>宋体</vt:lpstr>
      <vt:lpstr>宋体/Times New Roman</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EDY</cp:lastModifiedBy>
  <cp:revision>10</cp:revision>
  <dcterms:created xsi:type="dcterms:W3CDTF">2024-05-11T14:54:45Z</dcterms:created>
  <dcterms:modified xsi:type="dcterms:W3CDTF">2024-05-13T01:27:28Z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C58679BB7A10473ABCDF376CC6670EDE_13</vt:lpwstr>
  </property>
</Properties>
</file>