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4"/>
  </p:notesMasterIdLst>
  <p:sldIdLst>
    <p:sldId id="303" r:id="rId3"/>
    <p:sldId id="308" r:id="rId4"/>
    <p:sldId id="310" r:id="rId5"/>
    <p:sldId id="315" r:id="rId6"/>
    <p:sldId id="319" r:id="rId7"/>
    <p:sldId id="321" r:id="rId8"/>
    <p:sldId id="323" r:id="rId9"/>
    <p:sldId id="337" r:id="rId10"/>
    <p:sldId id="328" r:id="rId11"/>
    <p:sldId id="329" r:id="rId12"/>
    <p:sldId id="256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8D9FD-77AE-44D9-B9A0-CF50CF89C1BC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1ED27-AB8C-4383-88A2-0C06370E8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465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1ED27-AB8C-4383-88A2-0C06370E83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267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3.bin"/><Relationship Id="rId4" Type="http://schemas.openxmlformats.org/officeDocument/2006/relationships/image" Target="../media/image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7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2" name="yt_shape_1083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31" name="yt_image_1083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4" name="yt_shape_10834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一次函数的图象</a:t>
            </a:r>
          </a:p>
        </p:txBody>
      </p:sp>
      <p:sp>
        <p:nvSpPr>
          <p:cNvPr id="10835" name="yt_shape_10835"/>
          <p:cNvSpPr txBox="1"/>
          <p:nvPr/>
        </p:nvSpPr>
        <p:spPr>
          <a:xfrm>
            <a:off x="540000" y="1977370"/>
            <a:ext cx="60737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的图象不经过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6" name="yt_table_108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853626"/>
              </p:ext>
            </p:extLst>
          </p:nvPr>
        </p:nvGraphicFramePr>
        <p:xfrm>
          <a:off x="540047" y="2456673"/>
          <a:ext cx="62426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sp>
        <p:nvSpPr>
          <p:cNvPr id="10838" name="yt_shape_10838"/>
          <p:cNvSpPr txBox="1"/>
          <p:nvPr/>
        </p:nvSpPr>
        <p:spPr>
          <a:xfrm>
            <a:off x="540119" y="34582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年广西自治区中考改编）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e20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9" name="yt_table_108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79259"/>
              </p:ext>
            </p:extLst>
          </p:nvPr>
        </p:nvGraphicFramePr>
        <p:xfrm>
          <a:off x="540047" y="4417662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sp>
        <p:nvSpPr>
          <p:cNvPr id="10841" name="yt_shape_10841"/>
          <p:cNvSpPr txBox="1"/>
          <p:nvPr/>
        </p:nvSpPr>
        <p:spPr>
          <a:xfrm>
            <a:off x="540119" y="494383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该函数的图象与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轴的交点坐标是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48a1,isEnd"/>
              </a:rPr>
              <a:t>轴的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交点坐标是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截距为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439439346" title="H_26.259764">
            <a:extLst>
              <a:ext uri="{FF2B5EF4-FFF2-40B4-BE49-F238E27FC236}">
                <a16:creationId xmlns:a16="http://schemas.microsoft.com/office/drawing/2014/main" id="{7A2E9E33-832A-79BB-A05C-05F63BE313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CE217F-FD00-9CE3-2DB3-6ADF6473F2F3}"/>
              </a:ext>
            </a:extLst>
          </p:cNvPr>
          <p:cNvSpPr txBox="1"/>
          <p:nvPr/>
        </p:nvSpPr>
        <p:spPr>
          <a:xfrm>
            <a:off x="56347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98EE79-3518-93C7-0B67-AAFC107EE156}"/>
              </a:ext>
            </a:extLst>
          </p:cNvPr>
          <p:cNvSpPr txBox="1"/>
          <p:nvPr/>
        </p:nvSpPr>
        <p:spPr>
          <a:xfrm>
            <a:off x="1364508" y="38869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6ED992-3535-E3C0-8653-FED8FA81CA4B}"/>
              </a:ext>
            </a:extLst>
          </p:cNvPr>
          <p:cNvSpPr txBox="1"/>
          <p:nvPr/>
        </p:nvSpPr>
        <p:spPr>
          <a:xfrm>
            <a:off x="8532071" y="489702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229596-C3D5-45F2-72EF-E117B65359DB}"/>
              </a:ext>
            </a:extLst>
          </p:cNvPr>
          <p:cNvSpPr txBox="1"/>
          <p:nvPr/>
        </p:nvSpPr>
        <p:spPr>
          <a:xfrm>
            <a:off x="2278908" y="537251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BAF7FD-59B5-5D67-5780-B11FC6FC5C2D}"/>
              </a:ext>
            </a:extLst>
          </p:cNvPr>
          <p:cNvSpPr txBox="1"/>
          <p:nvPr/>
        </p:nvSpPr>
        <p:spPr>
          <a:xfrm>
            <a:off x="5326908" y="537251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2" name="yt_shape_10912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【针对训练】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互相平行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向左平移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7501,isEnd"/>
                  </a:rPr>
                  <a:t>则平移后所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得直线的表达式为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2" name="yt_shape_109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8498DC-6F64-8D5B-68AA-6D1E4AF54E64}"/>
              </a:ext>
            </a:extLst>
          </p:cNvPr>
          <p:cNvSpPr txBox="1"/>
          <p:nvPr/>
        </p:nvSpPr>
        <p:spPr>
          <a:xfrm>
            <a:off x="10303721" y="1328682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A21ECC-D335-4343-3BEA-8068147E950F}"/>
              </a:ext>
            </a:extLst>
          </p:cNvPr>
          <p:cNvSpPr txBox="1"/>
          <p:nvPr/>
        </p:nvSpPr>
        <p:spPr>
          <a:xfrm>
            <a:off x="3240933" y="2447872"/>
            <a:ext cx="181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376" y="762647"/>
            <a:ext cx="11172742" cy="482659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10916"/>
          <p:cNvSpPr txBox="1"/>
          <p:nvPr/>
        </p:nvSpPr>
        <p:spPr>
          <a:xfrm>
            <a:off x="479376" y="308973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个单位长度得到新的直线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d17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7" name="yt_table_109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578048"/>
              </p:ext>
            </p:extLst>
          </p:nvPr>
        </p:nvGraphicFramePr>
        <p:xfrm>
          <a:off x="479304" y="4535336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3FC3513-01EA-2167-0259-2600F6969F34}"/>
              </a:ext>
            </a:extLst>
          </p:cNvPr>
          <p:cNvSpPr txBox="1"/>
          <p:nvPr/>
        </p:nvSpPr>
        <p:spPr>
          <a:xfrm>
            <a:off x="998965" y="39939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3" name="yt_shape_10843"/>
          <p:cNvSpPr txBox="1"/>
          <p:nvPr/>
        </p:nvSpPr>
        <p:spPr>
          <a:xfrm>
            <a:off x="591420" y="1357513"/>
            <a:ext cx="24654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graphicFrame>
        <p:nvGraphicFramePr>
          <p:cNvPr id="10844" name="yt_table_1084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974468"/>
              </p:ext>
            </p:extLst>
          </p:nvPr>
        </p:nvGraphicFramePr>
        <p:xfrm>
          <a:off x="591421" y="1989180"/>
          <a:ext cx="4640483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27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46" name="yt_shape_10846"/>
          <p:cNvSpPr txBox="1"/>
          <p:nvPr/>
        </p:nvSpPr>
        <p:spPr>
          <a:xfrm>
            <a:off x="6327603" y="1400407"/>
            <a:ext cx="2388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graphicFrame>
        <p:nvGraphicFramePr>
          <p:cNvPr id="10847" name="yt_table_1084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003121"/>
              </p:ext>
            </p:extLst>
          </p:nvPr>
        </p:nvGraphicFramePr>
        <p:xfrm>
          <a:off x="6214604" y="1989180"/>
          <a:ext cx="4640483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27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1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4525783-4458-1628-0356-9DC7761B0C90}"/>
              </a:ext>
            </a:extLst>
          </p:cNvPr>
          <p:cNvSpPr txBox="1"/>
          <p:nvPr/>
        </p:nvSpPr>
        <p:spPr>
          <a:xfrm>
            <a:off x="3575720" y="208907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E2EB08-CBA3-BE59-199C-40C287807932}"/>
              </a:ext>
            </a:extLst>
          </p:cNvPr>
          <p:cNvSpPr txBox="1"/>
          <p:nvPr/>
        </p:nvSpPr>
        <p:spPr>
          <a:xfrm>
            <a:off x="2593019" y="266223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7ED40E-5359-D0D8-6643-69D59EC01C60}"/>
              </a:ext>
            </a:extLst>
          </p:cNvPr>
          <p:cNvSpPr txBox="1"/>
          <p:nvPr/>
        </p:nvSpPr>
        <p:spPr>
          <a:xfrm>
            <a:off x="9313203" y="198918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816F68-643C-F926-7EA8-B33D4B8CCC00}"/>
              </a:ext>
            </a:extLst>
          </p:cNvPr>
          <p:cNvSpPr txBox="1"/>
          <p:nvPr/>
        </p:nvSpPr>
        <p:spPr>
          <a:xfrm>
            <a:off x="8368602" y="261786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764704"/>
            <a:ext cx="116520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并在同一坐标系内作出函数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的图象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12" name="yt_shape_10849"/>
          <p:cNvSpPr txBox="1"/>
          <p:nvPr/>
        </p:nvSpPr>
        <p:spPr>
          <a:xfrm>
            <a:off x="591420" y="3222935"/>
            <a:ext cx="992900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解：过点（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）画直线，可得函数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的图象；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过点（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）画直线，可得函数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的图象，如图所示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0851"/>
          <p:cNvSpPr txBox="1"/>
          <p:nvPr/>
        </p:nvSpPr>
        <p:spPr>
          <a:xfrm>
            <a:off x="591420" y="4334734"/>
            <a:ext cx="2560124" cy="22251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100" b="0" i="0" u="none" spc="-12100">
                <a:solidFill>
                  <a:srgbClr val="1EE3CF"/>
                </a:solidFill>
                <a:effectLst/>
                <a:latin typeface="宋体/Times New Roman" pitchFamily="121"/>
                <a:ea typeface="宋体" pitchFamily="121"/>
              </a:rPr>
              <a:t> </a:t>
            </a:r>
            <a:r>
              <a:rPr lang="en-US" altLang="zh-CN" sz="12100" b="0" i="0" u="none" spc="17226">
                <a:solidFill>
                  <a:srgbClr val="1EE3CF"/>
                </a:solidFill>
                <a:effectLst/>
                <a:latin typeface="宋体/Times New Roman" pitchFamily="121"/>
                <a:ea typeface="宋体" pitchFamily="121"/>
              </a:rPr>
              <a:t> </a:t>
            </a:r>
          </a:p>
        </p:txBody>
      </p:sp>
      <p:pic>
        <p:nvPicPr>
          <p:cNvPr id="14" name="yt_image_10850" title="H_189.9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4445127"/>
            <a:ext cx="2571361" cy="241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ABD7E81-92FF-9B71-C237-B02881DD8FED}"/>
              </a:ext>
            </a:extLst>
          </p:cNvPr>
          <p:cNvSpPr txBox="1"/>
          <p:nvPr/>
        </p:nvSpPr>
        <p:spPr>
          <a:xfrm>
            <a:off x="501409" y="3176129"/>
            <a:ext cx="9708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）画直线，可得函数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9F524B-C0AF-5CD9-E1D2-EFC6FD6DA44A}"/>
              </a:ext>
            </a:extLst>
          </p:cNvPr>
          <p:cNvSpPr txBox="1"/>
          <p:nvPr/>
        </p:nvSpPr>
        <p:spPr>
          <a:xfrm>
            <a:off x="501409" y="3651617"/>
            <a:ext cx="10013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）画直线，可得函数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5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3" name="yt_shape_10853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一次函数图象的平移</a:t>
            </a:r>
          </a:p>
        </p:txBody>
      </p:sp>
      <p:sp>
        <p:nvSpPr>
          <p:cNvPr id="10854" name="yt_shape_10854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9b7f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所得的函数的解析式是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5" name="yt_table_108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191600"/>
              </p:ext>
            </p:extLst>
          </p:nvPr>
        </p:nvGraphicFramePr>
        <p:xfrm>
          <a:off x="540047" y="2354640"/>
          <a:ext cx="6974524" cy="950976"/>
        </p:xfrm>
        <a:graphic>
          <a:graphicData uri="http://schemas.openxmlformats.org/drawingml/2006/table">
            <a:tbl>
              <a:tblPr/>
              <a:tblGrid>
                <a:gridCol w="4718686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255838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sp>
        <p:nvSpPr>
          <p:cNvPr id="10857" name="yt_shape_10857"/>
          <p:cNvSpPr txBox="1"/>
          <p:nvPr/>
        </p:nvSpPr>
        <p:spPr>
          <a:xfrm>
            <a:off x="540000" y="3356194"/>
            <a:ext cx="8754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8" name="yt_table_10858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716593"/>
                  </p:ext>
                </p:extLst>
              </p:nvPr>
            </p:nvGraphicFramePr>
            <p:xfrm>
              <a:off x="540047" y="3835497"/>
              <a:ext cx="7819392" cy="67144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858" name="yt_table_10858" descr="{&quot;rangeId&quot;:7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716593"/>
                  </p:ext>
                </p:extLst>
              </p:nvPr>
            </p:nvGraphicFramePr>
            <p:xfrm>
              <a:off x="540047" y="3835497"/>
              <a:ext cx="7819392" cy="63271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8718" r="-130513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7003" r="-55657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59" name="yt_shape_10859"/>
          <p:cNvSpPr txBox="1"/>
          <p:nvPr/>
        </p:nvSpPr>
        <p:spPr>
          <a:xfrm>
            <a:off x="540119" y="451885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的图象先向上平移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ec8,isEnd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到的图象对应的函数表达式为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（天津市中考）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921c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439439418" title="H_26.259764">
            <a:extLst>
              <a:ext uri="{FF2B5EF4-FFF2-40B4-BE49-F238E27FC236}">
                <a16:creationId xmlns:a16="http://schemas.microsoft.com/office/drawing/2014/main" id="{3EDE98B4-3FA3-F24C-6A5E-AEA16F61C5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6ADF78-F3EF-7FF1-1259-1D499435307E}"/>
              </a:ext>
            </a:extLst>
          </p:cNvPr>
          <p:cNvSpPr txBox="1"/>
          <p:nvPr/>
        </p:nvSpPr>
        <p:spPr>
          <a:xfrm>
            <a:off x="502210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6DD539-3782-2ECB-3900-69384F62FB85}"/>
              </a:ext>
            </a:extLst>
          </p:cNvPr>
          <p:cNvSpPr txBox="1"/>
          <p:nvPr/>
        </p:nvSpPr>
        <p:spPr>
          <a:xfrm>
            <a:off x="8289064" y="33093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2FEE62-70F5-3C40-E3C4-E2AF195C5BE0}"/>
              </a:ext>
            </a:extLst>
          </p:cNvPr>
          <p:cNvSpPr txBox="1"/>
          <p:nvPr/>
        </p:nvSpPr>
        <p:spPr>
          <a:xfrm>
            <a:off x="4764933" y="4919794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600A66-2FAD-041C-AC9F-DEE2F745D032}"/>
              </a:ext>
            </a:extLst>
          </p:cNvPr>
          <p:cNvSpPr txBox="1"/>
          <p:nvPr/>
        </p:nvSpPr>
        <p:spPr>
          <a:xfrm>
            <a:off x="1364508" y="589851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1" name="yt_shape_10861"/>
              <p:cNvSpPr txBox="1"/>
              <p:nvPr/>
            </p:nvSpPr>
            <p:spPr>
              <a:xfrm>
                <a:off x="540119" y="900000"/>
                <a:ext cx="11492915" cy="35477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轴上的截距是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此图象向上平移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个单位后在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afaa,isEnd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的截距是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求将直线沿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轴方向平移几个单位经过点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轴方向平移后的表达式为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，将点（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c0886,isEnd"/>
                  </a:rPr>
                  <a:t>）代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入，得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5.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74af,isEnd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轴负方向平移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个单位经过点（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61" name="yt_shape_108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47702"/>
              </a:xfrm>
              <a:prstGeom prst="rect">
                <a:avLst/>
              </a:prstGeom>
              <a:blipFill>
                <a:blip r:embed="rId2"/>
                <a:stretch>
                  <a:fillRect l="-1645" t="-1546" b="-4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5D4BA9-6430-85DF-5D01-6CEDDAD84516}"/>
              </a:ext>
            </a:extLst>
          </p:cNvPr>
          <p:cNvSpPr txBox="1"/>
          <p:nvPr/>
        </p:nvSpPr>
        <p:spPr>
          <a:xfrm>
            <a:off x="5712671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C391FE-7931-66D0-6C53-55BBB1332382}"/>
              </a:ext>
            </a:extLst>
          </p:cNvPr>
          <p:cNvSpPr txBox="1"/>
          <p:nvPr/>
        </p:nvSpPr>
        <p:spPr>
          <a:xfrm>
            <a:off x="19741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43C853-A99A-F0C8-CF36-959957E7CA2C}"/>
              </a:ext>
            </a:extLst>
          </p:cNvPr>
          <p:cNvSpPr txBox="1"/>
          <p:nvPr/>
        </p:nvSpPr>
        <p:spPr>
          <a:xfrm>
            <a:off x="450108" y="2279658"/>
            <a:ext cx="11248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轴方向平移后的表达式为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，将点（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c0886"/>
              </a:rPr>
              <a:t>）代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BB790C-58A6-BA69-8374-98009BCC5511}"/>
              </a:ext>
            </a:extLst>
          </p:cNvPr>
          <p:cNvSpPr txBox="1"/>
          <p:nvPr/>
        </p:nvSpPr>
        <p:spPr>
          <a:xfrm>
            <a:off x="450108" y="2755146"/>
            <a:ext cx="730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入，得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BBDE01-8FA2-9B47-DFB2-F5E1A05E4AE6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113040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BBDE01-8FA2-9B47-DFB2-F5E1A05E4A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1130407" cy="805193"/>
              </a:xfrm>
              <a:prstGeom prst="rect">
                <a:avLst/>
              </a:prstGeom>
              <a:blipFill>
                <a:blip r:embed="rId3"/>
                <a:stretch>
                  <a:fillRect l="-876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BCCFBC0-D3B2-017E-AF3F-DB058DC6CF5F}"/>
              </a:ext>
            </a:extLst>
          </p:cNvPr>
          <p:cNvSpPr txBox="1"/>
          <p:nvPr/>
        </p:nvSpPr>
        <p:spPr>
          <a:xfrm>
            <a:off x="450108" y="3942215"/>
            <a:ext cx="6582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将直线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174af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轴负方向平移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个单位经过点（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5" name="yt_shape_10865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考虑问题不全面造成错解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F6813C-B924-71C6-331E-7BEE1BCB1743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考虑问题不全面造成错解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866"/>
          <p:cNvSpPr txBox="1"/>
          <p:nvPr/>
        </p:nvSpPr>
        <p:spPr>
          <a:xfrm>
            <a:off x="540000" y="13773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（数形结合法）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的图象不经过第二象限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70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应满足的条件是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08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974936"/>
              </p:ext>
            </p:extLst>
          </p:nvPr>
        </p:nvGraphicFramePr>
        <p:xfrm>
          <a:off x="539927" y="2336759"/>
          <a:ext cx="6088380" cy="950976"/>
        </p:xfrm>
        <a:graphic>
          <a:graphicData uri="http://schemas.openxmlformats.org/drawingml/2006/table">
            <a:tbl>
              <a:tblPr/>
              <a:tblGrid>
                <a:gridCol w="35102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7D72A15-F4FE-F5CA-2B49-7E2E6CAECB89}"/>
              </a:ext>
            </a:extLst>
          </p:cNvPr>
          <p:cNvSpPr txBox="1"/>
          <p:nvPr/>
        </p:nvSpPr>
        <p:spPr>
          <a:xfrm>
            <a:off x="4585427" y="18060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0" name="yt_shape_108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69" name="yt_image_1086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2" name="yt_shape_1087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年山西省改编）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如图所示的计算程序中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1b7b"/>
              </a:rPr>
              <a:t>之间的函数关系所对应的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873" name="yt_image_10873" title="H_287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060848"/>
            <a:ext cx="1388278" cy="364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2820C2-39C7-3714-0ACF-9F9BBEA12C9B}"/>
              </a:ext>
            </a:extLst>
          </p:cNvPr>
          <p:cNvSpPr txBox="1"/>
          <p:nvPr/>
        </p:nvSpPr>
        <p:spPr>
          <a:xfrm>
            <a:off x="22789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8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832" y="2636912"/>
            <a:ext cx="921137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08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969" y="2636912"/>
            <a:ext cx="915687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0879"/>
          <p:cNvSpPr txBox="1"/>
          <p:nvPr/>
        </p:nvSpPr>
        <p:spPr>
          <a:xfrm>
            <a:off x="743366" y="399136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" name="yt_shape_10880"/>
          <p:cNvSpPr txBox="1"/>
          <p:nvPr/>
        </p:nvSpPr>
        <p:spPr>
          <a:xfrm>
            <a:off x="2030185" y="399136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" name="yt_image_108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2832" y="4656296"/>
            <a:ext cx="85488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08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7716" y="4662011"/>
            <a:ext cx="86118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0885"/>
          <p:cNvSpPr txBox="1"/>
          <p:nvPr/>
        </p:nvSpPr>
        <p:spPr>
          <a:xfrm>
            <a:off x="718647" y="601646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" name="yt_shape_10886"/>
          <p:cNvSpPr txBox="1"/>
          <p:nvPr/>
        </p:nvSpPr>
        <p:spPr>
          <a:xfrm>
            <a:off x="1928272" y="601646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7" name="yt_shape_1088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轴上的截距为正实数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e2f0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954,isEnd"/>
              </a:rPr>
              <a:t>那么该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c573,isEnd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B0E1AB-929B-032E-CD4D-7070C5D872D4}"/>
              </a:ext>
            </a:extLst>
          </p:cNvPr>
          <p:cNvSpPr txBox="1"/>
          <p:nvPr/>
        </p:nvSpPr>
        <p:spPr>
          <a:xfrm>
            <a:off x="3183783" y="1328682"/>
            <a:ext cx="215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386E6C-0A13-E14A-E75D-9858DDE37C6B}"/>
              </a:ext>
            </a:extLst>
          </p:cNvPr>
          <p:cNvSpPr txBox="1"/>
          <p:nvPr/>
        </p:nvSpPr>
        <p:spPr>
          <a:xfrm>
            <a:off x="1974108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一、二、三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890"/>
              <p:cNvSpPr txBox="1"/>
              <p:nvPr/>
            </p:nvSpPr>
            <p:spPr>
              <a:xfrm>
                <a:off x="540119" y="3724711"/>
                <a:ext cx="8138446" cy="208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24711"/>
                <a:ext cx="8138446" cy="2080249"/>
              </a:xfrm>
              <a:prstGeom prst="rect">
                <a:avLst/>
              </a:prstGeom>
              <a:blipFill>
                <a:blip r:embed="rId2"/>
                <a:stretch>
                  <a:fillRect l="-2322" t="-2346" r="-1273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893" title="H_217.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5740" y="3248708"/>
            <a:ext cx="2700118" cy="27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091275A-E9A1-9794-CCEF-3F722FA5B030}"/>
              </a:ext>
            </a:extLst>
          </p:cNvPr>
          <p:cNvSpPr txBox="1"/>
          <p:nvPr/>
        </p:nvSpPr>
        <p:spPr>
          <a:xfrm>
            <a:off x="450108" y="4153393"/>
            <a:ext cx="652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378D76-797C-1EF5-7BC6-91BA963FEC2B}"/>
              </a:ext>
            </a:extLst>
          </p:cNvPr>
          <p:cNvSpPr txBox="1"/>
          <p:nvPr/>
        </p:nvSpPr>
        <p:spPr>
          <a:xfrm>
            <a:off x="450108" y="4628881"/>
            <a:ext cx="361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F15D28-49CD-71B5-3C7B-FCD4483873DE}"/>
                  </a:ext>
                </a:extLst>
              </p:cNvPr>
              <p:cNvSpPr txBox="1"/>
              <p:nvPr/>
            </p:nvSpPr>
            <p:spPr>
              <a:xfrm>
                <a:off x="450108" y="5104369"/>
                <a:ext cx="82398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F15D28-49CD-71B5-3C7B-FCD448387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04369"/>
                <a:ext cx="8239823" cy="727279"/>
              </a:xfrm>
              <a:prstGeom prst="rect">
                <a:avLst/>
              </a:prstGeom>
              <a:blipFill>
                <a:blip r:embed="rId4"/>
                <a:stretch>
                  <a:fillRect l="-1183" r="-110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" name="yt_shape_10895"/>
          <p:cNvSpPr txBox="1"/>
          <p:nvPr/>
        </p:nvSpPr>
        <p:spPr>
          <a:xfrm>
            <a:off x="540000" y="900000"/>
            <a:ext cx="96372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在下列网格中建立直角坐标系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）画出函数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的图象如图所示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97" name="yt_image_10897" title="H_217.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1881" y="1531667"/>
            <a:ext cx="2700118" cy="27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B57384-32C5-8927-D1FE-AA70185BECAB}"/>
              </a:ext>
            </a:extLst>
          </p:cNvPr>
          <p:cNvSpPr txBox="1"/>
          <p:nvPr/>
        </p:nvSpPr>
        <p:spPr>
          <a:xfrm>
            <a:off x="449989" y="1328682"/>
            <a:ext cx="5228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）画出函数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899" title="H_201.2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7728" y="1846665"/>
            <a:ext cx="2583081" cy="255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902"/>
              <p:cNvSpPr txBox="1"/>
              <p:nvPr/>
            </p:nvSpPr>
            <p:spPr>
              <a:xfrm>
                <a:off x="540000" y="4292012"/>
                <a:ext cx="8063489" cy="24852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OPA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9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2012"/>
                <a:ext cx="8063489" cy="2485232"/>
              </a:xfrm>
              <a:prstGeom prst="rect">
                <a:avLst/>
              </a:prstGeom>
              <a:blipFill>
                <a:blip r:embed="rId4"/>
                <a:stretch>
                  <a:fillRect l="-2345" t="-1961" r="-1362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3EACCF-968E-B7EA-A709-6E65D476712B}"/>
                  </a:ext>
                </a:extLst>
              </p:cNvPr>
              <p:cNvSpPr txBox="1"/>
              <p:nvPr/>
            </p:nvSpPr>
            <p:spPr>
              <a:xfrm>
                <a:off x="449989" y="4720694"/>
                <a:ext cx="816559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3EACCF-968E-B7EA-A709-6E65D4767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0694"/>
                <a:ext cx="8165592" cy="768490"/>
              </a:xfrm>
              <a:prstGeom prst="rect">
                <a:avLst/>
              </a:prstGeom>
              <a:blipFill>
                <a:blip r:embed="rId5"/>
                <a:stretch>
                  <a:fillRect l="-1195" r="-119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FF79BB5-62D1-1B20-0C35-957D30166955}"/>
                  </a:ext>
                </a:extLst>
              </p:cNvPr>
              <p:cNvSpPr txBox="1"/>
              <p:nvPr/>
            </p:nvSpPr>
            <p:spPr>
              <a:xfrm>
                <a:off x="449989" y="5395572"/>
                <a:ext cx="24343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FF79BB5-62D1-1B20-0C35-957D30166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5572"/>
                <a:ext cx="2434336" cy="768490"/>
              </a:xfrm>
              <a:prstGeom prst="rect">
                <a:avLst/>
              </a:prstGeom>
              <a:blipFill>
                <a:blip r:embed="rId6"/>
                <a:stretch>
                  <a:fillRect l="-4010" r="-40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B7E9E5-5224-705A-2074-93AFFC186A2F}"/>
                  </a:ext>
                </a:extLst>
              </p:cNvPr>
              <p:cNvSpPr txBox="1"/>
              <p:nvPr/>
            </p:nvSpPr>
            <p:spPr>
              <a:xfrm>
                <a:off x="449989" y="6070450"/>
                <a:ext cx="38567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B7E9E5-5224-705A-2074-93AFFC186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70450"/>
                <a:ext cx="3856736" cy="729565"/>
              </a:xfrm>
              <a:prstGeom prst="rect">
                <a:avLst/>
              </a:prstGeom>
              <a:blipFill>
                <a:blip r:embed="rId7"/>
                <a:stretch>
                  <a:fillRect l="-2532" r="-253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7" name="yt_shape_10907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一次函数图象的平移规律</a:t>
            </a:r>
          </a:p>
        </p:txBody>
      </p:sp>
      <p:sp>
        <p:nvSpPr>
          <p:cNvPr id="10908" name="yt_shape_10908"/>
          <p:cNvSpPr txBox="1"/>
          <p:nvPr/>
        </p:nvSpPr>
        <p:spPr>
          <a:xfrm>
            <a:off x="540000" y="1386164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</p:txBody>
      </p:sp>
      <p:sp>
        <p:nvSpPr>
          <p:cNvPr id="10909" name="yt_shape_10909"/>
          <p:cNvSpPr txBox="1"/>
          <p:nvPr/>
        </p:nvSpPr>
        <p:spPr>
          <a:xfrm>
            <a:off x="540119" y="18723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向上平移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）个单位长度是直线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bd5b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向下平移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）个单位长度是直线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，简记为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b2c91"/>
              </a:rPr>
              <a:t>上加下减常数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10" name="yt_shape_10910"/>
          <p:cNvSpPr txBox="1"/>
          <p:nvPr/>
        </p:nvSpPr>
        <p:spPr>
          <a:xfrm>
            <a:off x="540119" y="33118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向左平移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）个单位长度是直线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81dcf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，向右平移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）个单位长度是直线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，简记为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c3140"/>
              </a:rPr>
              <a:t>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加右减自变量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11" name="yt_shape_10911"/>
          <p:cNvSpPr txBox="1"/>
          <p:nvPr/>
        </p:nvSpPr>
        <p:spPr>
          <a:xfrm>
            <a:off x="540000" y="4751460"/>
            <a:ext cx="93855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和直线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479376" y="1412776"/>
            <a:ext cx="11172742" cy="38884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1222</Words>
  <Application>Microsoft Office PowerPoint</Application>
  <PresentationFormat>宽屏</PresentationFormat>
  <Paragraphs>138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7" baseType="lpstr">
      <vt:lpstr>,isEnd</vt:lpstr>
      <vt:lpstr>_⨹_1_174af</vt:lpstr>
      <vt:lpstr>_⨹_1_174af,isEnd</vt:lpstr>
      <vt:lpstr>_⨹_1_6921c,isEnd</vt:lpstr>
      <vt:lpstr>_⨹_1_7e2f0,isEnd</vt:lpstr>
      <vt:lpstr>_⨹_1_81dcf</vt:lpstr>
      <vt:lpstr>_⨹_1_8aec8,isEnd</vt:lpstr>
      <vt:lpstr>_⨹_1_bd5ba</vt:lpstr>
      <vt:lpstr>_⨹_1_c3140</vt:lpstr>
      <vt:lpstr>_⨹_1_d070c</vt:lpstr>
      <vt:lpstr>_⨹_1_ec573,isEnd</vt:lpstr>
      <vt:lpstr>_⨹_11_31b7b</vt:lpstr>
      <vt:lpstr>_⨹_2_4afaa,isEnd</vt:lpstr>
      <vt:lpstr>_⨹_2_70e20</vt:lpstr>
      <vt:lpstr>_⨹_2_948a1,isEnd</vt:lpstr>
      <vt:lpstr>_⨹_2_c0886</vt:lpstr>
      <vt:lpstr>_⨹_2_c0886,isEnd</vt:lpstr>
      <vt:lpstr>_⨹_3_1e954,isEnd</vt:lpstr>
      <vt:lpstr>_⨹_3_7fd17</vt:lpstr>
      <vt:lpstr>_⨹_3_c9b7f</vt:lpstr>
      <vt:lpstr>_⨹_5_c7501,isEnd</vt:lpstr>
      <vt:lpstr>_⨹_6_b2c91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