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8" r:id="rId7"/>
    <p:sldId id="328" r:id="rId8"/>
    <p:sldId id="309" r:id="rId9"/>
    <p:sldId id="311" r:id="rId10"/>
    <p:sldId id="312" r:id="rId11"/>
    <p:sldId id="314" r:id="rId12"/>
    <p:sldId id="315" r:id="rId13"/>
    <p:sldId id="316" r:id="rId14"/>
    <p:sldId id="317" r:id="rId15"/>
    <p:sldId id="330" r:id="rId16"/>
    <p:sldId id="331" r:id="rId17"/>
    <p:sldId id="318" r:id="rId18"/>
    <p:sldId id="320" r:id="rId19"/>
    <p:sldId id="321" r:id="rId20"/>
    <p:sldId id="322" r:id="rId21"/>
    <p:sldId id="324" r:id="rId22"/>
    <p:sldId id="325" r:id="rId23"/>
    <p:sldId id="333" r:id="rId24"/>
    <p:sldId id="334" r:id="rId25"/>
    <p:sldId id="25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bin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8" name="yt_shape_13878"/>
          <p:cNvSpPr txBox="1"/>
          <p:nvPr/>
        </p:nvSpPr>
        <p:spPr>
          <a:xfrm>
            <a:off x="540000" y="900000"/>
            <a:ext cx="236808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77" name="yt_image_13877" title="H_41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880" name="yt_shape_13880"/>
              <p:cNvSpPr txBox="1"/>
              <p:nvPr/>
            </p:nvSpPr>
            <p:spPr>
              <a:xfrm>
                <a:off x="540000" y="1482165"/>
                <a:ext cx="6085576" cy="37606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轴对称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轴对称图形的定义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轴对称的性质</m:t>
                                      </m:r>
                                    </m:e>
                                  </m:eqArr>
                                </m:e>
                              </m:d>
                              <m:r>
                                <a:rPr lang="en-US" altLang="zh-CN" sz="2400" b="0" i="1" smtClean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40503050406030204" pitchFamily="48" charset="0"/>
                                </a:rPr>
                                <m:t>                               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线段的垂直平分线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定义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性质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判定</m:t>
                                      </m:r>
                                    </m:e>
                                  </m:eqArr>
                                </m:e>
                              </m:d>
                              <m:r>
                                <a:rPr lang="en-US" altLang="zh-CN" sz="2400" b="0" i="1" smtClean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40503050406030204" pitchFamily="48" charset="0"/>
                                </a:rPr>
                                <m:t>                                     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等腰三角形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定义：有两边相等的三角形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性质：等边对等角，三线合一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判定：等角对等边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3880" name="yt_shape_138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085576" cy="376064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8" name="yt_shape_1393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（玉林市中考）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baf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为边在右侧作等边三角形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76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2" name="yt_table_139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199736"/>
              </p:ext>
            </p:extLst>
          </p:nvPr>
        </p:nvGraphicFramePr>
        <p:xfrm>
          <a:off x="540047" y="2339566"/>
          <a:ext cx="58947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相交或垂直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grpSp>
        <p:nvGrpSpPr>
          <p:cNvPr id="13939" name="yt_shape_13939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0643" y="2339566"/>
            <a:ext cx="1649203" cy="1805319"/>
            <a:chOff x="0" y="0"/>
            <a:chExt cx="1649203" cy="1805319"/>
          </a:xfrm>
        </p:grpSpPr>
        <p:pic>
          <p:nvPicPr>
            <p:cNvPr id="2" name="yt_image_1393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9203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1" name="yt_shape_13941"/>
            <p:cNvSpPr txBox="1"/>
            <p:nvPr/>
          </p:nvSpPr>
          <p:spPr>
            <a:xfrm>
              <a:off x="291320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C9F100-324E-5330-7858-33C4D11D1960}"/>
              </a:ext>
            </a:extLst>
          </p:cNvPr>
          <p:cNvSpPr txBox="1"/>
          <p:nvPr/>
        </p:nvSpPr>
        <p:spPr>
          <a:xfrm>
            <a:off x="4107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4" name="yt_shape_1394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（新疆自治区中考）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d55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pic>
        <p:nvPicPr>
          <p:cNvPr id="13945" name="yt_image_13945" title="H_108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623" y="2011799"/>
            <a:ext cx="1714753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BCC78C-D4C2-58B4-F8D8-F0C30F05E76A}"/>
              </a:ext>
            </a:extLst>
          </p:cNvPr>
          <p:cNvSpPr txBox="1"/>
          <p:nvPr/>
        </p:nvSpPr>
        <p:spPr>
          <a:xfrm>
            <a:off x="26995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7" name="yt_shape_13947"/>
          <p:cNvSpPr txBox="1"/>
          <p:nvPr/>
        </p:nvSpPr>
        <p:spPr>
          <a:xfrm>
            <a:off x="540000" y="900000"/>
            <a:ext cx="1047402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的角平分线，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950" name="yt_image_13950" title="H_129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4087" y="2010970"/>
            <a:ext cx="1437912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2" name="yt_shape_13952"/>
          <p:cNvSpPr txBox="1"/>
          <p:nvPr/>
        </p:nvSpPr>
        <p:spPr>
          <a:xfrm>
            <a:off x="540000" y="2797641"/>
            <a:ext cx="8685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请判断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BD94B0-30B8-F6D8-F3CC-75DA6F66E6BB}"/>
              </a:ext>
            </a:extLst>
          </p:cNvPr>
          <p:cNvSpPr txBox="1"/>
          <p:nvPr/>
        </p:nvSpPr>
        <p:spPr>
          <a:xfrm>
            <a:off x="449989" y="1804170"/>
            <a:ext cx="853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的角平分线，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DA676A-DD28-4407-B375-44F55430D1D4}"/>
              </a:ext>
            </a:extLst>
          </p:cNvPr>
          <p:cNvSpPr txBox="1"/>
          <p:nvPr/>
        </p:nvSpPr>
        <p:spPr>
          <a:xfrm>
            <a:off x="449989" y="2279658"/>
            <a:ext cx="7742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953"/>
          <p:cNvSpPr txBox="1"/>
          <p:nvPr/>
        </p:nvSpPr>
        <p:spPr>
          <a:xfrm>
            <a:off x="540000" y="3335891"/>
            <a:ext cx="801341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）得，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FD3F6D-6B61-3E8C-88D1-01482821F216}"/>
              </a:ext>
            </a:extLst>
          </p:cNvPr>
          <p:cNvSpPr txBox="1"/>
          <p:nvPr/>
        </p:nvSpPr>
        <p:spPr>
          <a:xfrm>
            <a:off x="449989" y="3289085"/>
            <a:ext cx="455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26FEFD-02D2-92A3-0751-EBBBD29563F1}"/>
              </a:ext>
            </a:extLst>
          </p:cNvPr>
          <p:cNvSpPr txBox="1"/>
          <p:nvPr/>
        </p:nvSpPr>
        <p:spPr>
          <a:xfrm>
            <a:off x="449989" y="3764573"/>
            <a:ext cx="438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97002F-92DB-6ED1-34E0-B873E2A7D3F4}"/>
              </a:ext>
            </a:extLst>
          </p:cNvPr>
          <p:cNvSpPr txBox="1"/>
          <p:nvPr/>
        </p:nvSpPr>
        <p:spPr>
          <a:xfrm>
            <a:off x="449989" y="4240061"/>
            <a:ext cx="701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1EE1817-D9F9-51F4-AC7E-0982DF0AD981}"/>
              </a:ext>
            </a:extLst>
          </p:cNvPr>
          <p:cNvSpPr txBox="1"/>
          <p:nvPr/>
        </p:nvSpPr>
        <p:spPr>
          <a:xfrm>
            <a:off x="449989" y="4715549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A1B95F-00CB-263B-F28C-7FD8CF4D39AC}"/>
              </a:ext>
            </a:extLst>
          </p:cNvPr>
          <p:cNvSpPr txBox="1"/>
          <p:nvPr/>
        </p:nvSpPr>
        <p:spPr>
          <a:xfrm>
            <a:off x="449989" y="5191037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30A19D-558B-8F87-1E27-1E4E4E92D51F}"/>
              </a:ext>
            </a:extLst>
          </p:cNvPr>
          <p:cNvSpPr txBox="1"/>
          <p:nvPr/>
        </p:nvSpPr>
        <p:spPr>
          <a:xfrm>
            <a:off x="449989" y="5666525"/>
            <a:ext cx="8115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6" name="yt_shape_13956" descr="{&quot;rangeId&quot;:0,&quot;hasUnderline&quot;:&quot;1&quot;}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年合肥市蜀山区期末改编）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外侧作射线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235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依据题意补全图形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）解：补全图形如图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60" name="yt_image_13960" title="H_153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700808"/>
            <a:ext cx="2738489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3" name="yt_shape_13963"/>
          <p:cNvSpPr txBox="1"/>
          <p:nvPr/>
        </p:nvSpPr>
        <p:spPr>
          <a:xfrm>
            <a:off x="540000" y="5127656"/>
            <a:ext cx="2162964" cy="1287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7000" b="0" i="0" u="none" spc="15279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13962" name="yt_image_13962" title="H_109.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1584" y="3477365"/>
            <a:ext cx="216223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88EAF7-78AB-8342-BC2F-F0228CC78096}"/>
              </a:ext>
            </a:extLst>
          </p:cNvPr>
          <p:cNvSpPr txBox="1"/>
          <p:nvPr/>
        </p:nvSpPr>
        <p:spPr>
          <a:xfrm>
            <a:off x="4714133" y="2279658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C918FC-D093-45C0-E0DE-E54E6DE0408C}"/>
              </a:ext>
            </a:extLst>
          </p:cNvPr>
          <p:cNvSpPr txBox="1"/>
          <p:nvPr/>
        </p:nvSpPr>
        <p:spPr>
          <a:xfrm>
            <a:off x="7335096" y="2279658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843611-B5C4-0565-A264-576A9F436055}"/>
              </a:ext>
            </a:extLst>
          </p:cNvPr>
          <p:cNvSpPr txBox="1"/>
          <p:nvPr/>
        </p:nvSpPr>
        <p:spPr>
          <a:xfrm>
            <a:off x="450108" y="2755146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）解：补全图形如图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5" name="yt_shape_13965"/>
              <p:cNvSpPr txBox="1"/>
              <p:nvPr/>
            </p:nvSpPr>
            <p:spPr>
              <a:xfrm>
                <a:off x="540119" y="900000"/>
                <a:ext cx="11492915" cy="3629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）证明：由对称性可知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5e15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ef70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65" name="yt_shape_13965" descr="{&quot;rangeId&quot;:3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29840"/>
              </a:xfrm>
              <a:prstGeom prst="rect">
                <a:avLst/>
              </a:prstGeom>
              <a:blipFill>
                <a:blip r:embed="rId2"/>
                <a:stretch>
                  <a:fillRect l="-1645" t="-1513" b="-4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68" name="yt_image_13968" title="H_153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5703" y="1455805"/>
            <a:ext cx="1886552" cy="134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7C4C3E-A879-828A-5715-3E7E5D018EC0}"/>
              </a:ext>
            </a:extLst>
          </p:cNvPr>
          <p:cNvSpPr txBox="1"/>
          <p:nvPr/>
        </p:nvSpPr>
        <p:spPr>
          <a:xfrm>
            <a:off x="450108" y="132868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）证明：由对称性可知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ED325B-13EA-DD57-FDE8-0806E1D99517}"/>
                  </a:ext>
                </a:extLst>
              </p:cNvPr>
              <p:cNvSpPr txBox="1"/>
              <p:nvPr/>
            </p:nvSpPr>
            <p:spPr>
              <a:xfrm>
                <a:off x="480317" y="1729456"/>
                <a:ext cx="5112448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  <a:sym typeface="_⨹_1_c5e15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ED325B-13EA-DD57-FDE8-0806E1D99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317" y="1729456"/>
                <a:ext cx="5112448" cy="886537"/>
              </a:xfrm>
              <a:prstGeom prst="rect">
                <a:avLst/>
              </a:prstGeom>
              <a:blipFill>
                <a:blip r:embed="rId4"/>
                <a:stretch>
                  <a:fillRect l="-1909" r="-33532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3C612F5-907E-306E-B3C9-C311B4A910EE}"/>
              </a:ext>
            </a:extLst>
          </p:cNvPr>
          <p:cNvSpPr txBox="1"/>
          <p:nvPr/>
        </p:nvSpPr>
        <p:spPr>
          <a:xfrm>
            <a:off x="450108" y="2597095"/>
            <a:ext cx="921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A750A7-A3F0-7A88-1FE5-E7A801B4BE96}"/>
              </a:ext>
            </a:extLst>
          </p:cNvPr>
          <p:cNvSpPr txBox="1"/>
          <p:nvPr/>
        </p:nvSpPr>
        <p:spPr>
          <a:xfrm>
            <a:off x="438466" y="3072583"/>
            <a:ext cx="1111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D4A479-4860-08A0-CE48-D5C9C8530216}"/>
              </a:ext>
            </a:extLst>
          </p:cNvPr>
          <p:cNvSpPr txBox="1"/>
          <p:nvPr/>
        </p:nvSpPr>
        <p:spPr>
          <a:xfrm>
            <a:off x="450108" y="3548071"/>
            <a:ext cx="225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4ef70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00558C-E5A4-21B0-24EF-F02C87D94772}"/>
              </a:ext>
            </a:extLst>
          </p:cNvPr>
          <p:cNvSpPr txBox="1"/>
          <p:nvPr/>
        </p:nvSpPr>
        <p:spPr>
          <a:xfrm>
            <a:off x="450108" y="4023559"/>
            <a:ext cx="28915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962" title="H_109.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30604" y="3215321"/>
            <a:ext cx="216223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3971"/>
          <p:cNvSpPr txBox="1"/>
          <p:nvPr/>
        </p:nvSpPr>
        <p:spPr>
          <a:xfrm>
            <a:off x="569387" y="1407527"/>
            <a:ext cx="8718426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上截取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77db9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bd76a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972" name="yt_image_13972" title="H_153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2778" y="1407527"/>
            <a:ext cx="2738489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80A33E-EC3D-D1D7-F86D-0BF6258AB62D}"/>
              </a:ext>
            </a:extLst>
          </p:cNvPr>
          <p:cNvSpPr txBox="1"/>
          <p:nvPr/>
        </p:nvSpPr>
        <p:spPr>
          <a:xfrm>
            <a:off x="479376" y="1360721"/>
            <a:ext cx="633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7ED0AF-460F-BFF6-5400-88E18E869CA9}"/>
              </a:ext>
            </a:extLst>
          </p:cNvPr>
          <p:cNvSpPr txBox="1"/>
          <p:nvPr/>
        </p:nvSpPr>
        <p:spPr>
          <a:xfrm>
            <a:off x="479376" y="1836209"/>
            <a:ext cx="83969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AD2C96-9AF8-73F6-63D5-1EEFE0804DA0}"/>
              </a:ext>
            </a:extLst>
          </p:cNvPr>
          <p:cNvSpPr txBox="1"/>
          <p:nvPr/>
        </p:nvSpPr>
        <p:spPr>
          <a:xfrm>
            <a:off x="479376" y="2311697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BGE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_77db9"/>
              </a:rPr>
              <a:t>是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等边三角形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880B87-B167-2424-CBAC-106DF9DE3EB4}"/>
              </a:ext>
            </a:extLst>
          </p:cNvPr>
          <p:cNvSpPr txBox="1"/>
          <p:nvPr/>
        </p:nvSpPr>
        <p:spPr>
          <a:xfrm>
            <a:off x="479376" y="2787185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7BFAB5-1860-37FA-17E0-C6E7E55CAF04}"/>
              </a:ext>
            </a:extLst>
          </p:cNvPr>
          <p:cNvSpPr txBox="1"/>
          <p:nvPr/>
        </p:nvSpPr>
        <p:spPr>
          <a:xfrm>
            <a:off x="479376" y="3262673"/>
            <a:ext cx="8085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bd76a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90A1FC-3072-841A-73EF-DB21C53E7411}"/>
              </a:ext>
            </a:extLst>
          </p:cNvPr>
          <p:cNvSpPr txBox="1"/>
          <p:nvPr/>
        </p:nvSpPr>
        <p:spPr>
          <a:xfrm>
            <a:off x="8246599" y="3310095"/>
            <a:ext cx="1485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EA4393-1CAD-AAA9-C073-EFCD3F623B36}"/>
              </a:ext>
            </a:extLst>
          </p:cNvPr>
          <p:cNvSpPr txBox="1"/>
          <p:nvPr/>
        </p:nvSpPr>
        <p:spPr>
          <a:xfrm>
            <a:off x="479376" y="3789298"/>
            <a:ext cx="354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6C2F9E-DD18-59B9-5ACA-EF1F90C590A3}"/>
              </a:ext>
            </a:extLst>
          </p:cNvPr>
          <p:cNvSpPr txBox="1"/>
          <p:nvPr/>
        </p:nvSpPr>
        <p:spPr>
          <a:xfrm>
            <a:off x="479376" y="4264786"/>
            <a:ext cx="735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970"/>
          <p:cNvSpPr txBox="1"/>
          <p:nvPr/>
        </p:nvSpPr>
        <p:spPr>
          <a:xfrm>
            <a:off x="479376" y="908720"/>
            <a:ext cx="10913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用等式表示线段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" name="yt_image_13962" title="H_109.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3424" y="3841420"/>
            <a:ext cx="216223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4" name="yt_shape_13974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角平分线的性质与判定</a:t>
            </a:r>
          </a:p>
        </p:txBody>
      </p:sp>
      <p:sp>
        <p:nvSpPr>
          <p:cNvPr id="13975" name="yt_shape_1397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（湖州市中考）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82f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7" name="yt_table_139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030931"/>
              </p:ext>
            </p:extLst>
          </p:nvPr>
        </p:nvGraphicFramePr>
        <p:xfrm>
          <a:off x="540047" y="2354640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pic>
        <p:nvPicPr>
          <p:cNvPr id="13976" name="yt_image_13976_skip" title="H_95.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690" y="2354640"/>
            <a:ext cx="1839198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850962" title="H_25.973701">
            <a:extLst>
              <a:ext uri="{FF2B5EF4-FFF2-40B4-BE49-F238E27FC236}">
                <a16:creationId xmlns:a16="http://schemas.microsoft.com/office/drawing/2014/main" id="{D8505FCB-3FEC-595F-7181-ED9C56374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7B1C22-6684-9C9A-9484-EE1595C3E858}"/>
              </a:ext>
            </a:extLst>
          </p:cNvPr>
          <p:cNvSpPr txBox="1"/>
          <p:nvPr/>
        </p:nvSpPr>
        <p:spPr>
          <a:xfrm>
            <a:off x="907182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9" name="yt_shape_13979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ac1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83" name="yt_shape_13983"/>
          <p:cNvSpPr txBox="1"/>
          <p:nvPr/>
        </p:nvSpPr>
        <p:spPr>
          <a:xfrm>
            <a:off x="540000" y="37360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80" name="yt_shape_13980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0396" y="2011799"/>
            <a:ext cx="1791207" cy="1673874"/>
            <a:chOff x="0" y="0"/>
            <a:chExt cx="1791207" cy="1673874"/>
          </a:xfrm>
        </p:grpSpPr>
        <p:pic>
          <p:nvPicPr>
            <p:cNvPr id="2" name="yt_image_1398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120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2" name="yt_shape_13982"/>
            <p:cNvSpPr txBox="1"/>
            <p:nvPr/>
          </p:nvSpPr>
          <p:spPr>
            <a:xfrm>
              <a:off x="286139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4328DB2-4E89-B53A-A654-645478078941}"/>
              </a:ext>
            </a:extLst>
          </p:cNvPr>
          <p:cNvSpPr txBox="1"/>
          <p:nvPr/>
        </p:nvSpPr>
        <p:spPr>
          <a:xfrm>
            <a:off x="422042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4" name="yt_shape_13984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dcae"/>
              </a:rPr>
              <a:t>上一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4f7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88" name="yt_shape_13988"/>
          <p:cNvSpPr txBox="1"/>
          <p:nvPr/>
        </p:nvSpPr>
        <p:spPr>
          <a:xfrm>
            <a:off x="540000" y="438077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85" name="yt_shape_13985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8417" y="2491930"/>
            <a:ext cx="1595165" cy="1838466"/>
            <a:chOff x="0" y="0"/>
            <a:chExt cx="1595165" cy="1838466"/>
          </a:xfrm>
        </p:grpSpPr>
        <p:pic>
          <p:nvPicPr>
            <p:cNvPr id="2" name="yt_image_1398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5165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7" name="yt_shape_13987"/>
            <p:cNvSpPr txBox="1"/>
            <p:nvPr/>
          </p:nvSpPr>
          <p:spPr>
            <a:xfrm>
              <a:off x="188118" y="147846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1B8ADF-2AE0-4133-042B-829594E093AF}"/>
              </a:ext>
            </a:extLst>
          </p:cNvPr>
          <p:cNvSpPr txBox="1"/>
          <p:nvPr/>
        </p:nvSpPr>
        <p:spPr>
          <a:xfrm>
            <a:off x="262815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89" name="yt_image_13989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2" name="yt_shape_13992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网格线的交点称为格点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a2e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也是图中的格点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94" name="yt_table_139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3441"/>
              </p:ext>
            </p:extLst>
          </p:nvPr>
        </p:nvGraphicFramePr>
        <p:xfrm>
          <a:off x="540047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pic>
        <p:nvPicPr>
          <p:cNvPr id="13993" name="yt_image_13993_skip" title="H_107.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9613" y="2441600"/>
            <a:ext cx="136017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895C9A-5BC0-F287-A1D8-19C0633047E8}"/>
              </a:ext>
            </a:extLst>
          </p:cNvPr>
          <p:cNvSpPr txBox="1"/>
          <p:nvPr/>
        </p:nvSpPr>
        <p:spPr>
          <a:xfrm>
            <a:off x="9648083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2" name="yt_shape_13882"/>
              <p:cNvSpPr txBox="1"/>
              <p:nvPr/>
            </p:nvSpPr>
            <p:spPr>
              <a:xfrm>
                <a:off x="540000" y="900000"/>
                <a:ext cx="7360797" cy="2143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等边三角形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定义：三边都相等的三角形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性质：三个角都等于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a:rPr lang="en-US" altLang="zh-CN" sz="2400" b="0" i="1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60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°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</m:e>
                                      </m:ba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判定：有一个角是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°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的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等腰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三角形</m:t>
                                      </m:r>
                                    </m:e>
                                  </m:eqArr>
                                </m:e>
                              </m:d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角的平分线：定义、性质、判定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/>
              </a:p>
            </p:txBody>
          </p:sp>
        </mc:Choice>
        <mc:Fallback xmlns:a16="http://schemas.microsoft.com/office/drawing/2014/main" xmlns="">
          <p:sp>
            <p:nvSpPr>
              <p:cNvPr id="13882" name="yt_shape_13882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60797" cy="214353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664F7E-AFEA-7117-8B3C-B24D55CC5D8E}"/>
                  </a:ext>
                </a:extLst>
              </p:cNvPr>
              <p:cNvSpPr txBox="1"/>
              <p:nvPr/>
            </p:nvSpPr>
            <p:spPr>
              <a:xfrm>
                <a:off x="5490111" y="1432124"/>
                <a:ext cx="112623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60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°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4C664F7E-AFEA-7117-8B3C-B24D55CC5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0111" y="1432124"/>
                <a:ext cx="1126237" cy="4594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67C498-381F-E5ED-1220-0B175E13C13B}"/>
                  </a:ext>
                </a:extLst>
              </p:cNvPr>
              <p:cNvSpPr txBox="1"/>
              <p:nvPr/>
            </p:nvSpPr>
            <p:spPr>
              <a:xfrm>
                <a:off x="5951984" y="1985139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等腰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67C498-381F-E5ED-1220-0B175E13C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984" y="1985139"/>
                <a:ext cx="1094487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6" name="yt_shape_13996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0b3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09F4BC-CE2B-A981-5643-91E34560B3F1}"/>
              </a:ext>
            </a:extLst>
          </p:cNvPr>
          <p:cNvSpPr txBox="1"/>
          <p:nvPr/>
        </p:nvSpPr>
        <p:spPr>
          <a:xfrm>
            <a:off x="2069358" y="1328682"/>
            <a:ext cx="1784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8" name="yt_shape_13998"/>
          <p:cNvSpPr txBox="1"/>
          <p:nvPr/>
        </p:nvSpPr>
        <p:spPr>
          <a:xfrm>
            <a:off x="540000" y="755984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97" name="yt_image_13997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5598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0" name="yt_shape_14000"/>
          <p:cNvSpPr txBox="1"/>
          <p:nvPr/>
        </p:nvSpPr>
        <p:spPr>
          <a:xfrm>
            <a:off x="540119" y="133814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观察与发现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小明将三角形纸片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f1a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展开纸片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再次折叠该三角形纸片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69e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展平纸片后得到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小明认为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351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你同意吗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02" name="yt_image_14002" title="H_170.8081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3212976"/>
            <a:ext cx="3672408" cy="147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004"/>
          <p:cNvSpPr txBox="1"/>
          <p:nvPr/>
        </p:nvSpPr>
        <p:spPr>
          <a:xfrm>
            <a:off x="586879" y="3785458"/>
            <a:ext cx="34753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yt_shape_14006"/>
          <p:cNvSpPr txBox="1"/>
          <p:nvPr/>
        </p:nvSpPr>
        <p:spPr>
          <a:xfrm>
            <a:off x="586879" y="4417125"/>
            <a:ext cx="1979773" cy="1691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200" b="0" i="0" u="none" spc="13363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8" name="yt_image_14005" title="H_144.4438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3592" y="4434988"/>
            <a:ext cx="1988820" cy="183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7F7EB5B-92F9-5067-E867-58D14034801B}"/>
              </a:ext>
            </a:extLst>
          </p:cNvPr>
          <p:cNvSpPr txBox="1"/>
          <p:nvPr/>
        </p:nvSpPr>
        <p:spPr>
          <a:xfrm>
            <a:off x="496868" y="3738652"/>
            <a:ext cx="362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08" name="yt_shape_14008"/>
              <p:cNvSpPr txBox="1"/>
              <p:nvPr/>
            </p:nvSpPr>
            <p:spPr>
              <a:xfrm>
                <a:off x="521675" y="3000917"/>
                <a:ext cx="1041669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由第一次折叠，可知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由第二次折叠，可知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08" name="yt_shape_14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75" y="3000917"/>
                <a:ext cx="10416698" cy="3881897"/>
              </a:xfrm>
              <a:prstGeom prst="rect">
                <a:avLst/>
              </a:prstGeom>
              <a:blipFill>
                <a:blip r:embed="rId2"/>
                <a:stretch>
                  <a:fillRect l="-1815" t="-1256" r="-117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583166-41DC-8F23-A543-004DF04EB7A7}"/>
              </a:ext>
            </a:extLst>
          </p:cNvPr>
          <p:cNvSpPr txBox="1"/>
          <p:nvPr/>
        </p:nvSpPr>
        <p:spPr>
          <a:xfrm>
            <a:off x="431664" y="2954111"/>
            <a:ext cx="89355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由第一次折叠，可知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4B8FC1-BFAC-5391-C69B-07287F96874E}"/>
              </a:ext>
            </a:extLst>
          </p:cNvPr>
          <p:cNvSpPr txBox="1"/>
          <p:nvPr/>
        </p:nvSpPr>
        <p:spPr>
          <a:xfrm>
            <a:off x="431664" y="3429599"/>
            <a:ext cx="104960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由第二次折叠，可知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DC5D1C-E136-F57A-86A3-AEF2B7093F90}"/>
              </a:ext>
            </a:extLst>
          </p:cNvPr>
          <p:cNvSpPr txBox="1"/>
          <p:nvPr/>
        </p:nvSpPr>
        <p:spPr>
          <a:xfrm>
            <a:off x="431664" y="3905087"/>
            <a:ext cx="57859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1CA63A-EEE7-E2C6-0E3D-3441422F0374}"/>
                  </a:ext>
                </a:extLst>
              </p:cNvPr>
              <p:cNvSpPr txBox="1"/>
              <p:nvPr/>
            </p:nvSpPr>
            <p:spPr>
              <a:xfrm>
                <a:off x="431664" y="4380575"/>
                <a:ext cx="57604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1CA63A-EEE7-E2C6-0E3D-3441422F03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664" y="4380575"/>
                <a:ext cx="5760466" cy="1611643"/>
              </a:xfrm>
              <a:prstGeom prst="rect">
                <a:avLst/>
              </a:prstGeom>
              <a:blipFill>
                <a:blip r:embed="rId3"/>
                <a:stretch>
                  <a:fillRect l="-1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9967F34-E6FC-BBE4-C3CA-A6879A2F60D7}"/>
              </a:ext>
            </a:extLst>
          </p:cNvPr>
          <p:cNvSpPr txBox="1"/>
          <p:nvPr/>
        </p:nvSpPr>
        <p:spPr>
          <a:xfrm>
            <a:off x="431664" y="5898607"/>
            <a:ext cx="430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56598F-BD43-5FFC-11FC-23604CA1D87B}"/>
              </a:ext>
            </a:extLst>
          </p:cNvPr>
          <p:cNvSpPr txBox="1"/>
          <p:nvPr/>
        </p:nvSpPr>
        <p:spPr>
          <a:xfrm>
            <a:off x="431664" y="6374094"/>
            <a:ext cx="5194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4000"/>
          <p:cNvSpPr txBox="1"/>
          <p:nvPr/>
        </p:nvSpPr>
        <p:spPr>
          <a:xfrm>
            <a:off x="551384" y="59398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观察与发现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小明将三角形纸片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f1a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展开纸片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再次折叠该三角形纸片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69e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展平纸片后得到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小明认为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351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你同意吗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" name="yt_image_14002" title="H_170.8081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6977" y="3913370"/>
            <a:ext cx="3672408" cy="147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4005" title="H_144.4438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6220" y="5346516"/>
            <a:ext cx="1610943" cy="148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0" name="yt_shape_1401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实践与运用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5b3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再沿过点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6f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再展平纸片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12" name="yt_image_14012" title="H_113.1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7766" y="2971233"/>
            <a:ext cx="4716466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14" name="yt_shape_14014"/>
              <p:cNvSpPr txBox="1"/>
              <p:nvPr/>
            </p:nvSpPr>
            <p:spPr>
              <a:xfrm>
                <a:off x="540120" y="4458455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）由折叠知，四边形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是正方形，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3_60a6a"/>
                  </a:rPr>
                  <a:t>45°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又由折叠知，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67.5°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67.5°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22.5°.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14" name="yt_shape_14014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458455"/>
                <a:ext cx="11492915" cy="1599156"/>
              </a:xfrm>
              <a:prstGeom prst="rect">
                <a:avLst/>
              </a:prstGeom>
              <a:blipFill>
                <a:blip r:embed="rId3"/>
                <a:stretch>
                  <a:fillRect l="-1645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89A0DD-5131-43E3-E671-266089F753C2}"/>
              </a:ext>
            </a:extLst>
          </p:cNvPr>
          <p:cNvSpPr txBox="1"/>
          <p:nvPr/>
        </p:nvSpPr>
        <p:spPr>
          <a:xfrm>
            <a:off x="450109" y="4411649"/>
            <a:ext cx="1133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）由折叠知，四边形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是正方形，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888BD6-3243-5029-AD79-60E96F6605D4}"/>
              </a:ext>
            </a:extLst>
          </p:cNvPr>
          <p:cNvSpPr txBox="1"/>
          <p:nvPr/>
        </p:nvSpPr>
        <p:spPr>
          <a:xfrm>
            <a:off x="450109" y="4887137"/>
            <a:ext cx="1140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3_60a6a"/>
              </a:rPr>
              <a:t>45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3_60a6a"/>
              </a:rPr>
              <a:t>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19DAA9-221F-3849-B005-84D2B6C927C8}"/>
                  </a:ext>
                </a:extLst>
              </p:cNvPr>
              <p:cNvSpPr txBox="1"/>
              <p:nvPr/>
            </p:nvSpPr>
            <p:spPr>
              <a:xfrm>
                <a:off x="450109" y="5362625"/>
                <a:ext cx="103130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又由折叠知，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67.5°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67.5°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22.5°.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33, 'mathAnswerShape': 1}">
                <a:extLst>
                  <a:ext uri="{FF2B5EF4-FFF2-40B4-BE49-F238E27FC236}">
                    <a16:creationId xmlns:a16="http://schemas.microsoft.com/office/drawing/2014/main" id="{6919DAA9-221F-3849-B005-84D2B6C92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362625"/>
                <a:ext cx="10313098" cy="726326"/>
              </a:xfrm>
              <a:prstGeom prst="rect">
                <a:avLst/>
              </a:prstGeom>
              <a:blipFill>
                <a:blip r:embed="rId4"/>
                <a:stretch>
                  <a:fillRect l="-946" r="-7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5" name="yt_shape_13885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84" name="yt_image_138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7" name="yt_shape_13887"/>
          <p:cNvSpPr txBox="1"/>
          <p:nvPr/>
        </p:nvSpPr>
        <p:spPr>
          <a:xfrm>
            <a:off x="540000" y="1482165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轴对称与轴对称图形</a:t>
            </a:r>
          </a:p>
        </p:txBody>
      </p:sp>
      <p:sp>
        <p:nvSpPr>
          <p:cNvPr id="13888" name="yt_shape_13888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（南通市中考）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下面由北京冬奥会比赛项目图标组成的四个图形中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939a"/>
              </a:rPr>
              <a:t>可看作轴对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89" name="yt_image_138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94884"/>
            <a:ext cx="930673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0" name="yt_image_138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0673" y="3089169"/>
            <a:ext cx="944820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1" name="yt_image_138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5493" y="3089169"/>
            <a:ext cx="950205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2" name="yt_image_138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5698" y="3094884"/>
            <a:ext cx="927984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5" name="yt_shape_13895"/>
          <p:cNvSpPr txBox="1"/>
          <p:nvPr/>
        </p:nvSpPr>
        <p:spPr>
          <a:xfrm>
            <a:off x="805302" y="354408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896" name="yt_shape_13896"/>
          <p:cNvSpPr txBox="1"/>
          <p:nvPr/>
        </p:nvSpPr>
        <p:spPr>
          <a:xfrm>
            <a:off x="2111456" y="354408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897" name="yt_shape_13897"/>
          <p:cNvSpPr txBox="1"/>
          <p:nvPr/>
        </p:nvSpPr>
        <p:spPr>
          <a:xfrm>
            <a:off x="3418968" y="354408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898" name="yt_shape_13898"/>
          <p:cNvSpPr txBox="1"/>
          <p:nvPr/>
        </p:nvSpPr>
        <p:spPr>
          <a:xfrm>
            <a:off x="4709656" y="354408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850725">
            <a:extLst>
              <a:ext uri="{FF2B5EF4-FFF2-40B4-BE49-F238E27FC236}">
                <a16:creationId xmlns:a16="http://schemas.microsoft.com/office/drawing/2014/main" id="{A9BB3D99-6D4D-0C1F-ADD9-7C2A344BDB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038A43-061C-3FE8-75A7-3C3DD2BB1A65}"/>
              </a:ext>
            </a:extLst>
          </p:cNvPr>
          <p:cNvSpPr txBox="1"/>
          <p:nvPr/>
        </p:nvSpPr>
        <p:spPr>
          <a:xfrm>
            <a:off x="25837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9" name="yt_shape_1389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（河北省中考）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在小正三角形组成的网格中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个小正三角形涂黑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88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还需涂黑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322fe"/>
              </a:rPr>
              <a:t>使它们与原来涂黑的小正三角形组成的新图案恰有三条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1" name="yt_table_139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590256"/>
              </p:ext>
            </p:extLst>
          </p:nvPr>
        </p:nvGraphicFramePr>
        <p:xfrm>
          <a:off x="540047" y="2339566"/>
          <a:ext cx="73526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pic>
        <p:nvPicPr>
          <p:cNvPr id="13900" name="yt_image_13900_skip" title="H_108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8844" y="2339566"/>
            <a:ext cx="1610994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1127BD-8CA9-3132-50CF-97B4DE47E791}"/>
              </a:ext>
            </a:extLst>
          </p:cNvPr>
          <p:cNvSpPr txBox="1"/>
          <p:nvPr/>
        </p:nvSpPr>
        <p:spPr>
          <a:xfrm>
            <a:off x="435535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3" name="yt_shape_1390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年合肥市肥西县期末改编）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8ab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）平面直角坐标系如图所示，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06" name="yt_image_13906" title="H_179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2965" y="2491102"/>
            <a:ext cx="3029034" cy="228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706936-2895-67E8-CA49-B1F84A0FF675}"/>
              </a:ext>
            </a:extLst>
          </p:cNvPr>
          <p:cNvSpPr txBox="1"/>
          <p:nvPr/>
        </p:nvSpPr>
        <p:spPr>
          <a:xfrm>
            <a:off x="450108" y="2279658"/>
            <a:ext cx="7107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）平面直角坐标系如图所示，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9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372" y="2762561"/>
            <a:ext cx="2545243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911"/>
          <p:cNvSpPr txBox="1"/>
          <p:nvPr/>
        </p:nvSpPr>
        <p:spPr>
          <a:xfrm>
            <a:off x="534388" y="480687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并直接写出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19A8DB-FFEC-5C80-B61C-58F3380781AA}"/>
              </a:ext>
            </a:extLst>
          </p:cNvPr>
          <p:cNvSpPr txBox="1"/>
          <p:nvPr/>
        </p:nvSpPr>
        <p:spPr>
          <a:xfrm>
            <a:off x="444258" y="5391736"/>
            <a:ext cx="592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）如图所示，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F1E671-73F2-7FCE-BD42-AB0930B744D5}"/>
              </a:ext>
            </a:extLst>
          </p:cNvPr>
          <p:cNvSpPr txBox="1"/>
          <p:nvPr/>
        </p:nvSpPr>
        <p:spPr>
          <a:xfrm>
            <a:off x="491883" y="5867224"/>
            <a:ext cx="549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5" name="yt_shape_1391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轴上求作一点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请找到点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0413"/>
              </a:rPr>
              <a:t>保留作图痕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并直接写出点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916"/>
          <p:cNvSpPr txBox="1"/>
          <p:nvPr/>
        </p:nvSpPr>
        <p:spPr>
          <a:xfrm>
            <a:off x="540000" y="2011799"/>
            <a:ext cx="70916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）如图所示，点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E33F3E-98D7-73BC-0B39-ECCB3E070555}"/>
              </a:ext>
            </a:extLst>
          </p:cNvPr>
          <p:cNvSpPr txBox="1"/>
          <p:nvPr/>
        </p:nvSpPr>
        <p:spPr>
          <a:xfrm>
            <a:off x="449989" y="1964993"/>
            <a:ext cx="7203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）如图所示，点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9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824" y="2780928"/>
            <a:ext cx="2545243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3906" title="H_179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1556792"/>
            <a:ext cx="2606918" cy="196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9" name="yt_shape_13919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线段垂直平分线的性质与判定</a:t>
            </a:r>
          </a:p>
        </p:txBody>
      </p:sp>
      <p:sp>
        <p:nvSpPr>
          <p:cNvPr id="13920" name="yt_shape_1392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1d98"/>
              </a:rPr>
              <a:t>在某一线段的垂直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这条线段是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4" name="yt_table_139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60645"/>
              </p:ext>
            </p:extLst>
          </p:nvPr>
        </p:nvGraphicFramePr>
        <p:xfrm>
          <a:off x="540047" y="2354640"/>
          <a:ext cx="8625842" cy="475488"/>
        </p:xfrm>
        <a:graphic>
          <a:graphicData uri="http://schemas.openxmlformats.org/drawingml/2006/table">
            <a:tbl>
              <a:tblPr/>
              <a:tblGrid>
                <a:gridCol w="225139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25139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25139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grpSp>
        <p:nvGrpSpPr>
          <p:cNvPr id="13921" name="yt_shape_13921_skip" title="H_99.4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8802" y="2354640"/>
            <a:ext cx="1711058" cy="1262394"/>
            <a:chOff x="0" y="0"/>
            <a:chExt cx="1711058" cy="1262394"/>
          </a:xfrm>
        </p:grpSpPr>
        <p:pic>
          <p:nvPicPr>
            <p:cNvPr id="2" name="yt_image_1392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1058" cy="86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3" name="yt_shape_13923"/>
            <p:cNvSpPr txBox="1"/>
            <p:nvPr/>
          </p:nvSpPr>
          <p:spPr>
            <a:xfrm>
              <a:off x="322248" y="9023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50805">
            <a:extLst>
              <a:ext uri="{FF2B5EF4-FFF2-40B4-BE49-F238E27FC236}">
                <a16:creationId xmlns:a16="http://schemas.microsoft.com/office/drawing/2014/main" id="{10676EBD-4CF9-A309-65C3-E28BB0F28E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D9C1D0-2772-F07A-4E30-42114A7962DE}"/>
              </a:ext>
            </a:extLst>
          </p:cNvPr>
          <p:cNvSpPr txBox="1"/>
          <p:nvPr/>
        </p:nvSpPr>
        <p:spPr>
          <a:xfrm>
            <a:off x="38791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" name="yt_shape_13926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（青海省中考）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9386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30" name="yt_shape_13930"/>
          <p:cNvSpPr txBox="1"/>
          <p:nvPr/>
        </p:nvSpPr>
        <p:spPr>
          <a:xfrm>
            <a:off x="540000" y="34344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27" name="yt_shape_13927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3510" y="2011799"/>
            <a:ext cx="1924979" cy="1372122"/>
            <a:chOff x="0" y="0"/>
            <a:chExt cx="1924979" cy="1372122"/>
          </a:xfrm>
        </p:grpSpPr>
        <p:pic>
          <p:nvPicPr>
            <p:cNvPr id="2" name="yt_image_1392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4979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9" name="yt_shape_13929"/>
            <p:cNvSpPr txBox="1"/>
            <p:nvPr/>
          </p:nvSpPr>
          <p:spPr>
            <a:xfrm>
              <a:off x="429208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D3199A-2629-7BDB-8FDA-BC64298858BD}"/>
              </a:ext>
            </a:extLst>
          </p:cNvPr>
          <p:cNvSpPr txBox="1"/>
          <p:nvPr/>
        </p:nvSpPr>
        <p:spPr>
          <a:xfrm>
            <a:off x="37282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1" name="yt_shape_13931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等腰三角形的性质与判定</a:t>
            </a:r>
          </a:p>
        </p:txBody>
      </p:sp>
      <p:sp>
        <p:nvSpPr>
          <p:cNvPr id="13932" name="yt_shape_13932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（福建省中考）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643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6" name="yt_table_139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224788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grpSp>
        <p:nvGrpSpPr>
          <p:cNvPr id="13933" name="yt_shape_13933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0911" y="2354640"/>
            <a:ext cx="1508905" cy="1932192"/>
            <a:chOff x="0" y="0"/>
            <a:chExt cx="1508905" cy="1932192"/>
          </a:xfrm>
        </p:grpSpPr>
        <p:pic>
          <p:nvPicPr>
            <p:cNvPr id="2" name="yt_image_1393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8905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35" name="yt_shape_13935"/>
            <p:cNvSpPr txBox="1"/>
            <p:nvPr/>
          </p:nvSpPr>
          <p:spPr>
            <a:xfrm>
              <a:off x="221171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50868">
            <a:extLst>
              <a:ext uri="{FF2B5EF4-FFF2-40B4-BE49-F238E27FC236}">
                <a16:creationId xmlns:a16="http://schemas.microsoft.com/office/drawing/2014/main" id="{818BFC7D-85DB-B9F0-CE39-87205D3D6A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F805526-B712-1C20-6ACB-75C99989BC79}"/>
              </a:ext>
            </a:extLst>
          </p:cNvPr>
          <p:cNvSpPr txBox="1"/>
          <p:nvPr/>
        </p:nvSpPr>
        <p:spPr>
          <a:xfrm>
            <a:off x="6023821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1757</Words>
  <Application>Microsoft Office PowerPoint</Application>
  <PresentationFormat>宽屏</PresentationFormat>
  <Paragraphs>165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66" baseType="lpstr">
      <vt:lpstr>_⨹_1_05d55</vt:lpstr>
      <vt:lpstr>_⨹_1_19386</vt:lpstr>
      <vt:lpstr>_⨹_1_282fc</vt:lpstr>
      <vt:lpstr>_⨹_1_46435</vt:lpstr>
      <vt:lpstr>_⨹_1_4ef70</vt:lpstr>
      <vt:lpstr>_⨹_1_68ab8</vt:lpstr>
      <vt:lpstr>_⨹_1_6baf9</vt:lpstr>
      <vt:lpstr>_⨹_1_6e76a</vt:lpstr>
      <vt:lpstr>_⨹_1_730b3</vt:lpstr>
      <vt:lpstr>_⨹_1_77db9</vt:lpstr>
      <vt:lpstr>_⨹_1_8af1a</vt:lpstr>
      <vt:lpstr>_⨹_1_a235b</vt:lpstr>
      <vt:lpstr>_⨹_1_aac1b</vt:lpstr>
      <vt:lpstr>_⨹_1_af351</vt:lpstr>
      <vt:lpstr>_⨹_1_b6886</vt:lpstr>
      <vt:lpstr>_⨹_1_bd76a</vt:lpstr>
      <vt:lpstr>_⨹_1_c5e15</vt:lpstr>
      <vt:lpstr>_⨹_1_cb69e</vt:lpstr>
      <vt:lpstr>_⨹_1_d5b38</vt:lpstr>
      <vt:lpstr>_⨹_1_d6fcd</vt:lpstr>
      <vt:lpstr>_⨹_1_e4f76</vt:lpstr>
      <vt:lpstr>_⨹_1_ea2e5</vt:lpstr>
      <vt:lpstr>_⨹_2_3dcae</vt:lpstr>
      <vt:lpstr>_⨹_24_322fe</vt:lpstr>
      <vt:lpstr>_⨹_3_60a6a</vt:lpstr>
      <vt:lpstr>_⨹_5_1939a</vt:lpstr>
      <vt:lpstr>_⨹_5_70413</vt:lpstr>
      <vt:lpstr>_⨹_8_01d98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