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09" r:id="rId6"/>
    <p:sldId id="314" r:id="rId7"/>
    <p:sldId id="319" r:id="rId8"/>
    <p:sldId id="321" r:id="rId9"/>
    <p:sldId id="322" r:id="rId10"/>
    <p:sldId id="323" r:id="rId11"/>
    <p:sldId id="324" r:id="rId12"/>
    <p:sldId id="256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8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3" name="yt_shape_14743"/>
          <p:cNvSpPr txBox="1"/>
          <p:nvPr/>
        </p:nvSpPr>
        <p:spPr>
          <a:xfrm>
            <a:off x="540000" y="900000"/>
            <a:ext cx="699390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下列长度的三条线段能组成三角形的是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45" name="yt_table_1474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851341"/>
              </p:ext>
            </p:extLst>
          </p:nvPr>
        </p:nvGraphicFramePr>
        <p:xfrm>
          <a:off x="540047" y="1865467"/>
          <a:ext cx="7209156" cy="950976"/>
        </p:xfrm>
        <a:graphic>
          <a:graphicData uri="http://schemas.openxmlformats.org/drawingml/2006/table">
            <a:tbl>
              <a:tblPr/>
              <a:tblGrid>
                <a:gridCol w="4070668">
                  <a:extLst>
                    <a:ext uri="{9D8B030D-6E8A-4147-A177-3AD203B41FA5}">
                      <a16:colId xmlns:a16="http://schemas.microsoft.com/office/drawing/2014/main" val="10646"/>
                    </a:ext>
                  </a:extLst>
                </a:gridCol>
                <a:gridCol w="3138488">
                  <a:extLst>
                    <a:ext uri="{9D8B030D-6E8A-4147-A177-3AD203B41FA5}">
                      <a16:colId xmlns:a16="http://schemas.microsoft.com/office/drawing/2014/main" val="106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9"/>
                  </a:ext>
                </a:extLst>
              </a:tr>
            </a:tbl>
          </a:graphicData>
        </a:graphic>
      </p:graphicFrame>
      <p:sp>
        <p:nvSpPr>
          <p:cNvPr id="14747" name="yt_shape_14747"/>
          <p:cNvSpPr txBox="1"/>
          <p:nvPr/>
        </p:nvSpPr>
        <p:spPr>
          <a:xfrm>
            <a:off x="540000" y="2867021"/>
            <a:ext cx="57627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下列命题中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属于真命题的是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48" name="yt_table_1474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7733793"/>
              </p:ext>
            </p:extLst>
          </p:nvPr>
        </p:nvGraphicFramePr>
        <p:xfrm>
          <a:off x="540047" y="3346324"/>
          <a:ext cx="4919663" cy="1901952"/>
        </p:xfrm>
        <a:graphic>
          <a:graphicData uri="http://schemas.openxmlformats.org/drawingml/2006/table">
            <a:tbl>
              <a:tblPr/>
              <a:tblGrid>
                <a:gridCol w="4919663">
                  <a:extLst>
                    <a:ext uri="{9D8B030D-6E8A-4147-A177-3AD203B41FA5}">
                      <a16:colId xmlns:a16="http://schemas.microsoft.com/office/drawing/2014/main" val="106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所有的定理都是真命题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任何数都有平方根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同旁内角相等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两直线平行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无理数与数轴上的点一一对应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83B452C-1051-98DA-F6F3-F17EDB688AFF}"/>
              </a:ext>
            </a:extLst>
          </p:cNvPr>
          <p:cNvSpPr txBox="1"/>
          <p:nvPr/>
        </p:nvSpPr>
        <p:spPr>
          <a:xfrm>
            <a:off x="6545989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E3DCDEE-AE1B-ADCB-6FD2-2659DD43A7E6}"/>
              </a:ext>
            </a:extLst>
          </p:cNvPr>
          <p:cNvSpPr txBox="1"/>
          <p:nvPr/>
        </p:nvSpPr>
        <p:spPr>
          <a:xfrm>
            <a:off x="5326789" y="282021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yt_shape_14806"/>
          <p:cNvSpPr txBox="1"/>
          <p:nvPr/>
        </p:nvSpPr>
        <p:spPr>
          <a:xfrm>
            <a:off x="551384" y="1124744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在这个解题过程中包含这样一个规律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39714,isEnd"/>
              </a:rPr>
              <a:t>如果一个角的两边分别垂直于另一个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角的两边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那么这两个角的数量关系为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）猜想：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DOE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 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理由：连接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 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7FCC07A-7E0F-5F81-FC30-EBB99958D311}"/>
              </a:ext>
            </a:extLst>
          </p:cNvPr>
          <p:cNvSpPr txBox="1"/>
          <p:nvPr/>
        </p:nvSpPr>
        <p:spPr>
          <a:xfrm>
            <a:off x="5947773" y="1553426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相等或互补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4813"/>
          <p:cNvSpPr txBox="1"/>
          <p:nvPr/>
        </p:nvSpPr>
        <p:spPr>
          <a:xfrm>
            <a:off x="551383" y="678102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ACO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BCO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1_2be52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ACO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BCO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，即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DOE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DOE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如果一个角的两边分别垂直于另一个角的两边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其中一个角比另一个角的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b1d4"/>
              </a:rPr>
              <a:t>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求这两个角的度数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）设一个角为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，则另一个角为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3α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3α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3α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a6b2f"/>
              </a:rPr>
              <a:t>－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，解得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这两个角的度数分别为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30°.</a:t>
            </a:r>
          </a:p>
        </p:txBody>
      </p:sp>
      <p:pic>
        <p:nvPicPr>
          <p:cNvPr id="13" name="yt_image_14816" title="H_145.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87292" y="3987406"/>
            <a:ext cx="2021709" cy="1851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7C632C69-FFB4-C5F8-571B-17E2F12AC8AD}"/>
              </a:ext>
            </a:extLst>
          </p:cNvPr>
          <p:cNvSpPr txBox="1"/>
          <p:nvPr/>
        </p:nvSpPr>
        <p:spPr>
          <a:xfrm>
            <a:off x="468992" y="3140968"/>
            <a:ext cx="10957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）设一个角为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，则另一个角为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F225199-7B4F-B738-6DB3-3241F655FEFE}"/>
              </a:ext>
            </a:extLst>
          </p:cNvPr>
          <p:cNvSpPr txBox="1"/>
          <p:nvPr/>
        </p:nvSpPr>
        <p:spPr>
          <a:xfrm>
            <a:off x="468992" y="3616456"/>
            <a:ext cx="10119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3α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3α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  <a:sym typeface="_⨹_1_a6b2f"/>
              </a:rPr>
              <a:t>－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kumimoji="0" lang="en-US" altLang="zh-CN" sz="2400" b="0" i="0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/Times New Roman" pitchFamily="24"/>
              <a:ea typeface="楷体" pitchFamily="24"/>
              <a:cs typeface="+mn-cs"/>
            </a:endParaRPr>
          </a:p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这两个角的度数分别为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4" grpId="0" build="allAtOnce"/>
      <p:bldP spid="15" grpId="0" uiExpan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50" name="yt_shape_14750"/>
          <p:cNvSpPr txBox="1"/>
          <p:nvPr/>
        </p:nvSpPr>
        <p:spPr>
          <a:xfrm>
            <a:off x="540000" y="900000"/>
            <a:ext cx="94497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若三角形的两边长分别为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则其周长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51" name="yt_table_1475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5501300"/>
              </p:ext>
            </p:extLst>
          </p:nvPr>
        </p:nvGraphicFramePr>
        <p:xfrm>
          <a:off x="540047" y="1379303"/>
          <a:ext cx="6309043" cy="950976"/>
        </p:xfrm>
        <a:graphic>
          <a:graphicData uri="http://schemas.openxmlformats.org/drawingml/2006/table">
            <a:tbl>
              <a:tblPr/>
              <a:tblGrid>
                <a:gridCol w="3834130">
                  <a:extLst>
                    <a:ext uri="{9D8B030D-6E8A-4147-A177-3AD203B41FA5}">
                      <a16:colId xmlns:a16="http://schemas.microsoft.com/office/drawing/2014/main" val="10649"/>
                    </a:ext>
                  </a:extLst>
                </a:gridCol>
                <a:gridCol w="2474913">
                  <a:extLst>
                    <a:ext uri="{9D8B030D-6E8A-4147-A177-3AD203B41FA5}">
                      <a16:colId xmlns:a16="http://schemas.microsoft.com/office/drawing/2014/main" val="106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5"/>
                  </a:ext>
                </a:extLst>
              </a:tr>
            </a:tbl>
          </a:graphicData>
        </a:graphic>
      </p:graphicFrame>
      <p:sp>
        <p:nvSpPr>
          <p:cNvPr id="14753" name="yt_shape_14753"/>
          <p:cNvSpPr txBox="1"/>
          <p:nvPr/>
        </p:nvSpPr>
        <p:spPr>
          <a:xfrm>
            <a:off x="540119" y="238085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3b517"/>
              </a:rPr>
              <a:t>的数量关系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57" name="yt_table_1475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006957"/>
              </p:ext>
            </p:extLst>
          </p:nvPr>
        </p:nvGraphicFramePr>
        <p:xfrm>
          <a:off x="540047" y="3340292"/>
          <a:ext cx="6753543" cy="950976"/>
        </p:xfrm>
        <a:graphic>
          <a:graphicData uri="http://schemas.openxmlformats.org/drawingml/2006/table">
            <a:tbl>
              <a:tblPr/>
              <a:tblGrid>
                <a:gridCol w="3834130">
                  <a:extLst>
                    <a:ext uri="{9D8B030D-6E8A-4147-A177-3AD203B41FA5}">
                      <a16:colId xmlns:a16="http://schemas.microsoft.com/office/drawing/2014/main" val="10651"/>
                    </a:ext>
                  </a:extLst>
                </a:gridCol>
                <a:gridCol w="2919413">
                  <a:extLst>
                    <a:ext uri="{9D8B030D-6E8A-4147-A177-3AD203B41FA5}">
                      <a16:colId xmlns:a16="http://schemas.microsoft.com/office/drawing/2014/main" val="106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7"/>
                  </a:ext>
                </a:extLst>
              </a:tr>
            </a:tbl>
          </a:graphicData>
        </a:graphic>
      </p:graphicFrame>
      <p:grpSp>
        <p:nvGrpSpPr>
          <p:cNvPr id="14754" name="yt_shape_14754_skip" title="H_141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34953" y="3340292"/>
            <a:ext cx="1714908" cy="1799604"/>
            <a:chOff x="0" y="0"/>
            <a:chExt cx="1714908" cy="1799604"/>
          </a:xfrm>
        </p:grpSpPr>
        <p:pic>
          <p:nvPicPr>
            <p:cNvPr id="2" name="yt_image_1475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14908" cy="1403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56" name="yt_shape_14756"/>
            <p:cNvSpPr txBox="1"/>
            <p:nvPr/>
          </p:nvSpPr>
          <p:spPr>
            <a:xfrm>
              <a:off x="324173" y="14396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AF7429B-7A01-B027-47FE-151A207CD882}"/>
              </a:ext>
            </a:extLst>
          </p:cNvPr>
          <p:cNvSpPr txBox="1"/>
          <p:nvPr/>
        </p:nvSpPr>
        <p:spPr>
          <a:xfrm>
            <a:off x="897803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8BE5D59-77AB-E278-1EFD-12C0CD915DCD}"/>
              </a:ext>
            </a:extLst>
          </p:cNvPr>
          <p:cNvSpPr txBox="1"/>
          <p:nvPr/>
        </p:nvSpPr>
        <p:spPr>
          <a:xfrm>
            <a:off x="1364508" y="280953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59" name="yt_shape_14759"/>
          <p:cNvSpPr txBox="1"/>
          <p:nvPr/>
        </p:nvSpPr>
        <p:spPr>
          <a:xfrm>
            <a:off x="540000" y="900000"/>
            <a:ext cx="991457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的两条边被一直线所截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63" name="yt_table_1476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879291"/>
              </p:ext>
            </p:extLst>
          </p:nvPr>
        </p:nvGraphicFramePr>
        <p:xfrm>
          <a:off x="540047" y="1379303"/>
          <a:ext cx="7371208" cy="950976"/>
        </p:xfrm>
        <a:graphic>
          <a:graphicData uri="http://schemas.openxmlformats.org/drawingml/2006/table">
            <a:tbl>
              <a:tblPr/>
              <a:tblGrid>
                <a:gridCol w="4908995">
                  <a:extLst>
                    <a:ext uri="{9D8B030D-6E8A-4147-A177-3AD203B41FA5}">
                      <a16:colId xmlns:a16="http://schemas.microsoft.com/office/drawing/2014/main" val="10653"/>
                    </a:ext>
                  </a:extLst>
                </a:gridCol>
                <a:gridCol w="2462213">
                  <a:extLst>
                    <a:ext uri="{9D8B030D-6E8A-4147-A177-3AD203B41FA5}">
                      <a16:colId xmlns:a16="http://schemas.microsoft.com/office/drawing/2014/main" val="106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180°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180°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9"/>
                  </a:ext>
                </a:extLst>
              </a:tr>
            </a:tbl>
          </a:graphicData>
        </a:graphic>
      </p:graphicFrame>
      <p:grpSp>
        <p:nvGrpSpPr>
          <p:cNvPr id="14760" name="yt_shape_14760_skip" title="H_145.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95082" y="1379303"/>
            <a:ext cx="1554744" cy="1844181"/>
            <a:chOff x="0" y="0"/>
            <a:chExt cx="1554744" cy="1844181"/>
          </a:xfrm>
        </p:grpSpPr>
        <p:pic>
          <p:nvPicPr>
            <p:cNvPr id="2" name="yt_image_1476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54744" cy="14481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62" name="yt_shape_14762"/>
            <p:cNvSpPr txBox="1"/>
            <p:nvPr/>
          </p:nvSpPr>
          <p:spPr>
            <a:xfrm>
              <a:off x="244091" y="148418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4765" name="yt_shape_14765"/>
          <p:cNvSpPr txBox="1"/>
          <p:nvPr/>
        </p:nvSpPr>
        <p:spPr>
          <a:xfrm>
            <a:off x="540119" y="32738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的角平分线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8f08"/>
              </a:rPr>
              <a:t>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67" name="yt_table_1476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2795015"/>
              </p:ext>
            </p:extLst>
          </p:nvPr>
        </p:nvGraphicFramePr>
        <p:xfrm>
          <a:off x="540047" y="4233300"/>
          <a:ext cx="8897113" cy="475488"/>
        </p:xfrm>
        <a:graphic>
          <a:graphicData uri="http://schemas.openxmlformats.org/drawingml/2006/table">
            <a:tbl>
              <a:tblPr/>
              <a:tblGrid>
                <a:gridCol w="2457577">
                  <a:extLst>
                    <a:ext uri="{9D8B030D-6E8A-4147-A177-3AD203B41FA5}">
                      <a16:colId xmlns:a16="http://schemas.microsoft.com/office/drawing/2014/main" val="10655"/>
                    </a:ext>
                  </a:extLst>
                </a:gridCol>
                <a:gridCol w="2451418">
                  <a:extLst>
                    <a:ext uri="{9D8B030D-6E8A-4147-A177-3AD203B41FA5}">
                      <a16:colId xmlns:a16="http://schemas.microsoft.com/office/drawing/2014/main" val="10656"/>
                    </a:ext>
                  </a:extLst>
                </a:gridCol>
                <a:gridCol w="2451418">
                  <a:extLst>
                    <a:ext uri="{9D8B030D-6E8A-4147-A177-3AD203B41FA5}">
                      <a16:colId xmlns:a16="http://schemas.microsoft.com/office/drawing/2014/main" val="10657"/>
                    </a:ext>
                  </a:extLst>
                </a:gridCol>
                <a:gridCol w="1536700">
                  <a:extLst>
                    <a:ext uri="{9D8B030D-6E8A-4147-A177-3AD203B41FA5}">
                      <a16:colId xmlns:a16="http://schemas.microsoft.com/office/drawing/2014/main" val="106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115°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125°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0"/>
                  </a:ext>
                </a:extLst>
              </a:tr>
            </a:tbl>
          </a:graphicData>
        </a:graphic>
      </p:graphicFrame>
      <p:pic>
        <p:nvPicPr>
          <p:cNvPr id="14766" name="yt_image_14766_skip" title="H_155.0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64935" y="4233300"/>
            <a:ext cx="1384853" cy="1969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B9552FE-41C9-BC2F-BA68-59171D1D6F39}"/>
              </a:ext>
            </a:extLst>
          </p:cNvPr>
          <p:cNvSpPr txBox="1"/>
          <p:nvPr/>
        </p:nvSpPr>
        <p:spPr>
          <a:xfrm>
            <a:off x="9455876" y="85319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03F5D8A-F5E4-4EDB-B0DF-036659E0D3FE}"/>
              </a:ext>
            </a:extLst>
          </p:cNvPr>
          <p:cNvSpPr txBox="1"/>
          <p:nvPr/>
        </p:nvSpPr>
        <p:spPr>
          <a:xfrm>
            <a:off x="8540007" y="37025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69" name="yt_shape_14769"/>
          <p:cNvSpPr txBox="1"/>
          <p:nvPr/>
        </p:nvSpPr>
        <p:spPr>
          <a:xfrm>
            <a:off x="540000" y="900000"/>
            <a:ext cx="4770537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二、填空题（每小题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分）</a:t>
            </a:r>
          </a:p>
        </p:txBody>
      </p:sp>
      <p:sp>
        <p:nvSpPr>
          <p:cNvPr id="14770" name="yt_shape_14770"/>
          <p:cNvSpPr txBox="1"/>
          <p:nvPr/>
        </p:nvSpPr>
        <p:spPr>
          <a:xfrm>
            <a:off x="540119" y="138616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互补的两个角的和是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改写成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……”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4771" name="yt_shape_14771"/>
          <p:cNvSpPr txBox="1"/>
          <p:nvPr/>
        </p:nvSpPr>
        <p:spPr>
          <a:xfrm>
            <a:off x="540000" y="2345599"/>
            <a:ext cx="100187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一个承重架的结构示意图如图所示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4775" name="yt_shape_14775"/>
          <p:cNvSpPr txBox="1"/>
          <p:nvPr/>
        </p:nvSpPr>
        <p:spPr>
          <a:xfrm>
            <a:off x="540000" y="463718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772" name="yt_shape_14772" title="H_138.7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57638" y="2824902"/>
            <a:ext cx="1876723" cy="1761885"/>
            <a:chOff x="0" y="0"/>
            <a:chExt cx="1876723" cy="1761885"/>
          </a:xfrm>
        </p:grpSpPr>
        <p:pic>
          <p:nvPicPr>
            <p:cNvPr id="2" name="yt_image_1477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76723" cy="1365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74" name="yt_shape_14774"/>
            <p:cNvSpPr txBox="1"/>
            <p:nvPr/>
          </p:nvSpPr>
          <p:spPr>
            <a:xfrm>
              <a:off x="405080" y="140188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A1638F4-F4D3-4A4B-78BD-77529FB549F9}"/>
              </a:ext>
            </a:extLst>
          </p:cNvPr>
          <p:cNvSpPr txBox="1"/>
          <p:nvPr/>
        </p:nvSpPr>
        <p:spPr>
          <a:xfrm>
            <a:off x="11087946" y="1339358"/>
            <a:ext cx="553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  <a:sym typeface="_⨹_1_942c6"/>
              </a:rPr>
              <a:t>如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63714A-91D9-FCD2-2D17-C7A215C18715}"/>
              </a:ext>
            </a:extLst>
          </p:cNvPr>
          <p:cNvSpPr txBox="1"/>
          <p:nvPr/>
        </p:nvSpPr>
        <p:spPr>
          <a:xfrm>
            <a:off x="450108" y="1814846"/>
            <a:ext cx="59411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果两个角互补，那么这两个角的和是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6C5C20B-4BAC-23EF-FF54-137953665481}"/>
              </a:ext>
            </a:extLst>
          </p:cNvPr>
          <p:cNvSpPr txBox="1"/>
          <p:nvPr/>
        </p:nvSpPr>
        <p:spPr>
          <a:xfrm>
            <a:off x="9563826" y="2298793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776" name="yt_shape_14776"/>
              <p:cNvSpPr txBox="1"/>
              <p:nvPr/>
            </p:nvSpPr>
            <p:spPr>
              <a:xfrm>
                <a:off x="540000" y="900000"/>
                <a:ext cx="7897996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776" name="yt_shape_147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897996" cy="641201"/>
              </a:xfrm>
              <a:prstGeom prst="rect">
                <a:avLst/>
              </a:prstGeom>
              <a:blipFill>
                <a:blip r:embed="rId2"/>
                <a:stretch>
                  <a:fillRect l="-2394" r="-139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778" name="yt_shape_14778"/>
          <p:cNvSpPr txBox="1"/>
          <p:nvPr/>
        </p:nvSpPr>
        <p:spPr>
          <a:xfrm>
            <a:off x="540119" y="159198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的三边长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e2a0,isEnd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奇数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4779" name="yt_shape_14779"/>
          <p:cNvSpPr txBox="1"/>
          <p:nvPr/>
        </p:nvSpPr>
        <p:spPr>
          <a:xfrm>
            <a:off x="540119" y="255142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（巴中市中考）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3349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4783" name="yt_shape_14783"/>
          <p:cNvSpPr txBox="1"/>
          <p:nvPr/>
        </p:nvSpPr>
        <p:spPr>
          <a:xfrm>
            <a:off x="540000" y="522943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780" name="yt_shape_14780" title="H_131.3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98058" y="3510859"/>
            <a:ext cx="1195882" cy="1668159"/>
            <a:chOff x="0" y="0"/>
            <a:chExt cx="1195882" cy="1668159"/>
          </a:xfrm>
        </p:grpSpPr>
        <p:pic>
          <p:nvPicPr>
            <p:cNvPr id="2" name="yt_image_14780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195882" cy="1272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82" name="yt_shape_14782"/>
            <p:cNvSpPr txBox="1"/>
            <p:nvPr/>
          </p:nvSpPr>
          <p:spPr>
            <a:xfrm>
              <a:off x="-11523" y="130815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8C7B5D1-6F78-6F23-733F-A17CF153B9A5}"/>
              </a:ext>
            </a:extLst>
          </p:cNvPr>
          <p:cNvSpPr txBox="1"/>
          <p:nvPr/>
        </p:nvSpPr>
        <p:spPr>
          <a:xfrm>
            <a:off x="7281001" y="853194"/>
            <a:ext cx="789685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8FC149F-BF53-871F-B395-7366C3116F71}"/>
              </a:ext>
            </a:extLst>
          </p:cNvPr>
          <p:cNvSpPr txBox="1"/>
          <p:nvPr/>
        </p:nvSpPr>
        <p:spPr>
          <a:xfrm>
            <a:off x="2509096" y="2020671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C0672F9-D620-5698-A7B3-B31931F304CD}"/>
              </a:ext>
            </a:extLst>
          </p:cNvPr>
          <p:cNvSpPr txBox="1"/>
          <p:nvPr/>
        </p:nvSpPr>
        <p:spPr>
          <a:xfrm>
            <a:off x="3785255" y="2980106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84" name="yt_shape_14784"/>
          <p:cNvSpPr txBox="1"/>
          <p:nvPr/>
        </p:nvSpPr>
        <p:spPr>
          <a:xfrm>
            <a:off x="540000" y="900000"/>
            <a:ext cx="11068736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三、解答题（共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  <a:sym typeface=",isEnd"/>
              </a:rPr>
              <a:t>分）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写出下列命题的逆命题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并判断原命题与逆命题的真假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如果实数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）逆命题：如果实数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，那么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原命题为真命题，逆命题为假命题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两个直角相等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）逆命题：如果两个角相等，那么它们都为直角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原命题为真命题，逆命题为假命题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862C3E9-1030-C713-CA6C-2644176B2B23}"/>
              </a:ext>
            </a:extLst>
          </p:cNvPr>
          <p:cNvSpPr txBox="1"/>
          <p:nvPr/>
        </p:nvSpPr>
        <p:spPr>
          <a:xfrm>
            <a:off x="9871801" y="853194"/>
            <a:ext cx="164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199B1EB-1633-280D-824E-A946481C37F8}"/>
              </a:ext>
            </a:extLst>
          </p:cNvPr>
          <p:cNvSpPr txBox="1"/>
          <p:nvPr/>
        </p:nvSpPr>
        <p:spPr>
          <a:xfrm>
            <a:off x="449989" y="2755146"/>
            <a:ext cx="7800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）逆命题：如果实数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，那么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FCEFD0A-3628-E3F3-051F-B8A7A31A8993}"/>
              </a:ext>
            </a:extLst>
          </p:cNvPr>
          <p:cNvSpPr txBox="1"/>
          <p:nvPr/>
        </p:nvSpPr>
        <p:spPr>
          <a:xfrm>
            <a:off x="449989" y="3230634"/>
            <a:ext cx="4828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原命题为真命题，逆命题为假命题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1321652-4629-91A6-AE9F-6FF4948943B2}"/>
              </a:ext>
            </a:extLst>
          </p:cNvPr>
          <p:cNvSpPr txBox="1"/>
          <p:nvPr/>
        </p:nvSpPr>
        <p:spPr>
          <a:xfrm>
            <a:off x="449989" y="4181610"/>
            <a:ext cx="7723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）逆命题：如果两个角相等，那么它们都为直角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CE07882-0D7A-AF14-5B31-CA60F991FAC5}"/>
              </a:ext>
            </a:extLst>
          </p:cNvPr>
          <p:cNvSpPr txBox="1"/>
          <p:nvPr/>
        </p:nvSpPr>
        <p:spPr>
          <a:xfrm>
            <a:off x="449989" y="4657098"/>
            <a:ext cx="4828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原命题为真命题，逆命题为假命题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91" name="yt_shape_14791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0828"/>
              </a:rPr>
              <a:t>的延长线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67°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74°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48°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792" name="yt_image_14792" title="H_121.3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0680" y="2011799"/>
            <a:ext cx="2010639" cy="15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94" name="yt_shape_14794"/>
          <p:cNvSpPr txBox="1"/>
          <p:nvPr/>
        </p:nvSpPr>
        <p:spPr>
          <a:xfrm>
            <a:off x="540000" y="3603011"/>
            <a:ext cx="923009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74°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67°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39°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39°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48°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87°.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B575029-1B58-8E5A-B409-697246EC4D1E}"/>
              </a:ext>
            </a:extLst>
          </p:cNvPr>
          <p:cNvSpPr txBox="1"/>
          <p:nvPr/>
        </p:nvSpPr>
        <p:spPr>
          <a:xfrm>
            <a:off x="449989" y="3556205"/>
            <a:ext cx="6318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DE996EF-C2AC-DE7A-AEEA-F7A6A662C9F1}"/>
              </a:ext>
            </a:extLst>
          </p:cNvPr>
          <p:cNvSpPr txBox="1"/>
          <p:nvPr/>
        </p:nvSpPr>
        <p:spPr>
          <a:xfrm>
            <a:off x="449989" y="4031693"/>
            <a:ext cx="93209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74°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67°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39°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39°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87°.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95" name="yt_shape_14795"/>
          <p:cNvSpPr txBox="1"/>
          <p:nvPr/>
        </p:nvSpPr>
        <p:spPr>
          <a:xfrm>
            <a:off x="540119" y="900000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（河池二中单元卷）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f3e3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4798" name="yt_image_14798" title="H_100.6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12431" y="3554832"/>
            <a:ext cx="2820603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00" name="yt_shape_14800"/>
          <p:cNvSpPr txBox="1"/>
          <p:nvPr/>
        </p:nvSpPr>
        <p:spPr>
          <a:xfrm>
            <a:off x="540119" y="3930361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）由（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）知，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43a26"/>
              </a:rPr>
              <a:t>＋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平分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C93B1C5-2F80-2A34-B9FB-F8423D7A22CA}"/>
              </a:ext>
            </a:extLst>
          </p:cNvPr>
          <p:cNvSpPr txBox="1"/>
          <p:nvPr/>
        </p:nvSpPr>
        <p:spPr>
          <a:xfrm>
            <a:off x="450108" y="2279658"/>
            <a:ext cx="70222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240A0B3-B71B-EE1F-F03D-8696F0096981}"/>
              </a:ext>
            </a:extLst>
          </p:cNvPr>
          <p:cNvSpPr txBox="1"/>
          <p:nvPr/>
        </p:nvSpPr>
        <p:spPr>
          <a:xfrm>
            <a:off x="450108" y="2755146"/>
            <a:ext cx="106131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4D21AE-5D19-8671-82EE-2DDC374AB975}"/>
              </a:ext>
            </a:extLst>
          </p:cNvPr>
          <p:cNvSpPr txBox="1"/>
          <p:nvPr/>
        </p:nvSpPr>
        <p:spPr>
          <a:xfrm>
            <a:off x="450108" y="4359043"/>
            <a:ext cx="113782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）由（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）知，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A6AA5A7-0FC9-1572-965A-F8CEF3F98CF8}"/>
              </a:ext>
            </a:extLst>
          </p:cNvPr>
          <p:cNvSpPr txBox="1"/>
          <p:nvPr/>
        </p:nvSpPr>
        <p:spPr>
          <a:xfrm>
            <a:off x="450108" y="4834531"/>
            <a:ext cx="3366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DCA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  <a:sym typeface="_⨹_1_43a26"/>
              </a:rPr>
              <a:t>＋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C9BBF33-2D05-9CE2-EFC4-2CBC96CEF044}"/>
              </a:ext>
            </a:extLst>
          </p:cNvPr>
          <p:cNvSpPr txBox="1"/>
          <p:nvPr/>
        </p:nvSpPr>
        <p:spPr>
          <a:xfrm>
            <a:off x="450108" y="5310019"/>
            <a:ext cx="7808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04" name="yt_shape_14804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试猜想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3fb51"/>
              </a:rPr>
              <a:t>之间具有怎样的数量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4" name="yt_image_14808" title="H_145.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4432" y="1777443"/>
            <a:ext cx="1675299" cy="1534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4811"/>
          <p:cNvSpPr txBox="1"/>
          <p:nvPr/>
        </p:nvSpPr>
        <p:spPr>
          <a:xfrm>
            <a:off x="648740" y="6811226"/>
            <a:ext cx="1723805" cy="13240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200" b="0" i="0" u="none" spc="-7200">
                <a:solidFill>
                  <a:srgbClr val="1EE3CF"/>
                </a:solidFill>
                <a:effectLst/>
                <a:latin typeface="宋体/Times New Roman" pitchFamily="72"/>
                <a:ea typeface="宋体" pitchFamily="72"/>
              </a:rPr>
              <a:t> </a:t>
            </a:r>
            <a:r>
              <a:rPr lang="en-US" altLang="zh-CN" sz="7200" b="0" i="0" u="none" spc="11817">
                <a:solidFill>
                  <a:srgbClr val="1EE3CF"/>
                </a:solidFill>
                <a:effectLst/>
                <a:latin typeface="宋体/Times New Roman" pitchFamily="72"/>
                <a:ea typeface="宋体" pitchFamily="72"/>
              </a:rPr>
              <a:t> </a:t>
            </a:r>
          </a:p>
        </p:txBody>
      </p:sp>
      <p:pic>
        <p:nvPicPr>
          <p:cNvPr id="6" name="yt_image_14810" title="H_113.1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30714" y="4143397"/>
            <a:ext cx="1729017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8BB540CB-4926-24C7-5234-4B47D044B41E}"/>
              </a:ext>
            </a:extLst>
          </p:cNvPr>
          <p:cNvSpPr txBox="1"/>
          <p:nvPr/>
        </p:nvSpPr>
        <p:spPr>
          <a:xfrm>
            <a:off x="335360" y="2265925"/>
            <a:ext cx="838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）猜想：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015FB20-32C3-F6B9-DE89-45E6E2A086F6}"/>
              </a:ext>
            </a:extLst>
          </p:cNvPr>
          <p:cNvSpPr txBox="1"/>
          <p:nvPr/>
        </p:nvSpPr>
        <p:spPr>
          <a:xfrm>
            <a:off x="335360" y="2741413"/>
            <a:ext cx="23755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理由：连接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3C84034-1C9F-0021-B7C0-50195E66917C}"/>
              </a:ext>
            </a:extLst>
          </p:cNvPr>
          <p:cNvSpPr txBox="1"/>
          <p:nvPr/>
        </p:nvSpPr>
        <p:spPr>
          <a:xfrm>
            <a:off x="335360" y="3218218"/>
            <a:ext cx="10770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1_2be52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E414D0E-BBBC-E53A-03AC-D81A40B67AE6}"/>
              </a:ext>
            </a:extLst>
          </p:cNvPr>
          <p:cNvSpPr txBox="1"/>
          <p:nvPr/>
        </p:nvSpPr>
        <p:spPr>
          <a:xfrm>
            <a:off x="335360" y="3693706"/>
            <a:ext cx="10233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B6B3B82-1690-E17A-A1B3-2301417C5B8C}"/>
              </a:ext>
            </a:extLst>
          </p:cNvPr>
          <p:cNvSpPr txBox="1"/>
          <p:nvPr/>
        </p:nvSpPr>
        <p:spPr>
          <a:xfrm>
            <a:off x="335360" y="4169194"/>
            <a:ext cx="67269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1424</Words>
  <Application>Microsoft Office PowerPoint</Application>
  <PresentationFormat>宽屏</PresentationFormat>
  <Paragraphs>109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39" baseType="lpstr">
      <vt:lpstr>,isEnd</vt:lpstr>
      <vt:lpstr>_⨹_1_13349,isEnd</vt:lpstr>
      <vt:lpstr>_⨹_1_2be52</vt:lpstr>
      <vt:lpstr>_⨹_1_43a26</vt:lpstr>
      <vt:lpstr>_⨹_1_5f3e3</vt:lpstr>
      <vt:lpstr>_⨹_1_8e2a0,isEnd</vt:lpstr>
      <vt:lpstr>_⨹_1_942c6</vt:lpstr>
      <vt:lpstr>_⨹_1_a6b2f</vt:lpstr>
      <vt:lpstr>_⨹_1_d8f08</vt:lpstr>
      <vt:lpstr>_⨹_1_fb1d4</vt:lpstr>
      <vt:lpstr>_⨹_16_39714,isEnd</vt:lpstr>
      <vt:lpstr>_⨹_4_40828</vt:lpstr>
      <vt:lpstr>_⨹_5_3b517</vt:lpstr>
      <vt:lpstr>_⨹_9_3fb51</vt:lpstr>
      <vt:lpstr>W:5.38,H:37.44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2024-05-11T14:54:45Z</dcterms:created>
  <dcterms:modified xsi:type="dcterms:W3CDTF">2024-05-13T07:36:12Z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