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7"/>
  </p:notesMasterIdLst>
  <p:sldIdLst>
    <p:sldId id="303" r:id="rId3"/>
    <p:sldId id="305" r:id="rId4"/>
    <p:sldId id="306" r:id="rId5"/>
    <p:sldId id="307" r:id="rId6"/>
    <p:sldId id="310" r:id="rId7"/>
    <p:sldId id="311" r:id="rId8"/>
    <p:sldId id="313" r:id="rId9"/>
    <p:sldId id="315" r:id="rId10"/>
    <p:sldId id="316" r:id="rId11"/>
    <p:sldId id="317" r:id="rId12"/>
    <p:sldId id="321" r:id="rId13"/>
    <p:sldId id="318" r:id="rId14"/>
    <p:sldId id="320" r:id="rId15"/>
    <p:sldId id="256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1F8B56-4970-45E5-8180-387531C69328}" type="datetimeFigureOut">
              <a:rPr lang="zh-CN" altLang="en-US" smtClean="0"/>
              <a:t>2024/5/13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39527A-262A-4C4A-97AD-F107A5325C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306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9527A-262A-4C4A-97AD-F107A5325C2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69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bin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6" name="yt_shape_1354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545" name="yt_image_13545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48" name="yt_shape_13548"/>
          <p:cNvSpPr txBox="1"/>
          <p:nvPr/>
        </p:nvSpPr>
        <p:spPr>
          <a:xfrm>
            <a:off x="540000" y="1482165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等腰三角形的判定</a:t>
            </a:r>
          </a:p>
        </p:txBody>
      </p:sp>
      <p:sp>
        <p:nvSpPr>
          <p:cNvPr id="13549" name="yt_shape_13549"/>
          <p:cNvSpPr txBox="1"/>
          <p:nvPr/>
        </p:nvSpPr>
        <p:spPr>
          <a:xfrm>
            <a:off x="540000" y="1977370"/>
            <a:ext cx="67294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下列能判定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为等腰三角形的是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50" name="yt_table_1355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1314041"/>
              </p:ext>
            </p:extLst>
          </p:nvPr>
        </p:nvGraphicFramePr>
        <p:xfrm>
          <a:off x="540047" y="2456673"/>
          <a:ext cx="4557713" cy="1901952"/>
        </p:xfrm>
        <a:graphic>
          <a:graphicData uri="http://schemas.openxmlformats.org/drawingml/2006/table">
            <a:tbl>
              <a:tblPr/>
              <a:tblGrid>
                <a:gridCol w="4557713">
                  <a:extLst>
                    <a:ext uri="{9D8B030D-6E8A-4147-A177-3AD203B41FA5}">
                      <a16:colId xmlns:a16="http://schemas.microsoft.com/office/drawing/2014/main" val="10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周长为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5"/>
                  </a:ext>
                </a:extLst>
              </a:tr>
            </a:tbl>
          </a:graphicData>
        </a:graphic>
      </p:graphicFrame>
      <p:pic>
        <p:nvPicPr>
          <p:cNvPr id="3" name="yt_shape_1715439805436" title="H_26.259764">
            <a:extLst>
              <a:ext uri="{FF2B5EF4-FFF2-40B4-BE49-F238E27FC236}">
                <a16:creationId xmlns:a16="http://schemas.microsoft.com/office/drawing/2014/main" id="{D1530EEA-C74C-6ECB-7B0F-226FEBD880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F68D4CC-80F6-7731-479C-A10B4EF35587}"/>
              </a:ext>
            </a:extLst>
          </p:cNvPr>
          <p:cNvSpPr txBox="1"/>
          <p:nvPr/>
        </p:nvSpPr>
        <p:spPr>
          <a:xfrm>
            <a:off x="6301514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7" name="yt_shape_13597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（阜阳十五中月考卷）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886e4"/>
              </a:rPr>
              <a:t>的反向延长线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8dbd5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是等腰三角形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600" name="yt_image_13600" title="H_126.99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28448" y="3546335"/>
            <a:ext cx="1645518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7CD0EB0-EA96-A2E1-2D79-1AEC142D4C68}"/>
              </a:ext>
            </a:extLst>
          </p:cNvPr>
          <p:cNvSpPr txBox="1"/>
          <p:nvPr/>
        </p:nvSpPr>
        <p:spPr>
          <a:xfrm>
            <a:off x="450108" y="2279658"/>
            <a:ext cx="8249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C98211-5BFA-9472-B3C4-19755EAA77AB}"/>
              </a:ext>
            </a:extLst>
          </p:cNvPr>
          <p:cNvSpPr txBox="1"/>
          <p:nvPr/>
        </p:nvSpPr>
        <p:spPr>
          <a:xfrm>
            <a:off x="450108" y="2755146"/>
            <a:ext cx="11052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935AC6-B137-4E89-A26A-A42128030E06}"/>
              </a:ext>
            </a:extLst>
          </p:cNvPr>
          <p:cNvSpPr txBox="1"/>
          <p:nvPr/>
        </p:nvSpPr>
        <p:spPr>
          <a:xfrm>
            <a:off x="450108" y="3230634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8dbd5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等腰三角形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603"/>
              <p:cNvSpPr txBox="1"/>
              <p:nvPr/>
            </p:nvSpPr>
            <p:spPr>
              <a:xfrm>
                <a:off x="569387" y="1337235"/>
                <a:ext cx="7126951" cy="48421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的中点，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由对顶角相等，可知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𝐶𝐹𝐺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的周长为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32.</a:t>
                </a:r>
              </a:p>
            </p:txBody>
          </p:sp>
        </mc:Choice>
        <mc:Fallback>
          <p:sp>
            <p:nvSpPr>
              <p:cNvPr id="3" name="yt_shape_136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337235"/>
                <a:ext cx="7126951" cy="4842159"/>
              </a:xfrm>
              <a:prstGeom prst="rect">
                <a:avLst/>
              </a:prstGeom>
              <a:blipFill>
                <a:blip r:embed="rId2"/>
                <a:stretch>
                  <a:fillRect l="-2564" t="-1006" r="-1624" b="-3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05" name="yt_image_13605" title="H_126.99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6360" y="2525955"/>
            <a:ext cx="1645518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01F537-DFE9-0AF8-7FB3-D4E10ACA922B}"/>
              </a:ext>
            </a:extLst>
          </p:cNvPr>
          <p:cNvSpPr txBox="1"/>
          <p:nvPr/>
        </p:nvSpPr>
        <p:spPr>
          <a:xfrm>
            <a:off x="479376" y="1290429"/>
            <a:ext cx="5858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546FF7-EFC4-EC07-F846-BD7DA4542707}"/>
              </a:ext>
            </a:extLst>
          </p:cNvPr>
          <p:cNvSpPr txBox="1"/>
          <p:nvPr/>
        </p:nvSpPr>
        <p:spPr>
          <a:xfrm>
            <a:off x="479376" y="1765917"/>
            <a:ext cx="4385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8E0F7DD-BC5C-F893-FCA7-031506592985}"/>
              </a:ext>
            </a:extLst>
          </p:cNvPr>
          <p:cNvSpPr txBox="1"/>
          <p:nvPr/>
        </p:nvSpPr>
        <p:spPr>
          <a:xfrm>
            <a:off x="479376" y="2241405"/>
            <a:ext cx="5347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由对顶角相等，可知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B83BDD4-81F1-7E25-3035-9E2E143D26B5}"/>
                  </a:ext>
                </a:extLst>
              </p:cNvPr>
              <p:cNvSpPr txBox="1"/>
              <p:nvPr/>
            </p:nvSpPr>
            <p:spPr>
              <a:xfrm>
                <a:off x="479376" y="2716893"/>
                <a:ext cx="56874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𝐶𝐹𝐺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B83BDD4-81F1-7E25-3035-9E2E143D26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716893"/>
                <a:ext cx="5687441" cy="1611643"/>
              </a:xfrm>
              <a:prstGeom prst="rect">
                <a:avLst/>
              </a:prstGeom>
              <a:blipFill>
                <a:blip r:embed="rId4"/>
                <a:stretch>
                  <a:fillRect l="-1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D4BC506-70C3-AC38-E0BC-3D4C1087A2E1}"/>
              </a:ext>
            </a:extLst>
          </p:cNvPr>
          <p:cNvSpPr txBox="1"/>
          <p:nvPr/>
        </p:nvSpPr>
        <p:spPr>
          <a:xfrm>
            <a:off x="479376" y="4234925"/>
            <a:ext cx="4290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AE2892C-8BC6-5B4A-9CCF-1003477145F1}"/>
              </a:ext>
            </a:extLst>
          </p:cNvPr>
          <p:cNvSpPr txBox="1"/>
          <p:nvPr/>
        </p:nvSpPr>
        <p:spPr>
          <a:xfrm>
            <a:off x="479376" y="4710412"/>
            <a:ext cx="2308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0AECD27-3C44-05A1-A084-710779D5DDA6}"/>
              </a:ext>
            </a:extLst>
          </p:cNvPr>
          <p:cNvSpPr txBox="1"/>
          <p:nvPr/>
        </p:nvSpPr>
        <p:spPr>
          <a:xfrm>
            <a:off x="479376" y="5185900"/>
            <a:ext cx="6941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068BFE3-526D-5111-F80E-E67F3042F92E}"/>
              </a:ext>
            </a:extLst>
          </p:cNvPr>
          <p:cNvSpPr txBox="1"/>
          <p:nvPr/>
        </p:nvSpPr>
        <p:spPr>
          <a:xfrm>
            <a:off x="479376" y="5661388"/>
            <a:ext cx="72381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3602"/>
          <p:cNvSpPr txBox="1"/>
          <p:nvPr/>
        </p:nvSpPr>
        <p:spPr>
          <a:xfrm>
            <a:off x="479376" y="908720"/>
            <a:ext cx="78050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7" name="yt_shape_13607"/>
          <p:cNvSpPr txBox="1"/>
          <p:nvPr/>
        </p:nvSpPr>
        <p:spPr>
          <a:xfrm>
            <a:off x="551384" y="692696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题变式与拓展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角平分线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平行线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  <a:sym typeface="_⨹_3_15992"/>
              </a:rPr>
              <a:t>构造等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腰三角形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【变式训练】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的角平分线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82bb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610" name="yt_image_13610" title="H_137.3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47625" y="2933664"/>
            <a:ext cx="1820766" cy="174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18633" y="1637520"/>
            <a:ext cx="11305256" cy="475252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13612"/>
          <p:cNvSpPr txBox="1"/>
          <p:nvPr/>
        </p:nvSpPr>
        <p:spPr>
          <a:xfrm>
            <a:off x="528387" y="2980470"/>
            <a:ext cx="8694688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C2EF86D-D1DB-E079-B516-A7E28756A72C}"/>
              </a:ext>
            </a:extLst>
          </p:cNvPr>
          <p:cNvSpPr txBox="1"/>
          <p:nvPr/>
        </p:nvSpPr>
        <p:spPr>
          <a:xfrm>
            <a:off x="438376" y="2933664"/>
            <a:ext cx="3704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6ECD93F-E412-62A6-1983-5A346DEADB6A}"/>
              </a:ext>
            </a:extLst>
          </p:cNvPr>
          <p:cNvSpPr txBox="1"/>
          <p:nvPr/>
        </p:nvSpPr>
        <p:spPr>
          <a:xfrm>
            <a:off x="438376" y="3409152"/>
            <a:ext cx="5604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F55136C-22F7-8A4E-F64B-AFB76FD55D8D}"/>
              </a:ext>
            </a:extLst>
          </p:cNvPr>
          <p:cNvSpPr txBox="1"/>
          <p:nvPr/>
        </p:nvSpPr>
        <p:spPr>
          <a:xfrm>
            <a:off x="438376" y="3884640"/>
            <a:ext cx="4844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D7A58A5-7E13-4E96-C0CD-4ACC31453F9A}"/>
              </a:ext>
            </a:extLst>
          </p:cNvPr>
          <p:cNvSpPr txBox="1"/>
          <p:nvPr/>
        </p:nvSpPr>
        <p:spPr>
          <a:xfrm>
            <a:off x="438376" y="4360128"/>
            <a:ext cx="4656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4A84565-E45A-07C7-8589-F7126AE3632F}"/>
              </a:ext>
            </a:extLst>
          </p:cNvPr>
          <p:cNvSpPr txBox="1"/>
          <p:nvPr/>
        </p:nvSpPr>
        <p:spPr>
          <a:xfrm>
            <a:off x="438376" y="4835616"/>
            <a:ext cx="879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9E6F36B-2449-7B59-417F-EE4DC5382190}"/>
              </a:ext>
            </a:extLst>
          </p:cNvPr>
          <p:cNvSpPr txBox="1"/>
          <p:nvPr/>
        </p:nvSpPr>
        <p:spPr>
          <a:xfrm>
            <a:off x="438376" y="5311104"/>
            <a:ext cx="4809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A31C247-FE55-3E5E-A059-1BAE1B9AA44C}"/>
              </a:ext>
            </a:extLst>
          </p:cNvPr>
          <p:cNvSpPr txBox="1"/>
          <p:nvPr/>
        </p:nvSpPr>
        <p:spPr>
          <a:xfrm>
            <a:off x="438376" y="5786592"/>
            <a:ext cx="1875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3" name="yt_shape_13613"/>
          <p:cNvSpPr txBox="1"/>
          <p:nvPr/>
        </p:nvSpPr>
        <p:spPr>
          <a:xfrm>
            <a:off x="623392" y="105273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（柳州二十八中单元卷）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a64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614" name="yt_image_13614" title="H_149.9629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69752" y="1700808"/>
            <a:ext cx="2194560" cy="1904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0611DC8-A7F1-17F5-4CB3-AC6E8FED6046}"/>
              </a:ext>
            </a:extLst>
          </p:cNvPr>
          <p:cNvSpPr txBox="1"/>
          <p:nvPr/>
        </p:nvSpPr>
        <p:spPr>
          <a:xfrm>
            <a:off x="516816" y="1961383"/>
            <a:ext cx="1081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证明：过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的平行线交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的延长线于点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73A335F-DEB6-0507-DA5D-6C69350A34DB}"/>
              </a:ext>
            </a:extLst>
          </p:cNvPr>
          <p:cNvSpPr txBox="1"/>
          <p:nvPr/>
        </p:nvSpPr>
        <p:spPr>
          <a:xfrm>
            <a:off x="516816" y="2436871"/>
            <a:ext cx="989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DEG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d7055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BE3ECF0-6DA2-E7A0-5FDB-98A82E931F70}"/>
                  </a:ext>
                </a:extLst>
              </p:cNvPr>
              <p:cNvSpPr txBox="1"/>
              <p:nvPr/>
            </p:nvSpPr>
            <p:spPr>
              <a:xfrm>
                <a:off x="516816" y="2522948"/>
                <a:ext cx="580809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DEG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𝐺𝐷𝐸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𝐷𝐸𝐺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BE3ECF0-6DA2-E7A0-5FDB-98A82E931F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816" y="2522948"/>
                <a:ext cx="5808091" cy="1611643"/>
              </a:xfrm>
              <a:prstGeom prst="rect">
                <a:avLst/>
              </a:prstGeom>
              <a:blipFill>
                <a:blip r:embed="rId4"/>
                <a:stretch>
                  <a:fillRect l="-16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8227B87D-AFC7-6D16-1942-AFFF4D8BAE93}"/>
              </a:ext>
            </a:extLst>
          </p:cNvPr>
          <p:cNvSpPr txBox="1"/>
          <p:nvPr/>
        </p:nvSpPr>
        <p:spPr>
          <a:xfrm>
            <a:off x="551771" y="4068003"/>
            <a:ext cx="4207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A6DE060-4CD4-1151-A3B8-10C1E9D11C6B}"/>
              </a:ext>
            </a:extLst>
          </p:cNvPr>
          <p:cNvSpPr txBox="1"/>
          <p:nvPr/>
        </p:nvSpPr>
        <p:spPr>
          <a:xfrm>
            <a:off x="4486994" y="4072188"/>
            <a:ext cx="1927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9A49D1F-C9CC-54AE-046C-340EAD65B376}"/>
              </a:ext>
            </a:extLst>
          </p:cNvPr>
          <p:cNvSpPr txBox="1"/>
          <p:nvPr/>
        </p:nvSpPr>
        <p:spPr>
          <a:xfrm>
            <a:off x="551771" y="4622812"/>
            <a:ext cx="3775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5D51F5C-6BAA-E487-E00E-DB6CEC363233}"/>
              </a:ext>
            </a:extLst>
          </p:cNvPr>
          <p:cNvSpPr txBox="1"/>
          <p:nvPr/>
        </p:nvSpPr>
        <p:spPr>
          <a:xfrm>
            <a:off x="551771" y="5098300"/>
            <a:ext cx="3869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7169074-862E-716F-7555-187724FC1A04}"/>
              </a:ext>
            </a:extLst>
          </p:cNvPr>
          <p:cNvSpPr txBox="1"/>
          <p:nvPr/>
        </p:nvSpPr>
        <p:spPr>
          <a:xfrm>
            <a:off x="551771" y="5573788"/>
            <a:ext cx="5639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CFA530E-83C6-94BC-0AA4-9AD9C0614663}"/>
              </a:ext>
            </a:extLst>
          </p:cNvPr>
          <p:cNvSpPr txBox="1"/>
          <p:nvPr/>
        </p:nvSpPr>
        <p:spPr>
          <a:xfrm>
            <a:off x="551771" y="6049276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08108E4-5E9E-C936-1878-A83599D3491E}"/>
              </a:ext>
            </a:extLst>
          </p:cNvPr>
          <p:cNvSpPr txBox="1"/>
          <p:nvPr/>
        </p:nvSpPr>
        <p:spPr>
          <a:xfrm>
            <a:off x="3357794" y="6054450"/>
            <a:ext cx="1875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6816" y="1052736"/>
            <a:ext cx="11305256" cy="556564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yt_image_13618" title="H_199.98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90766" y="3637489"/>
            <a:ext cx="1738728" cy="2539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2" name="yt_shape_13552" descr="{&quot;rangeId&quot;:0,&quot;hasUnderline&quot;:&quot;1&quot;}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65dd2"/>
              </a:rPr>
              <a:t>则图中等腰三角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形的个数是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553" name="yt_image_13553" title="H_134.7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7765" y="2011799"/>
            <a:ext cx="1276468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5099F21-6EF1-C099-875A-D90219076BB4}"/>
              </a:ext>
            </a:extLst>
          </p:cNvPr>
          <p:cNvSpPr txBox="1"/>
          <p:nvPr/>
        </p:nvSpPr>
        <p:spPr>
          <a:xfrm>
            <a:off x="2278909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5" name="yt_shape_13555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173d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是等腰三角形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556" name="yt_image_13556" title="H_104.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3339" y="2011799"/>
            <a:ext cx="1425321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58" name="yt_shape_13558"/>
          <p:cNvSpPr txBox="1"/>
          <p:nvPr/>
        </p:nvSpPr>
        <p:spPr>
          <a:xfrm>
            <a:off x="540000" y="3389317"/>
            <a:ext cx="737862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是等腰三角形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AC7DDEC-E3B5-EAA0-9CDC-6781387F40AB}"/>
              </a:ext>
            </a:extLst>
          </p:cNvPr>
          <p:cNvSpPr txBox="1"/>
          <p:nvPr/>
        </p:nvSpPr>
        <p:spPr>
          <a:xfrm>
            <a:off x="449989" y="3342511"/>
            <a:ext cx="7487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A9F396-2337-3267-DEA9-03B1797364B5}"/>
              </a:ext>
            </a:extLst>
          </p:cNvPr>
          <p:cNvSpPr txBox="1"/>
          <p:nvPr/>
        </p:nvSpPr>
        <p:spPr>
          <a:xfrm>
            <a:off x="449989" y="3818000"/>
            <a:ext cx="5604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1C2B94-13BE-ADE6-715A-F36B89E358B8}"/>
              </a:ext>
            </a:extLst>
          </p:cNvPr>
          <p:cNvSpPr txBox="1"/>
          <p:nvPr/>
        </p:nvSpPr>
        <p:spPr>
          <a:xfrm>
            <a:off x="449989" y="4293487"/>
            <a:ext cx="3996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923177-3581-F717-0745-7DF4481E705D}"/>
              </a:ext>
            </a:extLst>
          </p:cNvPr>
          <p:cNvSpPr txBox="1"/>
          <p:nvPr/>
        </p:nvSpPr>
        <p:spPr>
          <a:xfrm>
            <a:off x="449989" y="4768975"/>
            <a:ext cx="3364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9" name="yt_shape_13559"/>
          <p:cNvSpPr txBox="1"/>
          <p:nvPr/>
        </p:nvSpPr>
        <p:spPr>
          <a:xfrm>
            <a:off x="540000" y="900000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等边三角形的判定</a:t>
            </a:r>
          </a:p>
        </p:txBody>
      </p:sp>
      <p:sp>
        <p:nvSpPr>
          <p:cNvPr id="13560" name="yt_shape_13560"/>
          <p:cNvSpPr txBox="1"/>
          <p:nvPr/>
        </p:nvSpPr>
        <p:spPr>
          <a:xfrm>
            <a:off x="540000" y="1395205"/>
            <a:ext cx="101085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已知等腰三角形的顶角为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底边的长为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则它的腰长为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61" name="yt_table_1356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1677268"/>
              </p:ext>
            </p:extLst>
          </p:nvPr>
        </p:nvGraphicFramePr>
        <p:xfrm>
          <a:off x="540047" y="1874508"/>
          <a:ext cx="8686166" cy="475488"/>
        </p:xfrm>
        <a:graphic>
          <a:graphicData uri="http://schemas.openxmlformats.org/drawingml/2006/table">
            <a:tbl>
              <a:tblPr/>
              <a:tblGrid>
                <a:gridCol w="2413318">
                  <a:extLst>
                    <a:ext uri="{9D8B030D-6E8A-4147-A177-3AD203B41FA5}">
                      <a16:colId xmlns:a16="http://schemas.microsoft.com/office/drawing/2014/main" val="10524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525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526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5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6"/>
                  </a:ext>
                </a:extLst>
              </a:tr>
            </a:tbl>
          </a:graphicData>
        </a:graphic>
      </p:graphicFrame>
      <p:sp>
        <p:nvSpPr>
          <p:cNvPr id="13563" name="yt_shape_13563" descr="{&quot;rangeId&quot;:0,&quot;hasUnderline&quot;:&quot;1&quot;}"/>
          <p:cNvSpPr txBox="1"/>
          <p:nvPr/>
        </p:nvSpPr>
        <p:spPr>
          <a:xfrm>
            <a:off x="540120" y="240067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（江西省中考）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角的直角三角板和直尺按如图所示的方式放置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f7de"/>
              </a:rPr>
              <a:t>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表示的刻度分别为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cm.</a:t>
            </a:r>
          </a:p>
        </p:txBody>
      </p:sp>
      <p:pic>
        <p:nvPicPr>
          <p:cNvPr id="13564" name="yt_image_13564" title="H_126.0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2972" y="3512478"/>
            <a:ext cx="1686054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805505" title="H_26.259764">
            <a:extLst>
              <a:ext uri="{FF2B5EF4-FFF2-40B4-BE49-F238E27FC236}">
                <a16:creationId xmlns:a16="http://schemas.microsoft.com/office/drawing/2014/main" id="{7FE35C30-9178-181C-99D2-784CF3558E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63374B8-C514-9549-100B-C98D7868B3E0}"/>
              </a:ext>
            </a:extLst>
          </p:cNvPr>
          <p:cNvSpPr txBox="1"/>
          <p:nvPr/>
        </p:nvSpPr>
        <p:spPr>
          <a:xfrm>
            <a:off x="9630501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DA22E6-D52C-C820-E418-AEFF1F6684C5}"/>
              </a:ext>
            </a:extLst>
          </p:cNvPr>
          <p:cNvSpPr txBox="1"/>
          <p:nvPr/>
        </p:nvSpPr>
        <p:spPr>
          <a:xfrm>
            <a:off x="9371858" y="282936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6" name="yt_shape_13566"/>
          <p:cNvSpPr txBox="1"/>
          <p:nvPr/>
        </p:nvSpPr>
        <p:spPr>
          <a:xfrm>
            <a:off x="540119" y="90000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（武汉市中考）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48d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569" name="yt_image_13569" title="H_104.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27376" y="2267293"/>
            <a:ext cx="1714753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71" name="yt_shape_13571"/>
          <p:cNvSpPr txBox="1"/>
          <p:nvPr/>
        </p:nvSpPr>
        <p:spPr>
          <a:xfrm>
            <a:off x="540119" y="386862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是等边三角形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2e8bd"/>
              </a:rPr>
              <a:t> 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是等边三角形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EBD1D44-F675-0692-4CFA-B01569ACCBA4}"/>
              </a:ext>
            </a:extLst>
          </p:cNvPr>
          <p:cNvSpPr txBox="1"/>
          <p:nvPr/>
        </p:nvSpPr>
        <p:spPr>
          <a:xfrm>
            <a:off x="450108" y="2279658"/>
            <a:ext cx="6096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AB71AE-C217-5F45-A31D-54F2141D86E0}"/>
              </a:ext>
            </a:extLst>
          </p:cNvPr>
          <p:cNvSpPr txBox="1"/>
          <p:nvPr/>
        </p:nvSpPr>
        <p:spPr>
          <a:xfrm>
            <a:off x="450108" y="2755146"/>
            <a:ext cx="9085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FE8930-AA14-6EDF-36BF-D730DFDB0D24}"/>
              </a:ext>
            </a:extLst>
          </p:cNvPr>
          <p:cNvSpPr txBox="1"/>
          <p:nvPr/>
        </p:nvSpPr>
        <p:spPr>
          <a:xfrm>
            <a:off x="450108" y="4297302"/>
            <a:ext cx="5345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DD678A-B6F9-E867-785C-6EF9C46D9603}"/>
              </a:ext>
            </a:extLst>
          </p:cNvPr>
          <p:cNvSpPr txBox="1"/>
          <p:nvPr/>
        </p:nvSpPr>
        <p:spPr>
          <a:xfrm>
            <a:off x="450108" y="4772790"/>
            <a:ext cx="5639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9581BD4-3BD4-5C84-5B82-CAC66B43EADD}"/>
              </a:ext>
            </a:extLst>
          </p:cNvPr>
          <p:cNvSpPr txBox="1"/>
          <p:nvPr/>
        </p:nvSpPr>
        <p:spPr>
          <a:xfrm>
            <a:off x="450108" y="5248278"/>
            <a:ext cx="112417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17A795-3BDC-2E62-61A1-37FC76A19A53}"/>
              </a:ext>
            </a:extLst>
          </p:cNvPr>
          <p:cNvSpPr txBox="1"/>
          <p:nvPr/>
        </p:nvSpPr>
        <p:spPr>
          <a:xfrm>
            <a:off x="450108" y="5723767"/>
            <a:ext cx="58395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2e8bd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5" name="yt_shape_13575"/>
          <p:cNvSpPr txBox="1"/>
          <p:nvPr/>
        </p:nvSpPr>
        <p:spPr>
          <a:xfrm>
            <a:off x="540000" y="900000"/>
            <a:ext cx="8925520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运用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等角对等边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判定等腰三角形时考虑不全面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1C55A57-9FD0-4A12-5BF6-D43C3A5F0BB2}"/>
              </a:ext>
            </a:extLst>
          </p:cNvPr>
          <p:cNvSpPr txBox="1"/>
          <p:nvPr/>
        </p:nvSpPr>
        <p:spPr>
          <a:xfrm>
            <a:off x="449989" y="853194"/>
            <a:ext cx="901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运用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等角对等边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判定等腰三角形时考虑不全面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3576" descr="{&quot;rangeId&quot;:0,&quot;hasUnderline&quot;:&quot;1&quot;}"/>
          <p:cNvSpPr txBox="1"/>
          <p:nvPr/>
        </p:nvSpPr>
        <p:spPr>
          <a:xfrm>
            <a:off x="549601" y="148478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上找一点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9fc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5" name="yt_image_13577" title="H_81.6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6260" y="2596583"/>
            <a:ext cx="1858442" cy="103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54141A6-A933-87F1-C84D-5B7E76D07EA7}"/>
              </a:ext>
            </a:extLst>
          </p:cNvPr>
          <p:cNvSpPr txBox="1"/>
          <p:nvPr/>
        </p:nvSpPr>
        <p:spPr>
          <a:xfrm>
            <a:off x="5431640" y="1913466"/>
            <a:ext cx="2375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0" name="yt_shape_1358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579" name="yt_image_1357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82" name="yt_shape_13582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00a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86" name="yt_table_1358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3834976"/>
              </p:ext>
            </p:extLst>
          </p:nvPr>
        </p:nvGraphicFramePr>
        <p:xfrm>
          <a:off x="540047" y="2441600"/>
          <a:ext cx="6164580" cy="950976"/>
        </p:xfrm>
        <a:graphic>
          <a:graphicData uri="http://schemas.openxmlformats.org/drawingml/2006/table">
            <a:tbl>
              <a:tblPr/>
              <a:tblGrid>
                <a:gridCol w="3700780">
                  <a:extLst>
                    <a:ext uri="{9D8B030D-6E8A-4147-A177-3AD203B41FA5}">
                      <a16:colId xmlns:a16="http://schemas.microsoft.com/office/drawing/2014/main" val="10528"/>
                    </a:ext>
                  </a:extLst>
                </a:gridCol>
                <a:gridCol w="2463800">
                  <a:extLst>
                    <a:ext uri="{9D8B030D-6E8A-4147-A177-3AD203B41FA5}">
                      <a16:colId xmlns:a16="http://schemas.microsoft.com/office/drawing/2014/main" val="105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等边三角形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不等边三角形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"/>
                  </a:ext>
                </a:extLst>
              </a:tr>
            </a:tbl>
          </a:graphicData>
        </a:graphic>
      </p:graphicFrame>
      <p:grpSp>
        <p:nvGrpSpPr>
          <p:cNvPr id="13583" name="yt_shape_13583_skip" title="H_127.03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44809" y="2441600"/>
            <a:ext cx="1905094" cy="1613295"/>
            <a:chOff x="0" y="0"/>
            <a:chExt cx="1905094" cy="1613295"/>
          </a:xfrm>
        </p:grpSpPr>
        <p:pic>
          <p:nvPicPr>
            <p:cNvPr id="2" name="yt_image_1358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05094" cy="121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85" name="yt_shape_13585"/>
            <p:cNvSpPr txBox="1"/>
            <p:nvPr/>
          </p:nvSpPr>
          <p:spPr>
            <a:xfrm>
              <a:off x="419266" y="125329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B075BE8-62DA-642C-BCC9-A031691FB91E}"/>
              </a:ext>
            </a:extLst>
          </p:cNvPr>
          <p:cNvSpPr txBox="1"/>
          <p:nvPr/>
        </p:nvSpPr>
        <p:spPr>
          <a:xfrm>
            <a:off x="5788871" y="19108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8" name="yt_shape_1358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一艘轮船由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地出发向南偏西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的方向行驶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海里到达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57ae"/>
              </a:rPr>
              <a:t>地向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的方向行驶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海里到达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两地相距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92" name="yt_table_1359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418944"/>
              </p:ext>
            </p:extLst>
          </p:nvPr>
        </p:nvGraphicFramePr>
        <p:xfrm>
          <a:off x="540047" y="1859435"/>
          <a:ext cx="4827906" cy="950976"/>
        </p:xfrm>
        <a:graphic>
          <a:graphicData uri="http://schemas.openxmlformats.org/drawingml/2006/table">
            <a:tbl>
              <a:tblPr/>
              <a:tblGrid>
                <a:gridCol w="2956243">
                  <a:extLst>
                    <a:ext uri="{9D8B030D-6E8A-4147-A177-3AD203B41FA5}">
                      <a16:colId xmlns:a16="http://schemas.microsoft.com/office/drawing/2014/main" val="10530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5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海里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海里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海里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海里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0"/>
                  </a:ext>
                </a:extLst>
              </a:tr>
            </a:tbl>
          </a:graphicData>
        </a:graphic>
      </p:graphicFrame>
      <p:grpSp>
        <p:nvGrpSpPr>
          <p:cNvPr id="13589" name="yt_shape_13589_skip" title="H_162.0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55189" y="1859435"/>
            <a:ext cx="1694667" cy="2057922"/>
            <a:chOff x="0" y="0"/>
            <a:chExt cx="1694667" cy="2057922"/>
          </a:xfrm>
        </p:grpSpPr>
        <p:pic>
          <p:nvPicPr>
            <p:cNvPr id="2" name="yt_image_1358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94667" cy="1661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91" name="yt_shape_13591"/>
            <p:cNvSpPr txBox="1"/>
            <p:nvPr/>
          </p:nvSpPr>
          <p:spPr>
            <a:xfrm>
              <a:off x="314052" y="169792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C38D0F5-CF85-B98A-1798-C96280735613}"/>
              </a:ext>
            </a:extLst>
          </p:cNvPr>
          <p:cNvSpPr txBox="1"/>
          <p:nvPr/>
        </p:nvSpPr>
        <p:spPr>
          <a:xfrm>
            <a:off x="8765432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4" name="yt_shape_13594" descr="{&quot;rangeId&quot;:0,&quot;hasUnderline&quot;:&quot;1&quot;}"/>
          <p:cNvSpPr txBox="1"/>
          <p:nvPr/>
        </p:nvSpPr>
        <p:spPr>
          <a:xfrm>
            <a:off x="540120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0472"/>
              </a:rPr>
              <a:t>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长线上一点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e909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是等边三角形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其中正确的结论是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335d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595" name="yt_image_13595" title="H_95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0137" y="2955582"/>
            <a:ext cx="1911724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3F90A35-B326-A7ED-0D87-32587948F578}"/>
              </a:ext>
            </a:extLst>
          </p:cNvPr>
          <p:cNvSpPr txBox="1"/>
          <p:nvPr/>
        </p:nvSpPr>
        <p:spPr>
          <a:xfrm>
            <a:off x="10095758" y="18041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1338</Words>
  <Application>Microsoft Office PowerPoint</Application>
  <PresentationFormat>宽屏</PresentationFormat>
  <Paragraphs>122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5" baseType="lpstr">
      <vt:lpstr>_⨹_1_182bb</vt:lpstr>
      <vt:lpstr>_⨹_1_2e8bd</vt:lpstr>
      <vt:lpstr>_⨹_1_300a3</vt:lpstr>
      <vt:lpstr>_⨹_1_7e909</vt:lpstr>
      <vt:lpstr>_⨹_1_8173d</vt:lpstr>
      <vt:lpstr>_⨹_1_89fcd</vt:lpstr>
      <vt:lpstr>_⨹_1_8dbd5</vt:lpstr>
      <vt:lpstr>_⨹_1_8f7de</vt:lpstr>
      <vt:lpstr>_⨹_1_9a641</vt:lpstr>
      <vt:lpstr>_⨹_1_a0472</vt:lpstr>
      <vt:lpstr>_⨹_1_b335d</vt:lpstr>
      <vt:lpstr>_⨹_1_d7055</vt:lpstr>
      <vt:lpstr>_⨹_1_e48d2</vt:lpstr>
      <vt:lpstr>_⨹_2_557ae</vt:lpstr>
      <vt:lpstr>_⨹_3_15992</vt:lpstr>
      <vt:lpstr>_⨹_6_886e4</vt:lpstr>
      <vt:lpstr>_⨹_7_65dd2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2024-05-11T14:54:45Z</dcterms:created>
  <dcterms:modified xsi:type="dcterms:W3CDTF">2024-05-13T06:40:56Z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