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5"/>
  </p:notesMasterIdLst>
  <p:sldIdLst>
    <p:sldId id="303" r:id="rId3"/>
    <p:sldId id="305" r:id="rId4"/>
    <p:sldId id="317" r:id="rId5"/>
    <p:sldId id="306" r:id="rId6"/>
    <p:sldId id="308" r:id="rId7"/>
    <p:sldId id="318" r:id="rId8"/>
    <p:sldId id="310" r:id="rId9"/>
    <p:sldId id="313" r:id="rId10"/>
    <p:sldId id="319" r:id="rId11"/>
    <p:sldId id="315" r:id="rId12"/>
    <p:sldId id="320" r:id="rId13"/>
    <p:sldId id="25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FE705-EA7B-4CA7-9084-B27328E1E93A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044D7-EB05-495B-90BC-70DA9C810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1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6044D7-EB05-495B-90BC-70DA9C810F5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76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3" name="yt_shape_1121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12" name="yt_image_1121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5" name="yt_shape_11215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实际问题中的方案决策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反映了某产品的销售收入与销量的关系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c92b"/>
              </a:rPr>
              <a:t>反映了该公司产品的销售成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本与销量的关系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当该公司盈利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收入大于成本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销量必须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8" name="yt_table_1121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814713"/>
              </p:ext>
            </p:extLst>
          </p:nvPr>
        </p:nvGraphicFramePr>
        <p:xfrm>
          <a:off x="540047" y="2936805"/>
          <a:ext cx="51327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少于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pic>
        <p:nvPicPr>
          <p:cNvPr id="11217" name="yt_image_11217_skip" title="H_104.9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9455" y="2936805"/>
            <a:ext cx="2000469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488130">
            <a:extLst>
              <a:ext uri="{FF2B5EF4-FFF2-40B4-BE49-F238E27FC236}">
                <a16:creationId xmlns:a16="http://schemas.microsoft.com/office/drawing/2014/main" id="{DB461789-14C5-7D58-B974-83E97E35F4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7730EB-AA87-6AE1-14F6-74BF13AE262B}"/>
              </a:ext>
            </a:extLst>
          </p:cNvPr>
          <p:cNvSpPr txBox="1"/>
          <p:nvPr/>
        </p:nvSpPr>
        <p:spPr>
          <a:xfrm>
            <a:off x="9365507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8" name="yt_shape_11258"/>
          <p:cNvSpPr txBox="1"/>
          <p:nvPr/>
        </p:nvSpPr>
        <p:spPr>
          <a:xfrm>
            <a:off x="551384" y="729629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57" name="yt_image_1125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2962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0" name="yt_shape_11260"/>
          <p:cNvSpPr txBox="1"/>
          <p:nvPr/>
        </p:nvSpPr>
        <p:spPr>
          <a:xfrm>
            <a:off x="551503" y="12610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在甘肃临夏州拱石山县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级地震灾害中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某市组织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819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汽车装运食品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药品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生活用品三种救灾物资共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吨到灾民安置点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377"/>
              </a:rPr>
              <a:t>辆汽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车都要装运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每辆汽车只能装运同一种救灾物资且必须装满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261" name="yt_table_1126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222530"/>
              </p:ext>
            </p:extLst>
          </p:nvPr>
        </p:nvGraphicFramePr>
        <p:xfrm>
          <a:off x="551384" y="2852936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11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0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0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0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物资种类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食品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药品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生活用品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每辆汽车运载量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每吨所需运费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263" name="yt_shape_11263"/>
          <p:cNvSpPr txBox="1"/>
          <p:nvPr/>
        </p:nvSpPr>
        <p:spPr>
          <a:xfrm>
            <a:off x="551503" y="482334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设装运食品的车辆数为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装运药品的车辆数为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e655"/>
              </a:rPr>
              <a:t>之间的函数表达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不用写出自变量的取值范围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之间的函数表达式为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0F14B4-0162-8DA6-4CC8-A4D40C9755BA}"/>
              </a:ext>
            </a:extLst>
          </p:cNvPr>
          <p:cNvSpPr txBox="1"/>
          <p:nvPr/>
        </p:nvSpPr>
        <p:spPr>
          <a:xfrm>
            <a:off x="461492" y="6203003"/>
            <a:ext cx="6968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之间的函数表达式为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yt_shape_11266"/>
          <p:cNvSpPr txBox="1"/>
          <p:nvPr/>
        </p:nvSpPr>
        <p:spPr>
          <a:xfrm>
            <a:off x="569387" y="629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如果装运食品的车辆数不少于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装运药品的车辆数不少于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b7cd"/>
              </a:rPr>
              <a:t>那么车辆的安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排有哪几种方案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若要求总运费最少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应采用哪种方案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并求出最少总运费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67" name="yt_shape_11267"/>
              <p:cNvSpPr txBox="1"/>
              <p:nvPr/>
            </p:nvSpPr>
            <p:spPr>
              <a:xfrm>
                <a:off x="569387" y="1588726"/>
                <a:ext cx="11492915" cy="5820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）知装运食品、药品、生活用品三种物资的车辆数分别为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e204e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为整数，所以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，所以车辆的安排方案有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：装运食品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辆、药品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辆、生活用品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：装运食品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辆、药品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辆、生活用品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：装运食品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辆、药品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辆、生活用品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设总运费为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的增大而减小，所以当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8_466e6"/>
                  </a:rPr>
                  <a:t>时，总运费最少，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最小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12160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（元）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故若要求总运费最少，应采用方案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，最少总运费为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12160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267" name="yt_shape_112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588726"/>
                <a:ext cx="11492915" cy="5820632"/>
              </a:xfrm>
              <a:prstGeom prst="rect">
                <a:avLst/>
              </a:prstGeom>
              <a:blipFill>
                <a:blip r:embed="rId3"/>
                <a:stretch>
                  <a:fillRect l="-1591" t="-943" b="-2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0953B8-54F1-9CF1-6DD1-8BD5BDAE0C6A}"/>
              </a:ext>
            </a:extLst>
          </p:cNvPr>
          <p:cNvSpPr txBox="1"/>
          <p:nvPr/>
        </p:nvSpPr>
        <p:spPr>
          <a:xfrm>
            <a:off x="479376" y="1541920"/>
            <a:ext cx="1132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）知装运食品、药品、生活用品三种物资的车辆数分别为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B23D9B-D0DF-9CBA-5E65-01A01B04B1C4}"/>
              </a:ext>
            </a:extLst>
          </p:cNvPr>
          <p:cNvSpPr txBox="1"/>
          <p:nvPr/>
        </p:nvSpPr>
        <p:spPr>
          <a:xfrm>
            <a:off x="479376" y="2017408"/>
            <a:ext cx="97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e204e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092435-2675-4470-4DC2-BE5878AA0F9C}"/>
                  </a:ext>
                </a:extLst>
              </p:cNvPr>
              <p:cNvSpPr txBox="1"/>
              <p:nvPr/>
            </p:nvSpPr>
            <p:spPr>
              <a:xfrm>
                <a:off x="479376" y="2104914"/>
                <a:ext cx="590054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092435-2675-4470-4DC2-BE5878AA0F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104914"/>
                <a:ext cx="5900547" cy="1154189"/>
              </a:xfrm>
              <a:prstGeom prst="rect">
                <a:avLst/>
              </a:prstGeom>
              <a:blipFill>
                <a:blip r:embed="rId4"/>
                <a:stretch>
                  <a:fillRect l="-1653" r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24483CA-0DDA-2B93-FD1F-E1A6438997B6}"/>
              </a:ext>
            </a:extLst>
          </p:cNvPr>
          <p:cNvSpPr txBox="1"/>
          <p:nvPr/>
        </p:nvSpPr>
        <p:spPr>
          <a:xfrm>
            <a:off x="479376" y="3102696"/>
            <a:ext cx="917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为整数，所以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，所以车辆的安排方案有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D83C83-627A-F1F7-63EF-B22ADC3F6686}"/>
              </a:ext>
            </a:extLst>
          </p:cNvPr>
          <p:cNvSpPr txBox="1"/>
          <p:nvPr/>
        </p:nvSpPr>
        <p:spPr>
          <a:xfrm>
            <a:off x="479376" y="3578184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：装运食品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辆、药品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辆、生活用品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8FAB4E-EB85-82A4-3221-B04942773B0C}"/>
              </a:ext>
            </a:extLst>
          </p:cNvPr>
          <p:cNvSpPr txBox="1"/>
          <p:nvPr/>
        </p:nvSpPr>
        <p:spPr>
          <a:xfrm>
            <a:off x="479376" y="4053672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：装运食品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辆、药品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辆、生活用品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1A481C-9EF5-36A6-BE98-8A3B97E342C9}"/>
              </a:ext>
            </a:extLst>
          </p:cNvPr>
          <p:cNvSpPr txBox="1"/>
          <p:nvPr/>
        </p:nvSpPr>
        <p:spPr>
          <a:xfrm>
            <a:off x="479376" y="4529160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：装运食品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辆、药品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辆、生活用品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3619AE-53E4-8360-AD35-6E135C49F55B}"/>
              </a:ext>
            </a:extLst>
          </p:cNvPr>
          <p:cNvSpPr txBox="1"/>
          <p:nvPr/>
        </p:nvSpPr>
        <p:spPr>
          <a:xfrm>
            <a:off x="479376" y="5004648"/>
            <a:ext cx="11171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设总运费为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6C5768-659A-2265-1600-4367616E9190}"/>
              </a:ext>
            </a:extLst>
          </p:cNvPr>
          <p:cNvSpPr txBox="1"/>
          <p:nvPr/>
        </p:nvSpPr>
        <p:spPr>
          <a:xfrm>
            <a:off x="479376" y="5480136"/>
            <a:ext cx="11194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的增大而减小，所以当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466e6"/>
              </a:rPr>
              <a:t>时，总运费最少，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1DF4AC-A7FA-297B-34AC-6035C9195A77}"/>
              </a:ext>
            </a:extLst>
          </p:cNvPr>
          <p:cNvSpPr txBox="1"/>
          <p:nvPr/>
        </p:nvSpPr>
        <p:spPr>
          <a:xfrm>
            <a:off x="479376" y="5955624"/>
            <a:ext cx="553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675C1F-D6B1-C6E8-59BD-23DE7D55FDE9}"/>
              </a:ext>
            </a:extLst>
          </p:cNvPr>
          <p:cNvSpPr txBox="1"/>
          <p:nvPr/>
        </p:nvSpPr>
        <p:spPr>
          <a:xfrm>
            <a:off x="479444" y="6369227"/>
            <a:ext cx="818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故若要求总运费最少，应采用方案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，最少总运费为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0" name="yt_shape_11220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一旅游团来到某旅游景点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看到售票处旁边的公告栏如下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ba3b"/>
              </a:rPr>
              <a:t>请根据公告栏的内容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221" name="yt_table_11221" title="H_156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579669"/>
              </p:ext>
            </p:extLst>
          </p:nvPr>
        </p:nvGraphicFramePr>
        <p:xfrm>
          <a:off x="2265591" y="1952840"/>
          <a:ext cx="8436320" cy="19933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436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公告栏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各位游客，本景点门票价格如下：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一次购买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张以下（含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张），每张门票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元；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一次购买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张以上，超过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张的部分，每张门票六折优惠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223" name="yt_shape_11223" descr="{&quot;rangeId&quot;:0,&quot;hasUnderline&quot;:&quot;1&quot;}"/>
          <p:cNvSpPr txBox="1"/>
          <p:nvPr/>
        </p:nvSpPr>
        <p:spPr>
          <a:xfrm>
            <a:off x="540119" y="42582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若旅游团人数为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门票费用是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1620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若旅游团人数为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6e9a"/>
              </a:rPr>
              <a:t>门票费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3960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7D0939-BCDD-9A19-588C-891FBBD8D97E}"/>
              </a:ext>
            </a:extLst>
          </p:cNvPr>
          <p:cNvSpPr txBox="1"/>
          <p:nvPr/>
        </p:nvSpPr>
        <p:spPr>
          <a:xfrm>
            <a:off x="5936508" y="42114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7046E9-8E2B-06E0-A377-9889C71EE060}"/>
              </a:ext>
            </a:extLst>
          </p:cNvPr>
          <p:cNvSpPr txBox="1"/>
          <p:nvPr/>
        </p:nvSpPr>
        <p:spPr>
          <a:xfrm>
            <a:off x="1364508" y="46869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4" name="yt_shape_11224"/>
              <p:cNvSpPr txBox="1"/>
              <p:nvPr/>
            </p:nvSpPr>
            <p:spPr>
              <a:xfrm>
                <a:off x="540119" y="900000"/>
                <a:ext cx="11492915" cy="2493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设旅游团人数为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写出该旅游团门票费用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与人数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a433"/>
                  </a:rPr>
                  <a:t>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直接填写在下面的横线上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180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108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+720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，且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为整数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224" name="yt_shape_11224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93118"/>
              </a:xfrm>
              <a:prstGeom prst="rect">
                <a:avLst/>
              </a:prstGeom>
              <a:blipFill>
                <a:blip r:embed="rId2"/>
                <a:stretch>
                  <a:fillRect l="-1645" t="-2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FB56A6-FB8F-E16F-3F3A-E21433776EC1}"/>
                  </a:ext>
                </a:extLst>
              </p:cNvPr>
              <p:cNvSpPr txBox="1"/>
              <p:nvPr/>
            </p:nvSpPr>
            <p:spPr>
              <a:xfrm>
                <a:off x="1462330" y="2300835"/>
                <a:ext cx="115163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180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𝑥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FB56A6-FB8F-E16F-3F3A-E21433776E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2330" y="2300835"/>
                <a:ext cx="1151637" cy="4594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C84927-B84C-9A0F-C2F9-5E3235E00D3B}"/>
                  </a:ext>
                </a:extLst>
              </p:cNvPr>
              <p:cNvSpPr txBox="1"/>
              <p:nvPr/>
            </p:nvSpPr>
            <p:spPr>
              <a:xfrm>
                <a:off x="1343472" y="2794472"/>
                <a:ext cx="2028191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108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𝑥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+720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C84927-B84C-9A0F-C2F9-5E3235E00D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2794472"/>
                <a:ext cx="2028191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7" name="yt_shape_11227" descr="{&quot;rangeId&quot;:0,&quot;hasUnderline&quot;:&quot;1&quot;}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某单位要印刷一批资料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在需要支付版费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元和每份资料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790f"/>
              </a:rPr>
              <a:t>元印刷费的前提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乙两个印刷厂分别提出了不同的优惠条件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甲印刷厂提出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41c7"/>
              </a:rPr>
              <a:t>凡印刷数量超过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超过部分的印刷费可按九折收费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乙印刷厂提出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凡印刷数量超过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0d138"/>
              </a:rPr>
              <a:t>3000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超过部分的印刷费可按八折收费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如果该单位要印刷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f00"/>
              </a:rPr>
              <a:t>应该选择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印刷厂印刷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（怀化市中考）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某中学组织学生研学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原计划租用可坐乘客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63ec"/>
              </a:rPr>
              <a:t>种客车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若干辆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人没有座位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若租用可坐乘客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种客车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则可少租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00dd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且恰好坐满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0291B9-D7D0-E1FF-29DE-7F9E5C3E0B78}"/>
              </a:ext>
            </a:extLst>
          </p:cNvPr>
          <p:cNvSpPr txBox="1"/>
          <p:nvPr/>
        </p:nvSpPr>
        <p:spPr>
          <a:xfrm>
            <a:off x="10597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9" name="yt_shape_11229"/>
              <p:cNvSpPr txBox="1"/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原计划租用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种客车多少辆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这次研学去了多少人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）原计划租用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辆，这次研学去了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若该校计划租用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两种客车共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种客车不超过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94aa"/>
                  </a:rPr>
                  <a:t>且每人都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则有哪几种租车方案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）设该校计划租用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辆，则租用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+60×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≥1200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种方案：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辆，租用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辆，租用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辆，租用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9" name="yt_shape_11229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  <a:blipFill>
                <a:blip r:embed="rId2"/>
                <a:stretch>
                  <a:fillRect l="-1645" t="-1027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0BD662-1635-C844-A0B3-4DCC757B7695}"/>
              </a:ext>
            </a:extLst>
          </p:cNvPr>
          <p:cNvSpPr txBox="1"/>
          <p:nvPr/>
        </p:nvSpPr>
        <p:spPr>
          <a:xfrm>
            <a:off x="450108" y="1328682"/>
            <a:ext cx="800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）原计划租用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辆，这次研学去了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4E9D4B-C14A-C20B-552C-E09F0E8333E4}"/>
              </a:ext>
            </a:extLst>
          </p:cNvPr>
          <p:cNvSpPr txBox="1"/>
          <p:nvPr/>
        </p:nvSpPr>
        <p:spPr>
          <a:xfrm>
            <a:off x="450108" y="2755146"/>
            <a:ext cx="1006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）设该校计划租用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辆，则租用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）辆，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19AFD8-8D2D-91BB-2436-58CBD6E29722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919969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+60×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≥1200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6419AFD8-8D2D-91BB-2436-58CBD6E29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9199690" cy="1154189"/>
              </a:xfrm>
              <a:prstGeom prst="rect">
                <a:avLst/>
              </a:prstGeom>
              <a:blipFill>
                <a:blip r:embed="rId3"/>
                <a:stretch>
                  <a:fillRect l="-1060" r="-1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9AC9703-BF80-409D-78DC-5F119B7A01E0}"/>
              </a:ext>
            </a:extLst>
          </p:cNvPr>
          <p:cNvSpPr txBox="1"/>
          <p:nvPr/>
        </p:nvSpPr>
        <p:spPr>
          <a:xfrm>
            <a:off x="450108" y="4291211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种方案：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0B2CD3-DB67-2752-C42E-392507B53039}"/>
              </a:ext>
            </a:extLst>
          </p:cNvPr>
          <p:cNvSpPr txBox="1"/>
          <p:nvPr/>
        </p:nvSpPr>
        <p:spPr>
          <a:xfrm>
            <a:off x="450108" y="4766699"/>
            <a:ext cx="577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CDB5AE-B686-46CF-32E2-32EC9577796A}"/>
              </a:ext>
            </a:extLst>
          </p:cNvPr>
          <p:cNvSpPr txBox="1"/>
          <p:nvPr/>
        </p:nvSpPr>
        <p:spPr>
          <a:xfrm>
            <a:off x="450108" y="5242187"/>
            <a:ext cx="577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91803D-556C-5D3D-E8EB-D70A56B34D03}"/>
              </a:ext>
            </a:extLst>
          </p:cNvPr>
          <p:cNvSpPr txBox="1"/>
          <p:nvPr/>
        </p:nvSpPr>
        <p:spPr>
          <a:xfrm>
            <a:off x="450108" y="5717675"/>
            <a:ext cx="5542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辆，租用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4" name="yt_shape_1123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种客车租金为每辆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种客车租金每辆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208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应该怎样租车才最合算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）在（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）的条件下，设租金为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24578"/>
              </a:rPr>
              <a:t>＝－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的增大而减小，当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取最大，即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取最小，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72dcc"/>
              </a:rPr>
              <a:t>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种客车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辆，租用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种客车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辆最合算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58DB15-FAA0-9993-35B0-395E15F4F070}"/>
              </a:ext>
            </a:extLst>
          </p:cNvPr>
          <p:cNvSpPr txBox="1"/>
          <p:nvPr/>
        </p:nvSpPr>
        <p:spPr>
          <a:xfrm>
            <a:off x="450108" y="1804170"/>
            <a:ext cx="11178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）在（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）的条件下，设租金为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24578"/>
              </a:rPr>
              <a:t>＝－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279740-0BE0-ED4D-442A-30685BEAFE41}"/>
              </a:ext>
            </a:extLst>
          </p:cNvPr>
          <p:cNvSpPr txBox="1"/>
          <p:nvPr/>
        </p:nvSpPr>
        <p:spPr>
          <a:xfrm>
            <a:off x="450108" y="2279658"/>
            <a:ext cx="1111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7500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的增大而减小，当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取最大，即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取最小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9C5D72-2E80-7A03-442C-BAB45CEF4521}"/>
              </a:ext>
            </a:extLst>
          </p:cNvPr>
          <p:cNvSpPr txBox="1"/>
          <p:nvPr/>
        </p:nvSpPr>
        <p:spPr>
          <a:xfrm>
            <a:off x="450108" y="3277440"/>
            <a:ext cx="584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_72dcc"/>
              </a:rPr>
              <a:t>租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辆，租用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种客车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辆最合算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7" name="yt_shape_1123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36" name="yt_image_112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9" name="yt_shape_11239" descr="{&quot;rangeId&quot;:0,&quot;hasUnderline&quot;:&quot;1&quot;}"/>
          <p:cNvSpPr txBox="1"/>
          <p:nvPr/>
        </p:nvSpPr>
        <p:spPr>
          <a:xfrm>
            <a:off x="540119" y="1482165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小静准备到甲商场或乙商场购买一些商品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两商场同种商品的标价相同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794e"/>
              </a:rPr>
              <a:t>而各自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推出不同的优惠方案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在甲商场累计购买满一定数额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69f7"/>
              </a:rPr>
              <a:t>再购买的商品按原价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在乙商场累计购买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元的商品后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再购买的商品按原价的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450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累计购物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在甲商场需付钱数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c4d1"/>
              </a:rPr>
              <a:t>在乙商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场需付钱数为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当累计购物大于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64cb6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选择乙商场一定优惠些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当累计购物超过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5a70"/>
              </a:rPr>
              <a:t>选择甲商场一定优惠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①②④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563C94-182B-4A08-DDD9-C2C51E489585}"/>
              </a:ext>
            </a:extLst>
          </p:cNvPr>
          <p:cNvSpPr txBox="1"/>
          <p:nvPr/>
        </p:nvSpPr>
        <p:spPr>
          <a:xfrm>
            <a:off x="2964708" y="428828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551384" y="1570591"/>
            <a:ext cx="4924425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甲：所有商品按原价的八五折出售；</a:t>
            </a:r>
          </a:p>
        </p:txBody>
      </p:sp>
      <p:sp>
        <p:nvSpPr>
          <p:cNvPr id="11242" name="yt_shape_11242"/>
          <p:cNvSpPr txBox="1"/>
          <p:nvPr/>
        </p:nvSpPr>
        <p:spPr>
          <a:xfrm>
            <a:off x="551384" y="2056755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乙：一次购买商品总额不超过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元的按原价付费，超过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元的部分打七折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43" name="yt_shape_11243"/>
          <p:cNvSpPr txBox="1"/>
          <p:nvPr/>
        </p:nvSpPr>
        <p:spPr>
          <a:xfrm>
            <a:off x="551503" y="25360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设需要购买体育用品的原价总额为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去甲体育专卖店购买实付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2c02"/>
              </a:rPr>
              <a:t>去乙体育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专卖店购买实付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其函数图象如图所示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44" name="yt_shape_11244"/>
          <p:cNvSpPr txBox="1"/>
          <p:nvPr/>
        </p:nvSpPr>
        <p:spPr>
          <a:xfrm>
            <a:off x="551384" y="3495493"/>
            <a:ext cx="57820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245"/>
              <p:cNvSpPr txBox="1"/>
              <p:nvPr/>
            </p:nvSpPr>
            <p:spPr>
              <a:xfrm>
                <a:off x="551384" y="4127160"/>
                <a:ext cx="7319311" cy="25113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）由题意可得，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≤300)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2" name="yt_shape_11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127160"/>
                <a:ext cx="7319311" cy="2511329"/>
              </a:xfrm>
              <a:prstGeom prst="rect">
                <a:avLst/>
              </a:prstGeom>
              <a:blipFill>
                <a:blip r:embed="rId2"/>
                <a:stretch>
                  <a:fillRect l="-2498" t="-1942" r="-1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47" name="yt_image_1124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4153529"/>
            <a:ext cx="171217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169BC9-756C-5D00-8244-A5C993DFBC03}"/>
              </a:ext>
            </a:extLst>
          </p:cNvPr>
          <p:cNvSpPr txBox="1"/>
          <p:nvPr/>
        </p:nvSpPr>
        <p:spPr>
          <a:xfrm>
            <a:off x="461373" y="4080354"/>
            <a:ext cx="491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）由题意可得，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415405-277A-98C6-91A3-1045DF3A676F}"/>
              </a:ext>
            </a:extLst>
          </p:cNvPr>
          <p:cNvSpPr txBox="1"/>
          <p:nvPr/>
        </p:nvSpPr>
        <p:spPr>
          <a:xfrm>
            <a:off x="461373" y="4555842"/>
            <a:ext cx="376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96A880-76BA-C4BD-00E8-8F2D4EF52578}"/>
              </a:ext>
            </a:extLst>
          </p:cNvPr>
          <p:cNvSpPr txBox="1"/>
          <p:nvPr/>
        </p:nvSpPr>
        <p:spPr>
          <a:xfrm>
            <a:off x="461373" y="5031330"/>
            <a:ext cx="7428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814100-48C5-CB6E-971B-9B5D84BF4BA1}"/>
                  </a:ext>
                </a:extLst>
              </p:cNvPr>
              <p:cNvSpPr txBox="1"/>
              <p:nvPr/>
            </p:nvSpPr>
            <p:spPr>
              <a:xfrm>
                <a:off x="461373" y="5506818"/>
                <a:ext cx="449687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≤300)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814100-48C5-CB6E-971B-9B5D84BF4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506818"/>
                <a:ext cx="4496879" cy="1154189"/>
              </a:xfrm>
              <a:prstGeom prst="rect">
                <a:avLst/>
              </a:prstGeom>
              <a:blipFill>
                <a:blip r:embed="rId4"/>
                <a:stretch>
                  <a:fillRect l="-2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240"/>
          <p:cNvSpPr txBox="1"/>
          <p:nvPr/>
        </p:nvSpPr>
        <p:spPr>
          <a:xfrm>
            <a:off x="551384" y="69269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（通辽市中考）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为落实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丰富课后服务的内容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某学校计划到甲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8261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乙两个体育专卖店购买一批新的体育用品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两个体育专卖店的优惠活动如下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9" name="yt_shape_11249"/>
          <p:cNvSpPr txBox="1"/>
          <p:nvPr/>
        </p:nvSpPr>
        <p:spPr>
          <a:xfrm>
            <a:off x="540000" y="900000"/>
            <a:ext cx="5338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两图象交于点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1250"/>
          <p:cNvSpPr txBox="1"/>
          <p:nvPr/>
        </p:nvSpPr>
        <p:spPr>
          <a:xfrm>
            <a:off x="540119" y="1531667"/>
            <a:ext cx="974473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4_7ff6f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251" name="yt_image_1125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289601"/>
            <a:ext cx="171217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3" name="yt_shape_11253"/>
          <p:cNvSpPr txBox="1"/>
          <p:nvPr/>
        </p:nvSpPr>
        <p:spPr>
          <a:xfrm>
            <a:off x="540000" y="2985749"/>
            <a:ext cx="100796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根据函数图象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直接写出选择去哪个体育专卖店购买体育用品更合算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1254"/>
          <p:cNvSpPr txBox="1"/>
          <p:nvPr/>
        </p:nvSpPr>
        <p:spPr>
          <a:xfrm>
            <a:off x="540119" y="3617416"/>
            <a:ext cx="1085072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）由图象可得，当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时，去甲体育专卖店购买体育用品更合算；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时，去两个体育专卖店购买体育用品一样合算；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时，去乙体育专卖店购买体育用品更合算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466E9-33DD-879B-F6B8-3785947F0486}"/>
              </a:ext>
            </a:extLst>
          </p:cNvPr>
          <p:cNvSpPr txBox="1"/>
          <p:nvPr/>
        </p:nvSpPr>
        <p:spPr>
          <a:xfrm>
            <a:off x="450108" y="1484861"/>
            <a:ext cx="612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9F91DC-1C4B-4702-4DDC-EF2A973304E8}"/>
              </a:ext>
            </a:extLst>
          </p:cNvPr>
          <p:cNvSpPr txBox="1"/>
          <p:nvPr/>
        </p:nvSpPr>
        <p:spPr>
          <a:xfrm>
            <a:off x="450108" y="1960349"/>
            <a:ext cx="9381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7ff6f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2457CE-E5A8-AC97-87F9-16D3CA86EF1A}"/>
              </a:ext>
            </a:extLst>
          </p:cNvPr>
          <p:cNvSpPr txBox="1"/>
          <p:nvPr/>
        </p:nvSpPr>
        <p:spPr>
          <a:xfrm>
            <a:off x="450108" y="2435837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180916-AAA3-35D0-5133-588C7F918E2A}"/>
              </a:ext>
            </a:extLst>
          </p:cNvPr>
          <p:cNvSpPr txBox="1"/>
          <p:nvPr/>
        </p:nvSpPr>
        <p:spPr>
          <a:xfrm>
            <a:off x="450108" y="3570610"/>
            <a:ext cx="1092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）由图象可得，当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时，去甲体育专卖店购买体育用品更合算；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C7A698-F8C9-2B69-6EF3-7AECC6552D9B}"/>
              </a:ext>
            </a:extLst>
          </p:cNvPr>
          <p:cNvSpPr txBox="1"/>
          <p:nvPr/>
        </p:nvSpPr>
        <p:spPr>
          <a:xfrm>
            <a:off x="450108" y="4046098"/>
            <a:ext cx="787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时，去两个体育专卖店购买体育用品一样合算；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D08F5A-7827-22B1-C0DC-8AA8556F8842}"/>
              </a:ext>
            </a:extLst>
          </p:cNvPr>
          <p:cNvSpPr txBox="1"/>
          <p:nvPr/>
        </p:nvSpPr>
        <p:spPr>
          <a:xfrm>
            <a:off x="450108" y="4521586"/>
            <a:ext cx="7039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时，去乙体育专卖店购买体育用品更合算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1487</Words>
  <Application>Microsoft Office PowerPoint</Application>
  <PresentationFormat>宽屏</PresentationFormat>
  <Paragraphs>120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5" baseType="lpstr">
      <vt:lpstr>_⨹_1_100dd</vt:lpstr>
      <vt:lpstr>_⨹_1_28819</vt:lpstr>
      <vt:lpstr>_⨹_1_2a433</vt:lpstr>
      <vt:lpstr>_⨹_1_58261</vt:lpstr>
      <vt:lpstr>_⨹_1_6208f</vt:lpstr>
      <vt:lpstr>_⨹_1_72dcc</vt:lpstr>
      <vt:lpstr>_⨹_1_cf450</vt:lpstr>
      <vt:lpstr>_⨹_1_e204e</vt:lpstr>
      <vt:lpstr>_⨹_12_fc92b</vt:lpstr>
      <vt:lpstr>_⨹_2_24578</vt:lpstr>
      <vt:lpstr>_⨹_2_64cb6</vt:lpstr>
      <vt:lpstr>_⨹_2_8e377</vt:lpstr>
      <vt:lpstr>_⨹_3_0c4d1</vt:lpstr>
      <vt:lpstr>_⨹_3_163ec</vt:lpstr>
      <vt:lpstr>_⨹_3_96e9a</vt:lpstr>
      <vt:lpstr>_⨹_3_b794e</vt:lpstr>
      <vt:lpstr>_⨹_4_0d138</vt:lpstr>
      <vt:lpstr>_⨹_4_4bf00</vt:lpstr>
      <vt:lpstr>_⨹_4_7ff6f</vt:lpstr>
      <vt:lpstr>_⨹_4_a2c02</vt:lpstr>
      <vt:lpstr>_⨹_4_d94aa</vt:lpstr>
      <vt:lpstr>_⨹_6_9b7cd</vt:lpstr>
      <vt:lpstr>_⨹_7_5e655</vt:lpstr>
      <vt:lpstr>_⨹_7_641c7</vt:lpstr>
      <vt:lpstr>_⨹_7_c790f</vt:lpstr>
      <vt:lpstr>_⨹_8_466e6</vt:lpstr>
      <vt:lpstr>_⨹_9_35a70</vt:lpstr>
      <vt:lpstr>_⨹_9_869f7</vt:lpstr>
      <vt:lpstr>_⨹_9_cba3b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2024-05-13T01:50:35Z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