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3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0" name="yt_shape_120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19" name="yt_image_12019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2" name="yt_shape_12022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基本事实与定理</a:t>
            </a:r>
          </a:p>
        </p:txBody>
      </p:sp>
      <p:sp>
        <p:nvSpPr>
          <p:cNvPr id="12023" name="yt_shape_12023"/>
          <p:cNvSpPr txBox="1"/>
          <p:nvPr/>
        </p:nvSpPr>
        <p:spPr>
          <a:xfrm>
            <a:off x="540000" y="1977370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两点确定一条直线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这句话是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4" name="yt_table_12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660051"/>
              </p:ext>
            </p:extLst>
          </p:nvPr>
        </p:nvGraphicFramePr>
        <p:xfrm>
          <a:off x="540047" y="2456673"/>
          <a:ext cx="4658043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sp>
        <p:nvSpPr>
          <p:cNvPr id="12026" name="yt_shape_12026" descr="{&quot;rangeId&quot;:0,&quot;hasUnderline&quot;:&quot;1&quot;}"/>
          <p:cNvSpPr txBox="1"/>
          <p:nvPr/>
        </p:nvSpPr>
        <p:spPr>
          <a:xfrm>
            <a:off x="540119" y="345822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下列命题可作为定理的有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两直线平行，同旁内角互补；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相等的角是对顶角；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等角的补角相等；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7c9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439603783" title="H_26.259764">
            <a:extLst>
              <a:ext uri="{FF2B5EF4-FFF2-40B4-BE49-F238E27FC236}">
                <a16:creationId xmlns:a16="http://schemas.microsoft.com/office/drawing/2014/main" id="{67670A9C-A9FA-9C77-BF48-AF134D1E59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974C94-6525-3869-DE1F-B70E3D2E6B8B}"/>
              </a:ext>
            </a:extLst>
          </p:cNvPr>
          <p:cNvSpPr txBox="1"/>
          <p:nvPr/>
        </p:nvSpPr>
        <p:spPr>
          <a:xfrm>
            <a:off x="5631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3ECE1E-BE53-63C9-AEAE-60F7DB9C6AFF}"/>
              </a:ext>
            </a:extLst>
          </p:cNvPr>
          <p:cNvSpPr txBox="1"/>
          <p:nvPr/>
        </p:nvSpPr>
        <p:spPr>
          <a:xfrm>
            <a:off x="4412508" y="341142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8" name="yt_shape_12028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证明与推理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000" y="1395205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0" name="yt_table_120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025833"/>
              </p:ext>
            </p:extLst>
          </p:nvPr>
        </p:nvGraphicFramePr>
        <p:xfrm>
          <a:off x="540047" y="1874508"/>
          <a:ext cx="5967413" cy="1901952"/>
        </p:xfrm>
        <a:graphic>
          <a:graphicData uri="http://schemas.openxmlformats.org/drawingml/2006/table">
            <a:tbl>
              <a:tblPr/>
              <a:tblGrid>
                <a:gridCol w="596741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pic>
        <p:nvPicPr>
          <p:cNvPr id="3" name="yt_shape_1715439603840" title="H_26.259764">
            <a:extLst>
              <a:ext uri="{FF2B5EF4-FFF2-40B4-BE49-F238E27FC236}">
                <a16:creationId xmlns:a16="http://schemas.microsoft.com/office/drawing/2014/main" id="{346DFE62-4D07-5406-FB4D-7639AF3F8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1824C8-4701-9370-EE49-47312FFB3771}"/>
              </a:ext>
            </a:extLst>
          </p:cNvPr>
          <p:cNvSpPr txBox="1"/>
          <p:nvPr/>
        </p:nvSpPr>
        <p:spPr>
          <a:xfrm>
            <a:off x="44123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" name="yt_shape_1203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91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正确的证明顺序是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6" name="yt_table_120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014983"/>
              </p:ext>
            </p:extLst>
          </p:nvPr>
        </p:nvGraphicFramePr>
        <p:xfrm>
          <a:off x="540047" y="2818041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③④⑤②①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④②①⑤③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⑤②③①④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pic>
        <p:nvPicPr>
          <p:cNvPr id="12035" name="yt_image_12035_skip" title="H_89.8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5049" y="2818041"/>
            <a:ext cx="1964867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2AD210-ED35-1568-7DBC-70293FF19C99}"/>
              </a:ext>
            </a:extLst>
          </p:cNvPr>
          <p:cNvSpPr txBox="1"/>
          <p:nvPr/>
        </p:nvSpPr>
        <p:spPr>
          <a:xfrm>
            <a:off x="34981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8" name="yt_shape_12038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【易错易混】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混淆命题、定理、基本事实的关系而出错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781AA9-55A4-3EC8-D3B2-786D1C6EECA1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混淆命题、定理、基本事实的关系而出错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039" descr="{&quot;rangeId&quot;:0,&quot;hasUnderline&quot;:&quot;1&quot;}"/>
          <p:cNvSpPr txBox="1"/>
          <p:nvPr/>
        </p:nvSpPr>
        <p:spPr>
          <a:xfrm>
            <a:off x="540000" y="14170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基本事实的关系有如下说法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基本事实是真命题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204e"/>
              </a:rPr>
              <a:t>定理是由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定义和基本事实推导出来的真命题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真命题是基本事实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真命题一定是定理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a028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中正确的有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AD8C8D-9D36-4A4B-69F2-FD5C972A4D11}"/>
              </a:ext>
            </a:extLst>
          </p:cNvPr>
          <p:cNvSpPr txBox="1"/>
          <p:nvPr/>
        </p:nvSpPr>
        <p:spPr>
          <a:xfrm>
            <a:off x="2278789" y="23212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1" name="yt_shape_1204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40" name="yt_image_1204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3" name="yt_shape_1204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有三个论断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89aa"/>
              </a:rPr>
              <a:t>请你从中任选两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个作为条件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另一个作为结论构成一个命题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并证明该命题的正确性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44" name="yt_image_12044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1291" y="2593964"/>
            <a:ext cx="166941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6" name="yt_shape_12046"/>
          <p:cNvSpPr txBox="1"/>
          <p:nvPr/>
        </p:nvSpPr>
        <p:spPr>
          <a:xfrm>
            <a:off x="540119" y="401604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解：（答案不唯一）已知：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02b7c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E6276F-A7A7-CBF2-BB7A-CE0802281532}"/>
              </a:ext>
            </a:extLst>
          </p:cNvPr>
          <p:cNvSpPr txBox="1"/>
          <p:nvPr/>
        </p:nvSpPr>
        <p:spPr>
          <a:xfrm>
            <a:off x="450108" y="3969243"/>
            <a:ext cx="700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解：（答案不唯一）已知：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75C13-32C1-3CC2-4A38-38BCD7D6E97E}"/>
              </a:ext>
            </a:extLst>
          </p:cNvPr>
          <p:cNvSpPr txBox="1"/>
          <p:nvPr/>
        </p:nvSpPr>
        <p:spPr>
          <a:xfrm>
            <a:off x="450108" y="4444731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CFB612-173D-7C29-62C4-5C4319DB739D}"/>
              </a:ext>
            </a:extLst>
          </p:cNvPr>
          <p:cNvSpPr txBox="1"/>
          <p:nvPr/>
        </p:nvSpPr>
        <p:spPr>
          <a:xfrm>
            <a:off x="450108" y="4920219"/>
            <a:ext cx="1130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3CD46C-D0CF-1991-3A45-38D06152DA1C}"/>
              </a:ext>
            </a:extLst>
          </p:cNvPr>
          <p:cNvSpPr txBox="1"/>
          <p:nvPr/>
        </p:nvSpPr>
        <p:spPr>
          <a:xfrm>
            <a:off x="450108" y="5395707"/>
            <a:ext cx="565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2b7c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5841CE-3E15-A71D-6C7C-2F05939A470A}"/>
              </a:ext>
            </a:extLst>
          </p:cNvPr>
          <p:cNvSpPr txBox="1"/>
          <p:nvPr/>
        </p:nvSpPr>
        <p:spPr>
          <a:xfrm>
            <a:off x="450108" y="5871196"/>
            <a:ext cx="8949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9" name="yt_shape_12049" descr="{&quot;rangeId&quot;:0,&quot;hasUnderline&quot;:&quot;1&quot;}"/>
          <p:cNvSpPr txBox="1"/>
          <p:nvPr/>
        </p:nvSpPr>
        <p:spPr>
          <a:xfrm>
            <a:off x="540000" y="900000"/>
            <a:ext cx="842378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15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两直线平行，同位角相等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/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内错角相等，两直线平行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55" name="yt_image_12055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657" y="3928182"/>
            <a:ext cx="192668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D7F9F8-C1E8-C599-9D94-F82C09F0913D}"/>
              </a:ext>
            </a:extLst>
          </p:cNvPr>
          <p:cNvSpPr txBox="1"/>
          <p:nvPr/>
        </p:nvSpPr>
        <p:spPr>
          <a:xfrm>
            <a:off x="2674077" y="1804170"/>
            <a:ext cx="7357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D60948-B88E-CD9C-338B-84628CFEDC1B}"/>
              </a:ext>
            </a:extLst>
          </p:cNvPr>
          <p:cNvSpPr txBox="1"/>
          <p:nvPr/>
        </p:nvSpPr>
        <p:spPr>
          <a:xfrm>
            <a:off x="3839302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两直线平行，同位角相等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B8A8C0-4BEA-3E91-EE47-9F4499CE23EC}"/>
              </a:ext>
            </a:extLst>
          </p:cNvPr>
          <p:cNvSpPr txBox="1"/>
          <p:nvPr/>
        </p:nvSpPr>
        <p:spPr>
          <a:xfrm>
            <a:off x="1059589" y="2755146"/>
            <a:ext cx="233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D8246A-2A46-8C01-3AAA-D6EB05B9409A}"/>
              </a:ext>
            </a:extLst>
          </p:cNvPr>
          <p:cNvSpPr txBox="1"/>
          <p:nvPr/>
        </p:nvSpPr>
        <p:spPr>
          <a:xfrm>
            <a:off x="3821839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等量代换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A2F6AC-6A19-7E9D-E62B-3C22919A3B99}"/>
              </a:ext>
            </a:extLst>
          </p:cNvPr>
          <p:cNvSpPr txBox="1"/>
          <p:nvPr/>
        </p:nvSpPr>
        <p:spPr>
          <a:xfrm>
            <a:off x="2655027" y="3230634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内错角相等，两直线平行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7" name="yt_shape_1205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的逆命题并判断它是真命题还是假命题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dc6c"/>
              </a:rPr>
              <a:t>真命题请写出证明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假命题举出反例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）的逆命题为：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已知：如图，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它是真命题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（已知），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（两直线平行，内错角相等）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（已知），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（等量代换），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（同位角相等，两直线平行）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FA470E-5CB6-248C-8D15-2ABD9448AEFD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）的逆命题为：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F8AC3B-2F3C-C3CE-7B79-D7D27B4DFD79}"/>
              </a:ext>
            </a:extLst>
          </p:cNvPr>
          <p:cNvSpPr txBox="1"/>
          <p:nvPr/>
        </p:nvSpPr>
        <p:spPr>
          <a:xfrm>
            <a:off x="450108" y="2279658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已知：如图，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46B881-F719-DA2A-FC0D-5EBE3010BA2E}"/>
              </a:ext>
            </a:extLst>
          </p:cNvPr>
          <p:cNvSpPr txBox="1"/>
          <p:nvPr/>
        </p:nvSpPr>
        <p:spPr>
          <a:xfrm>
            <a:off x="450108" y="2755146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092D6-4D25-9B53-E286-DF024FA46837}"/>
              </a:ext>
            </a:extLst>
          </p:cNvPr>
          <p:cNvSpPr txBox="1"/>
          <p:nvPr/>
        </p:nvSpPr>
        <p:spPr>
          <a:xfrm>
            <a:off x="450108" y="3230634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它是真命题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5D44F-C93A-5DD6-2F90-1D8989B80F3B}"/>
              </a:ext>
            </a:extLst>
          </p:cNvPr>
          <p:cNvSpPr txBox="1"/>
          <p:nvPr/>
        </p:nvSpPr>
        <p:spPr>
          <a:xfrm>
            <a:off x="450108" y="3706122"/>
            <a:ext cx="421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（已知），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D4CE53-BBEB-C9E5-C3E9-19A5E42E3161}"/>
              </a:ext>
            </a:extLst>
          </p:cNvPr>
          <p:cNvSpPr txBox="1"/>
          <p:nvPr/>
        </p:nvSpPr>
        <p:spPr>
          <a:xfrm>
            <a:off x="450108" y="4181610"/>
            <a:ext cx="637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（两直线平行，内错角相等）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96DE39-FF56-9E51-9560-98DF1F48303F}"/>
              </a:ext>
            </a:extLst>
          </p:cNvPr>
          <p:cNvSpPr txBox="1"/>
          <p:nvPr/>
        </p:nvSpPr>
        <p:spPr>
          <a:xfrm>
            <a:off x="450108" y="4657098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（已知），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9EF90E-55AC-C5A8-5CB5-B11F4EEF70B5}"/>
              </a:ext>
            </a:extLst>
          </p:cNvPr>
          <p:cNvSpPr txBox="1"/>
          <p:nvPr/>
        </p:nvSpPr>
        <p:spPr>
          <a:xfrm>
            <a:off x="450108" y="5132586"/>
            <a:ext cx="4483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（等量代换），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2826A0-732B-086B-BD8E-6E8877850986}"/>
              </a:ext>
            </a:extLst>
          </p:cNvPr>
          <p:cNvSpPr txBox="1"/>
          <p:nvPr/>
        </p:nvSpPr>
        <p:spPr>
          <a:xfrm>
            <a:off x="450108" y="5608074"/>
            <a:ext cx="581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（同位角相等，两直线平行）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055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597298"/>
            <a:ext cx="192668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688</Words>
  <Application>Microsoft Office PowerPoint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_⨹_1_02b7c</vt:lpstr>
      <vt:lpstr>_⨹_1_3a028</vt:lpstr>
      <vt:lpstr>_⨹_1_3c918</vt:lpstr>
      <vt:lpstr>_⨹_1_f7c9e</vt:lpstr>
      <vt:lpstr>_⨹_4_1204e</vt:lpstr>
      <vt:lpstr>_⨹_7_789aa</vt:lpstr>
      <vt:lpstr>_⨹_8_fdc6c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2024-05-11T14:54:45Z</dcterms:created>
  <dcterms:modified xsi:type="dcterms:W3CDTF">2024-05-13T05:50:50Z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