
<file path=[Content_Types].xml><?xml version="1.0" encoding="utf-8"?>
<Types xmlns="http://schemas.openxmlformats.org/package/2006/content-types">
  <Default Extension="png" ContentType="image/png"/>
  <Default Extension="bin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5" r:id="rId4"/>
    <p:sldId id="306" r:id="rId5"/>
    <p:sldId id="307" r:id="rId6"/>
    <p:sldId id="308" r:id="rId7"/>
    <p:sldId id="310" r:id="rId8"/>
    <p:sldId id="311" r:id="rId9"/>
    <p:sldId id="313" r:id="rId10"/>
    <p:sldId id="315" r:id="rId11"/>
    <p:sldId id="321" r:id="rId12"/>
    <p:sldId id="322" r:id="rId13"/>
    <p:sldId id="317" r:id="rId14"/>
    <p:sldId id="324" r:id="rId15"/>
    <p:sldId id="319" r:id="rId16"/>
    <p:sldId id="256" r:id="rId17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4" d="100"/>
          <a:sy n="64" d="100"/>
        </p:scale>
        <p:origin x="328" y="5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gs" Target="tags/tag1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bin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bin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bin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1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26" name="yt_shape_12426"/>
          <p:cNvSpPr txBox="1"/>
          <p:nvPr/>
        </p:nvSpPr>
        <p:spPr>
          <a:xfrm>
            <a:off x="540000" y="900000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2425" name="yt_image_12425" title="H_41.85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428" name="yt_shape_12428"/>
          <p:cNvSpPr txBox="1"/>
          <p:nvPr/>
        </p:nvSpPr>
        <p:spPr>
          <a:xfrm>
            <a:off x="540000" y="1482165"/>
            <a:ext cx="5174493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SAS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判定三角形全等</a:t>
            </a:r>
          </a:p>
        </p:txBody>
      </p:sp>
      <p:sp>
        <p:nvSpPr>
          <p:cNvPr id="12429" name="yt_shape_12429"/>
          <p:cNvSpPr txBox="1"/>
          <p:nvPr/>
        </p:nvSpPr>
        <p:spPr>
          <a:xfrm>
            <a:off x="540000" y="1977370"/>
            <a:ext cx="453169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下图中全等三角形是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431" name="yt_table_12431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53503228"/>
              </p:ext>
            </p:extLst>
          </p:nvPr>
        </p:nvGraphicFramePr>
        <p:xfrm>
          <a:off x="540047" y="2456673"/>
          <a:ext cx="4427855" cy="950976"/>
        </p:xfrm>
        <a:graphic>
          <a:graphicData uri="http://schemas.openxmlformats.org/drawingml/2006/table">
            <a:tbl>
              <a:tblPr/>
              <a:tblGrid>
                <a:gridCol w="2665730">
                  <a:extLst>
                    <a:ext uri="{9D8B030D-6E8A-4147-A177-3AD203B41FA5}">
                      <a16:colId xmlns:a16="http://schemas.microsoft.com/office/drawing/2014/main" val="10385"/>
                    </a:ext>
                  </a:extLst>
                </a:gridCol>
                <a:gridCol w="1762125">
                  <a:extLst>
                    <a:ext uri="{9D8B030D-6E8A-4147-A177-3AD203B41FA5}">
                      <a16:colId xmlns:a16="http://schemas.microsoft.com/office/drawing/2014/main" val="1038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Ⅰ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Ⅱ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Ⅱ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Ⅳ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Ⅱ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Ⅲ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Ⅰ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Ⅲ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55"/>
                  </a:ext>
                </a:extLst>
              </a:tr>
            </a:tbl>
          </a:graphicData>
        </a:graphic>
      </p:graphicFrame>
      <p:pic>
        <p:nvPicPr>
          <p:cNvPr id="12430" name="yt_image_12430_skip" title="H_100.62">
            <a:extLst>
              <a:ext uri="">
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966793" y="2456673"/>
            <a:ext cx="4683722" cy="12778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15439661238" title="H_26.259764">
            <a:extLst>
              <a:ext uri="{FF2B5EF4-FFF2-40B4-BE49-F238E27FC236}">
                <a16:creationId xmlns:a16="http://schemas.microsoft.com/office/drawing/2014/main" id="{C3CB4DD8-40B5-345A-ABD6-BF0D68CFF94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5475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18E7E1B6-E4B2-D0A3-B639-9FC8504C01FE}"/>
              </a:ext>
            </a:extLst>
          </p:cNvPr>
          <p:cNvSpPr txBox="1"/>
          <p:nvPr/>
        </p:nvSpPr>
        <p:spPr>
          <a:xfrm>
            <a:off x="4107589" y="1930564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yt_shape_12476"/>
              <p:cNvSpPr txBox="1"/>
              <p:nvPr/>
            </p:nvSpPr>
            <p:spPr>
              <a:xfrm>
                <a:off x="551384" y="2638984"/>
                <a:ext cx="7368877" cy="364670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）由题意知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在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EDC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中，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𝐴𝐶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𝐸𝐶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,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(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已知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𝐴𝐶𝐵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𝐸𝐶𝐷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,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(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对顶角相等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𝐵𝐶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𝐷𝐶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,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(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已知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宋体/Times New Roman" pitchFamily="24"/>
                  <a:ea typeface="楷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≌△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EDC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SAS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（全等三角形的对应边相等）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到水房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的距离就是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的距离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2" name="yt_shape_1247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384" y="2638984"/>
                <a:ext cx="7368877" cy="3646704"/>
              </a:xfrm>
              <a:prstGeom prst="rect">
                <a:avLst/>
              </a:prstGeom>
              <a:blipFill>
                <a:blip r:embed="rId2"/>
                <a:stretch>
                  <a:fillRect l="-2481" t="-1505" b="-41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478" name="yt_image_12478" title="H_117.45">
            <a:extLst>
              <a:ext uri="">
                <a16:creationId xmlns:a16="http://schemas.microsoft.com/office/drawing/2014/main" xmlns:m="http://schemas.openxmlformats.org/officeDocument/2006/math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60008" y="2638984"/>
            <a:ext cx="1903375" cy="14916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7AC699A6-7F65-0899-6562-A6A04AE32348}"/>
              </a:ext>
            </a:extLst>
          </p:cNvPr>
          <p:cNvSpPr txBox="1"/>
          <p:nvPr/>
        </p:nvSpPr>
        <p:spPr>
          <a:xfrm>
            <a:off x="461373" y="2592178"/>
            <a:ext cx="58093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）由题意知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8FE4698F-922B-ABC0-D226-5F89C53DB9BE}"/>
                  </a:ext>
                </a:extLst>
              </p:cNvPr>
              <p:cNvSpPr txBox="1"/>
              <p:nvPr/>
            </p:nvSpPr>
            <p:spPr>
              <a:xfrm>
                <a:off x="461373" y="3067666"/>
                <a:ext cx="7477696" cy="185421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在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EDC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中，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𝐴𝐶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𝐸𝐶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,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(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已知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𝐴𝐶𝐵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𝐸𝐶𝐷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,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(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对顶角相等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𝐵𝐶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𝐷𝐶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,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(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已知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8FE4698F-922B-ABC0-D226-5F89C53DB9B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1373" y="3067666"/>
                <a:ext cx="7477696" cy="1854213"/>
              </a:xfrm>
              <a:prstGeom prst="rect">
                <a:avLst/>
              </a:prstGeom>
              <a:blipFill>
                <a:blip r:embed="rId4"/>
                <a:stretch>
                  <a:fillRect l="-130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A9E53046-50D1-C9F3-1A1F-03E71C9E42AE}"/>
              </a:ext>
            </a:extLst>
          </p:cNvPr>
          <p:cNvSpPr txBox="1"/>
          <p:nvPr/>
        </p:nvSpPr>
        <p:spPr>
          <a:xfrm>
            <a:off x="461373" y="4828267"/>
            <a:ext cx="41218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EDC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SAS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77081086-5469-6443-7C74-44643642526B}"/>
              </a:ext>
            </a:extLst>
          </p:cNvPr>
          <p:cNvSpPr txBox="1"/>
          <p:nvPr/>
        </p:nvSpPr>
        <p:spPr>
          <a:xfrm>
            <a:off x="461373" y="5303755"/>
            <a:ext cx="58728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（全等三角形的对应边相等）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91257547-8267-FEB8-058C-839CCF99DF16}"/>
              </a:ext>
            </a:extLst>
          </p:cNvPr>
          <p:cNvSpPr txBox="1"/>
          <p:nvPr/>
        </p:nvSpPr>
        <p:spPr>
          <a:xfrm>
            <a:off x="461373" y="5779243"/>
            <a:ext cx="53775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到水房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的距离就是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的距离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yt_shape_12474"/>
          <p:cNvSpPr txBox="1"/>
          <p:nvPr/>
        </p:nvSpPr>
        <p:spPr>
          <a:xfrm>
            <a:off x="551503" y="693290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10.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2023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年合肥市蜀山区期末改编）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两点分别位于池塘两侧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5c5ea"/>
              </a:rPr>
              <a:t>池塘旁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边有一水房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中点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处有一棵树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小华从点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出发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沿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走到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64307"/>
              </a:rPr>
              <a:t> 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在一条直线上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并使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CE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量出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到水房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的距离就是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的距离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0" name="yt_shape_12475"/>
          <p:cNvSpPr txBox="1"/>
          <p:nvPr/>
        </p:nvSpPr>
        <p:spPr>
          <a:xfrm>
            <a:off x="551384" y="2132856"/>
            <a:ext cx="507831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你能说出小华这样做的道理吗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80" name="yt_shape_12480"/>
          <p:cNvSpPr txBox="1"/>
          <p:nvPr/>
        </p:nvSpPr>
        <p:spPr>
          <a:xfrm>
            <a:off x="540000" y="900000"/>
            <a:ext cx="9194825" cy="2349041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若已知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130m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100m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你能确定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的长度范围吗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130m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130m.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（中点的定义）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在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中，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，（三角形的三边关系）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130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130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230.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的长度范围为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30m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230m.</a:t>
            </a:r>
          </a:p>
        </p:txBody>
      </p:sp>
      <p:pic>
        <p:nvPicPr>
          <p:cNvPr id="12482" name="yt_image_12482" title="H_117.45">
            <a:extLst>
              <a:ext uri="">
                <a16:creationId xmlns:a16="http://schemas.microsoft.com/office/drawing/2014/main" xmlns:m="http://schemas.openxmlformats.org/officeDocument/2006/math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48624" y="1531667"/>
            <a:ext cx="1903375" cy="14916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5F5555CD-83AC-3CE2-46C4-FFC346686402}"/>
              </a:ext>
            </a:extLst>
          </p:cNvPr>
          <p:cNvSpPr txBox="1"/>
          <p:nvPr/>
        </p:nvSpPr>
        <p:spPr>
          <a:xfrm>
            <a:off x="449989" y="1328682"/>
            <a:ext cx="85001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130m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130m.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（中点的定义）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FB72A56-22A6-26B7-5312-1F4906EF5A8E}"/>
              </a:ext>
            </a:extLst>
          </p:cNvPr>
          <p:cNvSpPr txBox="1"/>
          <p:nvPr/>
        </p:nvSpPr>
        <p:spPr>
          <a:xfrm>
            <a:off x="449989" y="1804170"/>
            <a:ext cx="90446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在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中，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，（三角形的三边关系）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C6DF3DA-0360-4963-684A-A1B0014FED25}"/>
              </a:ext>
            </a:extLst>
          </p:cNvPr>
          <p:cNvSpPr txBox="1"/>
          <p:nvPr/>
        </p:nvSpPr>
        <p:spPr>
          <a:xfrm>
            <a:off x="449989" y="2279658"/>
            <a:ext cx="65237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130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130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230.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1C71EDC-4E06-CA01-74B2-BE493289CE3B}"/>
              </a:ext>
            </a:extLst>
          </p:cNvPr>
          <p:cNvSpPr txBox="1"/>
          <p:nvPr/>
        </p:nvSpPr>
        <p:spPr>
          <a:xfrm>
            <a:off x="449989" y="2755146"/>
            <a:ext cx="51680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的长度范围为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30m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230m.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85" name="yt_shape_12485"/>
          <p:cNvSpPr txBox="1"/>
          <p:nvPr/>
        </p:nvSpPr>
        <p:spPr>
          <a:xfrm>
            <a:off x="540000" y="900000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2484" name="yt_image_12484" title="H_41.85">
            <a:extLst>
              <a:ext uri="">
                <a16:creationId xmlns:a16="http://schemas.microsoft.com/office/drawing/2014/main" xmlns:a14="http://schemas.microsoft.com/office/drawing/2010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487" name="yt_shape_12487"/>
          <p:cNvSpPr txBox="1"/>
          <p:nvPr/>
        </p:nvSpPr>
        <p:spPr>
          <a:xfrm>
            <a:off x="540000" y="1482165"/>
            <a:ext cx="933890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（核心素养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推理能力）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</a:t>
            </a:r>
          </a:p>
        </p:txBody>
      </p:sp>
      <p:pic>
        <p:nvPicPr>
          <p:cNvPr id="12488" name="yt_image_12488" title="H_157.95">
            <a:extLst>
              <a:ext uri="">
                <a16:creationId xmlns:a16="http://schemas.microsoft.com/office/drawing/2014/main" xmlns:m="http://schemas.openxmlformats.org/officeDocument/2006/math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120336" y="3202323"/>
            <a:ext cx="2364519" cy="20059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6" name="yt_shape_12491"/>
              <p:cNvSpPr txBox="1"/>
              <p:nvPr/>
            </p:nvSpPr>
            <p:spPr>
              <a:xfrm>
                <a:off x="540000" y="2005532"/>
                <a:ext cx="10796225" cy="340176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求证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DE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）证明：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∵∠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DAC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DAC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，即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BAC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DAE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在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和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ADE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中，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𝐴𝐵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𝐴𝐷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𝐵𝐴𝐶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𝐷𝐴𝐸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𝐴𝐶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𝐴𝐸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 dirty="0">
                  <a:solidFill>
                    <a:srgbClr val="FF0000">
                      <a:alpha val="0"/>
                    </a:srgbClr>
                  </a:solidFill>
                  <a:effectLst/>
                  <a:latin typeface="宋体/Times New Roman" pitchFamily="24"/>
                  <a:ea typeface="楷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≌△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ADE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（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SAS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DE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</p:txBody>
          </p:sp>
        </mc:Choice>
        <mc:Fallback>
          <p:sp>
            <p:nvSpPr>
              <p:cNvPr id="6" name="yt_shape_1249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005532"/>
                <a:ext cx="10796225" cy="3401765"/>
              </a:xfrm>
              <a:prstGeom prst="rect">
                <a:avLst/>
              </a:prstGeom>
              <a:blipFill>
                <a:blip r:embed="rId4"/>
                <a:stretch>
                  <a:fillRect l="-1750" t="-1613" r="-56" b="-465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7C6DF3FB-DAA9-276D-9ADD-6465FBEB02B3}"/>
              </a:ext>
            </a:extLst>
          </p:cNvPr>
          <p:cNvSpPr txBox="1"/>
          <p:nvPr/>
        </p:nvSpPr>
        <p:spPr>
          <a:xfrm>
            <a:off x="449989" y="2434214"/>
            <a:ext cx="108718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）证明：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834C3813-F1AD-33DB-ECF8-1CF84CDB5BE6}"/>
                  </a:ext>
                </a:extLst>
              </p:cNvPr>
              <p:cNvSpPr txBox="1"/>
              <p:nvPr/>
            </p:nvSpPr>
            <p:spPr>
              <a:xfrm>
                <a:off x="449989" y="2909702"/>
                <a:ext cx="5728716" cy="161164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在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ADE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中，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𝐴𝐵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𝐴𝐷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𝐵𝐴𝐶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𝐷𝐴𝐸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𝐴𝐶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𝐴𝐸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834C3813-F1AD-33DB-ECF8-1CF84CDB5BE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909702"/>
                <a:ext cx="5728716" cy="1611643"/>
              </a:xfrm>
              <a:prstGeom prst="rect">
                <a:avLst/>
              </a:prstGeom>
              <a:blipFill>
                <a:blip r:embed="rId5"/>
                <a:stretch>
                  <a:fillRect l="-170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文本框 8">
            <a:extLst>
              <a:ext uri="{FF2B5EF4-FFF2-40B4-BE49-F238E27FC236}">
                <a16:creationId xmlns:a16="http://schemas.microsoft.com/office/drawing/2014/main" id="{5293C7F1-6C4E-6756-D7D8-0EE41A5AD247}"/>
              </a:ext>
            </a:extLst>
          </p:cNvPr>
          <p:cNvSpPr txBox="1"/>
          <p:nvPr/>
        </p:nvSpPr>
        <p:spPr>
          <a:xfrm>
            <a:off x="449989" y="4427733"/>
            <a:ext cx="41043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SAS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A3C42A75-EE39-A72E-F95A-D0A2F983E71B}"/>
              </a:ext>
            </a:extLst>
          </p:cNvPr>
          <p:cNvSpPr txBox="1"/>
          <p:nvPr/>
        </p:nvSpPr>
        <p:spPr>
          <a:xfrm>
            <a:off x="449989" y="4903221"/>
            <a:ext cx="19279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allAtOnce"/>
      <p:bldP spid="8" grpId="0" build="allAtOnce"/>
      <p:bldP spid="9" grpId="0" build="allAtOnce"/>
      <p:bldP spid="10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3" name="yt_shape_12493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分别为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的中点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试确定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的关系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93173"/>
              </a:rPr>
              <a:t>并说明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理由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2494" name="yt_image_12494" title="H_167.4">
            <a:extLst>
              <a:ext uri="">
                <a16:creationId xmlns:a16="http://schemas.microsoft.com/office/drawing/2014/main" xmlns:m="http://schemas.openxmlformats.org/officeDocument/2006/math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64352" y="1556792"/>
            <a:ext cx="2473495" cy="21259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yt_shape_12496"/>
              <p:cNvSpPr txBox="1"/>
              <p:nvPr/>
            </p:nvSpPr>
            <p:spPr>
              <a:xfrm>
                <a:off x="597743" y="2035646"/>
                <a:ext cx="8172109" cy="388189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）解：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AM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AN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理由如下：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由（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），得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≌△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ADE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DE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分别为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DE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的中点，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BM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DN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在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ABM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和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ADN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中，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𝐴𝐵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𝐴𝐷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𝐵𝑀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𝐷𝑁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 dirty="0">
                  <a:solidFill>
                    <a:srgbClr val="FF0000">
                      <a:alpha val="0"/>
                    </a:srgbClr>
                  </a:solidFill>
                  <a:effectLst/>
                  <a:latin typeface="宋体/Times New Roman" pitchFamily="24"/>
                  <a:ea typeface="楷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ABM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≌△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ADN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（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SAS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AM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AN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</p:txBody>
          </p:sp>
        </mc:Choice>
        <mc:Fallback>
          <p:sp>
            <p:nvSpPr>
              <p:cNvPr id="4" name="yt_shape_1249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7743" y="2035646"/>
                <a:ext cx="8172109" cy="3881897"/>
              </a:xfrm>
              <a:prstGeom prst="rect">
                <a:avLst/>
              </a:prstGeom>
              <a:blipFill>
                <a:blip r:embed="rId3"/>
                <a:stretch>
                  <a:fillRect l="-2237" t="-1413" r="-447" b="-392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15E548D8-26F7-A101-9968-186E8D698714}"/>
              </a:ext>
            </a:extLst>
          </p:cNvPr>
          <p:cNvSpPr txBox="1"/>
          <p:nvPr/>
        </p:nvSpPr>
        <p:spPr>
          <a:xfrm>
            <a:off x="507732" y="1988840"/>
            <a:ext cx="45520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）解：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理由如下：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F5F699A9-399C-EB48-1009-42C49D3F0820}"/>
              </a:ext>
            </a:extLst>
          </p:cNvPr>
          <p:cNvSpPr txBox="1"/>
          <p:nvPr/>
        </p:nvSpPr>
        <p:spPr>
          <a:xfrm>
            <a:off x="507732" y="2464328"/>
            <a:ext cx="64014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由（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），得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87FF2009-8251-A256-AD6A-26795A7762E4}"/>
              </a:ext>
            </a:extLst>
          </p:cNvPr>
          <p:cNvSpPr txBox="1"/>
          <p:nvPr/>
        </p:nvSpPr>
        <p:spPr>
          <a:xfrm>
            <a:off x="507732" y="2939816"/>
            <a:ext cx="82731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分别为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的中点，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CFD9EA36-92C4-D7F8-A3B8-2536A67B4BCA}"/>
                  </a:ext>
                </a:extLst>
              </p:cNvPr>
              <p:cNvSpPr txBox="1"/>
              <p:nvPr/>
            </p:nvSpPr>
            <p:spPr>
              <a:xfrm>
                <a:off x="507732" y="3415304"/>
                <a:ext cx="5119116" cy="161164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在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ABM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ADN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中，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𝐴𝐵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𝐴𝐷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𝐵𝑀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𝐷𝑁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CFD9EA36-92C4-D7F8-A3B8-2536A67B4BC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7732" y="3415304"/>
                <a:ext cx="5119116" cy="1611643"/>
              </a:xfrm>
              <a:prstGeom prst="rect">
                <a:avLst/>
              </a:prstGeom>
              <a:blipFill>
                <a:blip r:embed="rId4"/>
                <a:stretch>
                  <a:fillRect l="-178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文本框 8">
            <a:extLst>
              <a:ext uri="{FF2B5EF4-FFF2-40B4-BE49-F238E27FC236}">
                <a16:creationId xmlns:a16="http://schemas.microsoft.com/office/drawing/2014/main" id="{62F30544-9B0F-2DEF-BA13-79F79AAC4071}"/>
              </a:ext>
            </a:extLst>
          </p:cNvPr>
          <p:cNvSpPr txBox="1"/>
          <p:nvPr/>
        </p:nvSpPr>
        <p:spPr>
          <a:xfrm>
            <a:off x="507732" y="4933336"/>
            <a:ext cx="41726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SAS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434046C1-AD4C-91CD-AF25-9CB88EA6F30A}"/>
              </a:ext>
            </a:extLst>
          </p:cNvPr>
          <p:cNvSpPr txBox="1"/>
          <p:nvPr/>
        </p:nvSpPr>
        <p:spPr>
          <a:xfrm>
            <a:off x="507732" y="5408823"/>
            <a:ext cx="19612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8" name="yt_shape_12498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黑体" pitchFamily="24"/>
                <a:ea typeface="黑体" pitchFamily="24"/>
              </a:rPr>
              <a:t>名师点睛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使用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SAS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判定两个三角形全等，一定要注意相等的角是两组相等对应边的夹角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2" name="矩形 1"/>
          <p:cNvSpPr/>
          <p:nvPr/>
        </p:nvSpPr>
        <p:spPr>
          <a:xfrm>
            <a:off x="623392" y="1412776"/>
            <a:ext cx="11233248" cy="504056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xmlns:p14="http://schemas.microsoft.com/office/powerpoint/2010/main" xmlns:a16="http://schemas.microsoft.com/office/drawing/2014/main" xmlns="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33" name="yt_shape_12433" descr="{&quot;rangeId&quot;:0,&quot;hasUnderline&quot;:&quot;1&quot;}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2023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年合肥市包河区智育联盟期末卷改编）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30877"/>
              </a:rPr>
              <a:t>若要用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SAS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的方法判定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≌△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CBD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还需要添加的一个条件是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宋体/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</a:rPr>
              <a:t>　</a:t>
            </a:r>
            <a:r>
              <a:rPr lang="en-US" altLang="zh-CN" sz="15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CB</a:t>
            </a:r>
            <a:r>
              <a:rPr lang="en-US" altLang="zh-CN" sz="15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2434" name="yt_image_12434" title="H_101.52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39056" y="2011799"/>
            <a:ext cx="1313886" cy="1289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DCC45337-E92B-AEC8-CE70-A2290454A488}"/>
              </a:ext>
            </a:extLst>
          </p:cNvPr>
          <p:cNvSpPr txBox="1"/>
          <p:nvPr/>
        </p:nvSpPr>
        <p:spPr>
          <a:xfrm>
            <a:off x="9486157" y="1328682"/>
            <a:ext cx="169297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CB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36" name="yt_shape_12436"/>
          <p:cNvSpPr txBox="1"/>
          <p:nvPr/>
        </p:nvSpPr>
        <p:spPr>
          <a:xfrm>
            <a:off x="540000" y="900000"/>
            <a:ext cx="1109759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在线段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</p:txBody>
      </p:sp>
      <p:pic>
        <p:nvPicPr>
          <p:cNvPr id="12437" name="yt_image_12437" title="H_102.33">
            <a:extLst>
              <a:ext uri="">
                <a16:creationId xmlns:a16="http://schemas.microsoft.com/office/drawing/2014/main" xmlns:m="http://schemas.openxmlformats.org/officeDocument/2006/math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90256" y="1531667"/>
            <a:ext cx="2211487" cy="12995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2439" name="yt_shape_12439"/>
              <p:cNvSpPr txBox="1"/>
              <p:nvPr/>
            </p:nvSpPr>
            <p:spPr>
              <a:xfrm>
                <a:off x="540000" y="2881759"/>
                <a:ext cx="9177512" cy="244150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证明：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在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与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EDB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中，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𝐴𝐵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𝐸𝐷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𝐴𝐵𝐶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𝐵𝐶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𝐷𝐵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≌△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EDB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SAS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12439" name="yt_shape_12439" descr="{&quot;rangeId&quot;:4,&quot;mathAnswerShape&quot;:1,&quot;IsSplitBraceMath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881759"/>
                <a:ext cx="9177512" cy="2441502"/>
              </a:xfrm>
              <a:prstGeom prst="rect">
                <a:avLst/>
              </a:prstGeom>
              <a:blipFill>
                <a:blip r:embed="rId3"/>
                <a:stretch>
                  <a:fillRect l="-2060" t="-2250" r="-1063" b="-7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874C9E9D-32FA-5966-0B38-5A01B3E6A1DD}"/>
              </a:ext>
            </a:extLst>
          </p:cNvPr>
          <p:cNvSpPr txBox="1"/>
          <p:nvPr/>
        </p:nvSpPr>
        <p:spPr>
          <a:xfrm>
            <a:off x="449989" y="2834953"/>
            <a:ext cx="53521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证明：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3AE5F24B-4C84-0ACB-BF45-1DA998E8BDCB}"/>
                  </a:ext>
                </a:extLst>
              </p:cNvPr>
              <p:cNvSpPr txBox="1"/>
              <p:nvPr/>
            </p:nvSpPr>
            <p:spPr>
              <a:xfrm>
                <a:off x="449989" y="3310441"/>
                <a:ext cx="9268841" cy="161164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在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与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EDB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中，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𝐴𝐵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𝐸𝐷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𝐴𝐵𝐶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𝐵𝐶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𝐷𝐵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≌△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EDB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SAS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）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3" name="文本框 2" descr="{'rangeId': 4, 'mathAnswerShape': 1, 'IsSplitBraceMath': 1}">
                <a:extLst>
                  <a:ext uri="{FF2B5EF4-FFF2-40B4-BE49-F238E27FC236}">
                    <a16:creationId xmlns:a16="http://schemas.microsoft.com/office/drawing/2014/main" id="{3AE5F24B-4C84-0ACB-BF45-1DA998E8BDC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310441"/>
                <a:ext cx="9268841" cy="1611643"/>
              </a:xfrm>
              <a:prstGeom prst="rect">
                <a:avLst/>
              </a:prstGeom>
              <a:blipFill>
                <a:blip r:embed="rId4"/>
                <a:stretch>
                  <a:fillRect l="-1053" r="-105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348E1CD9-496B-69F4-1FDB-A8B8B9FA1497}"/>
              </a:ext>
            </a:extLst>
          </p:cNvPr>
          <p:cNvSpPr txBox="1"/>
          <p:nvPr/>
        </p:nvSpPr>
        <p:spPr>
          <a:xfrm>
            <a:off x="449989" y="4828472"/>
            <a:ext cx="21136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41" name="yt_shape_12441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（福建省中考）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在同一条直线上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1ff07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</p:txBody>
      </p:sp>
      <p:pic>
        <p:nvPicPr>
          <p:cNvPr id="12442" name="yt_image_12442" title="H_106.2">
            <a:extLst>
              <a:ext uri="">
                <a16:creationId xmlns:a16="http://schemas.microsoft.com/office/drawing/2014/main" xmlns:m="http://schemas.openxmlformats.org/officeDocument/2006/math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1714" y="2011799"/>
            <a:ext cx="1528570" cy="13487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2444" name="yt_shape_12444"/>
              <p:cNvSpPr txBox="1"/>
              <p:nvPr/>
            </p:nvSpPr>
            <p:spPr>
              <a:xfrm>
                <a:off x="540000" y="3411029"/>
                <a:ext cx="8781571" cy="244150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证明：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在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DEF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中，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𝐴𝐵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𝐷𝐸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𝐸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𝐵𝐶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𝐸𝐹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≌△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DEF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SAS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12444" name="yt_shape_12444" descr="{&quot;rangeId&quot;:5,&quot;mathAnswerShape&quot;:1,&quot;IsSplitBraceMath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411029"/>
                <a:ext cx="8781571" cy="2441502"/>
              </a:xfrm>
              <a:prstGeom prst="rect">
                <a:avLst/>
              </a:prstGeom>
              <a:blipFill>
                <a:blip r:embed="rId3"/>
                <a:stretch>
                  <a:fillRect l="-2153" t="-2250" r="-1111" b="-7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3D74CF78-F658-2EA3-4663-4D7925167B75}"/>
              </a:ext>
            </a:extLst>
          </p:cNvPr>
          <p:cNvSpPr txBox="1"/>
          <p:nvPr/>
        </p:nvSpPr>
        <p:spPr>
          <a:xfrm>
            <a:off x="449989" y="3364223"/>
            <a:ext cx="81159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证明：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A3AF6413-6757-99D3-9D64-734EFE7773B4}"/>
                  </a:ext>
                </a:extLst>
              </p:cNvPr>
              <p:cNvSpPr txBox="1"/>
              <p:nvPr/>
            </p:nvSpPr>
            <p:spPr>
              <a:xfrm>
                <a:off x="449989" y="3839711"/>
                <a:ext cx="8876729" cy="161164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在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DEF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中，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𝐴𝐵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𝐷𝐸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𝐸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𝐵𝐶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𝐸𝐹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≌△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DEF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SAS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）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3" name="文本框 2" descr="{'rangeId': 5, 'mathAnswerShape': 1, 'IsSplitBraceMath': 1}">
                <a:extLst>
                  <a:ext uri="{FF2B5EF4-FFF2-40B4-BE49-F238E27FC236}">
                    <a16:creationId xmlns:a16="http://schemas.microsoft.com/office/drawing/2014/main" id="{A3AF6413-6757-99D3-9D64-734EFE7773B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839711"/>
                <a:ext cx="8876729" cy="1611643"/>
              </a:xfrm>
              <a:prstGeom prst="rect">
                <a:avLst/>
              </a:prstGeom>
              <a:blipFill>
                <a:blip r:embed="rId4"/>
                <a:stretch>
                  <a:fillRect l="-1099" r="-103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7013B873-19BC-7D7B-57C8-A21651C7E5EB}"/>
              </a:ext>
            </a:extLst>
          </p:cNvPr>
          <p:cNvSpPr txBox="1"/>
          <p:nvPr/>
        </p:nvSpPr>
        <p:spPr>
          <a:xfrm>
            <a:off x="449989" y="5357742"/>
            <a:ext cx="21485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46" name="yt_shape_12446"/>
          <p:cNvSpPr txBox="1"/>
          <p:nvPr/>
        </p:nvSpPr>
        <p:spPr>
          <a:xfrm>
            <a:off x="540000" y="900000"/>
            <a:ext cx="4866717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SAS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判定方法的应用</a:t>
            </a:r>
          </a:p>
        </p:txBody>
      </p:sp>
      <p:sp>
        <p:nvSpPr>
          <p:cNvPr id="12447" name="yt_shape_12447" descr="{&quot;rangeId&quot;:0,&quot;hasUnderline&quot;:&quot;1&quot;}"/>
          <p:cNvSpPr txBox="1"/>
          <p:nvPr/>
        </p:nvSpPr>
        <p:spPr>
          <a:xfrm>
            <a:off x="540119" y="1395205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2023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年合肥市长丰县期末改编）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有一块三角形镜子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f261a"/>
              </a:rPr>
              <a:t>小明不小心将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它打破成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两部分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现需配成同样大小的一面镜子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为了方便起见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需带上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宋体/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</a:rPr>
              <a:t>　</a:t>
            </a:r>
            <a:r>
              <a:rPr lang="zh-CN" altLang="zh-CN" sz="100" b="0" i="0" spc="-100">
                <a:solidFill>
                  <a:srgbClr val="000000"/>
                </a:solidFill>
                <a:effectLst/>
                <a:latin typeface="宋体/Times New Roman" pitchFamily="24"/>
                <a:ea typeface="宋体" pitchFamily="24"/>
              </a:rPr>
              <a:t/>
            </a:r>
            <a:br>
              <a:rPr lang="zh-CN" altLang="zh-CN" sz="100" b="0" i="0" spc="-100">
                <a:solidFill>
                  <a:srgbClr val="000000"/>
                </a:solidFill>
                <a:effectLst/>
                <a:latin typeface="宋体/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号部分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其理由是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宋体/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</a:rPr>
              <a:t>有两边及其夹角对应相等的两个三角形全等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2448" name="yt_image_12448" title="H_149.85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64172" y="2987135"/>
            <a:ext cx="1063654" cy="19030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15439661340" title="H_26.259764">
            <a:extLst>
              <a:ext uri="{FF2B5EF4-FFF2-40B4-BE49-F238E27FC236}">
                <a16:creationId xmlns:a16="http://schemas.microsoft.com/office/drawing/2014/main" id="{F56BD153-DAC6-EF43-1CBE-77BF343C9EB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3310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7A3C7DAA-B067-E62C-9695-82021D12DDAA}"/>
              </a:ext>
            </a:extLst>
          </p:cNvPr>
          <p:cNvSpPr txBox="1"/>
          <p:nvPr/>
        </p:nvSpPr>
        <p:spPr>
          <a:xfrm>
            <a:off x="10889507" y="1823887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4A470A7-C8E8-5C3F-1AFB-107FEFA647C0}"/>
              </a:ext>
            </a:extLst>
          </p:cNvPr>
          <p:cNvSpPr txBox="1"/>
          <p:nvPr/>
        </p:nvSpPr>
        <p:spPr>
          <a:xfrm>
            <a:off x="3193308" y="2299375"/>
            <a:ext cx="6276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>有两边及其夹角对应相等的两个三角形全等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50" name="yt_shape_12450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（兰州市中考）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是小军制作的燕子风筝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燕子风筝的骨架图如图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2a2ba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的大小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2451" name="yt_image_12451" title="H_126.54">
            <a:extLst>
              <a:ext uri="">
                <a16:creationId xmlns:a16="http://schemas.microsoft.com/office/drawing/2014/main" xmlns:m="http://schemas.openxmlformats.org/officeDocument/2006/math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06068" y="2011799"/>
            <a:ext cx="3779863" cy="16070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2453" name="yt_shape_12453"/>
              <p:cNvSpPr txBox="1"/>
              <p:nvPr/>
            </p:nvSpPr>
            <p:spPr>
              <a:xfrm>
                <a:off x="540119" y="3669290"/>
                <a:ext cx="11492915" cy="292163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BAD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EAC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BAD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CAD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EAC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CAD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，即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BAC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sym typeface="_⨹_1_c4477"/>
                  </a:rPr>
                  <a:t> 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/>
                </a:r>
                <a:b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EAD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在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BAC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与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EAD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中，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𝐴𝐵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𝐴𝐸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𝐵𝐴𝐶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𝐸𝐴𝐷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𝐴𝐶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𝐴𝐷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BAC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≌△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EAD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（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SAS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50°.</a:t>
                </a: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12453" name="yt_shape_12453" descr="{&quot;rangeId&quot;:27,&quot;mathAnswerShape&quot;:1,&quot;IsSplitBraceMath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3669290"/>
                <a:ext cx="11492915" cy="2921634"/>
              </a:xfrm>
              <a:prstGeom prst="rect">
                <a:avLst/>
              </a:prstGeom>
              <a:blipFill>
                <a:blip r:embed="rId3"/>
                <a:stretch>
                  <a:fillRect l="-1645" t="-1879" b="-563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44B9CF55-D3A4-0381-88FB-CEA4E0EFE3B0}"/>
              </a:ext>
            </a:extLst>
          </p:cNvPr>
          <p:cNvSpPr txBox="1"/>
          <p:nvPr/>
        </p:nvSpPr>
        <p:spPr>
          <a:xfrm>
            <a:off x="450108" y="3622484"/>
            <a:ext cx="1116552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BAD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EAC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8141541-6FD6-819F-A1C1-36552C15702F}"/>
              </a:ext>
            </a:extLst>
          </p:cNvPr>
          <p:cNvSpPr txBox="1"/>
          <p:nvPr/>
        </p:nvSpPr>
        <p:spPr>
          <a:xfrm>
            <a:off x="450108" y="4097972"/>
            <a:ext cx="9722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lang="en-US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∴∠</a:t>
            </a:r>
            <a:r>
              <a:rPr lang="en-US" altLang="zh-CN" sz="15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BAD</a:t>
            </a:r>
            <a:r>
              <a:rPr lang="en-US" altLang="zh-CN" sz="15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＋</a:t>
            </a:r>
            <a:r>
              <a:rPr lang="en-US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∠</a:t>
            </a:r>
            <a:r>
              <a:rPr lang="en-US" altLang="zh-CN" sz="15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CAD</a:t>
            </a:r>
            <a:r>
              <a:rPr lang="en-US" altLang="zh-CN" sz="15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＝</a:t>
            </a:r>
            <a:r>
              <a:rPr lang="en-US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∠</a:t>
            </a:r>
            <a:r>
              <a:rPr lang="en-US" altLang="zh-CN" sz="15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EAC</a:t>
            </a:r>
            <a:r>
              <a:rPr lang="en-US" altLang="zh-CN" sz="15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＋</a:t>
            </a:r>
            <a:r>
              <a:rPr lang="en-US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∠</a:t>
            </a:r>
            <a:r>
              <a:rPr lang="en-US" altLang="zh-CN" sz="15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CAD</a:t>
            </a:r>
            <a:r>
              <a:rPr lang="en-US" altLang="zh-CN" sz="15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dirty="0">
                <a:solidFill>
                  <a:srgbClr val="FF0000"/>
                </a:solidFill>
                <a:latin typeface="宋体/Times New Roman" pitchFamily="24"/>
                <a:ea typeface="楷体" pitchFamily="24"/>
              </a:rPr>
              <a:t>，即</a:t>
            </a:r>
            <a:r>
              <a:rPr lang="en-US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∠</a:t>
            </a:r>
            <a:r>
              <a:rPr lang="en-US" altLang="zh-CN" sz="15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BAC</a:t>
            </a:r>
            <a:r>
              <a:rPr lang="en-US" altLang="zh-CN" sz="15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＝</a:t>
            </a:r>
            <a:r>
              <a:rPr lang="en-US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∠</a:t>
            </a:r>
            <a:r>
              <a:rPr lang="en-US" altLang="zh-CN" sz="1500" i="1" dirty="0">
                <a:solidFill>
                  <a:srgbClr val="FF0000"/>
                </a:solidFill>
                <a:latin typeface="Times New Roman" pitchFamily="24"/>
                <a:ea typeface="Times New Roman" pitchFamily="24"/>
                <a:sym typeface="_⨹_1_c4477"/>
              </a:rPr>
              <a:t> </a:t>
            </a:r>
            <a:r>
              <a:rPr kumimoji="0" lang="en-US" altLang="zh-CN" sz="2400" b="0" i="1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EAD</a:t>
            </a:r>
            <a:r>
              <a:rPr kumimoji="0" lang="en-US" altLang="zh-CN" sz="1500" b="0" i="1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F7A38EDD-AAFD-8541-B413-05F0674575EA}"/>
                  </a:ext>
                </a:extLst>
              </p:cNvPr>
              <p:cNvSpPr txBox="1"/>
              <p:nvPr/>
            </p:nvSpPr>
            <p:spPr>
              <a:xfrm>
                <a:off x="450108" y="4289932"/>
                <a:ext cx="9653016" cy="161164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在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BAC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与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EAD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中，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𝐴𝐵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𝐴𝐸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𝐵𝐴𝐶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𝐸𝐴𝐷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𝐴𝐶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𝐴𝐷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BAC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≌△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EAD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（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SAS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）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F7A38EDD-AAFD-8541-B413-05F0674575E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4289932"/>
                <a:ext cx="9653016" cy="1611643"/>
              </a:xfrm>
              <a:prstGeom prst="rect">
                <a:avLst/>
              </a:prstGeom>
              <a:blipFill>
                <a:blip r:embed="rId4"/>
                <a:stretch>
                  <a:fillRect l="-1011" r="-101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AEB363C8-3B55-4C5D-CC72-C274343B6C92}"/>
              </a:ext>
            </a:extLst>
          </p:cNvPr>
          <p:cNvSpPr txBox="1"/>
          <p:nvPr/>
        </p:nvSpPr>
        <p:spPr>
          <a:xfrm>
            <a:off x="450108" y="5740931"/>
            <a:ext cx="2821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50°.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55" name="yt_shape_12455"/>
          <p:cNvSpPr txBox="1"/>
          <p:nvPr/>
        </p:nvSpPr>
        <p:spPr>
          <a:xfrm>
            <a:off x="540000" y="900000"/>
            <a:ext cx="8617744" cy="41203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黑体" pitchFamily="24"/>
              </a:rPr>
              <a:t>【易错易混】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黑体" pitchFamily="24"/>
              </a:rPr>
              <a:t>忽略两边一角中的角是两边的夹角这一特征致错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D8B83222-BAD7-1DB0-E068-273A3EFADD76}"/>
              </a:ext>
            </a:extLst>
          </p:cNvPr>
          <p:cNvSpPr txBox="1"/>
          <p:nvPr/>
        </p:nvSpPr>
        <p:spPr>
          <a:xfrm>
            <a:off x="449989" y="853194"/>
            <a:ext cx="8714487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黑体" pitchFamily="24"/>
                <a:cs typeface="+mn-cs"/>
              </a:rPr>
              <a:t>【易错易混】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黑体" pitchFamily="24"/>
                <a:cs typeface="+mn-cs"/>
              </a:rPr>
              <a:t>忽略两边一角中的角是两边的夹角这一特征致错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yt_shape_12456"/>
          <p:cNvSpPr txBox="1"/>
          <p:nvPr/>
        </p:nvSpPr>
        <p:spPr>
          <a:xfrm>
            <a:off x="521275" y="1407141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添加下列条件中哪一个能使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≌△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c1deb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5" name="yt_table_12458_skip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40363917"/>
              </p:ext>
            </p:extLst>
          </p:nvPr>
        </p:nvGraphicFramePr>
        <p:xfrm>
          <a:off x="521203" y="2366576"/>
          <a:ext cx="2439988" cy="1901952"/>
        </p:xfrm>
        <a:graphic>
          <a:graphicData uri="http://schemas.openxmlformats.org/drawingml/2006/table">
            <a:tbl>
              <a:tblPr/>
              <a:tblGrid>
                <a:gridCol w="2439988">
                  <a:extLst>
                    <a:ext uri="{9D8B030D-6E8A-4147-A177-3AD203B41FA5}">
                      <a16:colId xmlns:a16="http://schemas.microsoft.com/office/drawing/2014/main" val="1038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∥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DE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BE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EC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5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∥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DF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59"/>
                  </a:ext>
                </a:extLst>
              </a:tr>
            </a:tbl>
          </a:graphicData>
        </a:graphic>
      </p:graphicFrame>
      <p:pic>
        <p:nvPicPr>
          <p:cNvPr id="6" name="yt_image_12457_skip" title="H_97.56">
            <a:extLst>
              <a:ext uri="">
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491495" y="2366576"/>
            <a:ext cx="2139616" cy="12390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ECD4C6D6-B6D8-D815-A8ED-62F549BDDF34}"/>
              </a:ext>
            </a:extLst>
          </p:cNvPr>
          <p:cNvSpPr txBox="1"/>
          <p:nvPr/>
        </p:nvSpPr>
        <p:spPr>
          <a:xfrm>
            <a:off x="1040864" y="1835823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61" name="yt_shape_12461"/>
          <p:cNvSpPr txBox="1"/>
          <p:nvPr/>
        </p:nvSpPr>
        <p:spPr>
          <a:xfrm>
            <a:off x="540000" y="900000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2460" name="yt_image_12460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463" name="yt_shape_12463"/>
          <p:cNvSpPr txBox="1"/>
          <p:nvPr/>
        </p:nvSpPr>
        <p:spPr>
          <a:xfrm>
            <a:off x="540119" y="1482165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DAE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9_e75cd"/>
              </a:rPr>
              <a:t>下列结论不正确的是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467" name="yt_table_12467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67109204"/>
              </p:ext>
            </p:extLst>
          </p:nvPr>
        </p:nvGraphicFramePr>
        <p:xfrm>
          <a:off x="540047" y="2441600"/>
          <a:ext cx="7315518" cy="950976"/>
        </p:xfrm>
        <a:graphic>
          <a:graphicData uri="http://schemas.openxmlformats.org/drawingml/2006/table">
            <a:tbl>
              <a:tblPr/>
              <a:tblGrid>
                <a:gridCol w="4132580">
                  <a:extLst>
                    <a:ext uri="{9D8B030D-6E8A-4147-A177-3AD203B41FA5}">
                      <a16:colId xmlns:a16="http://schemas.microsoft.com/office/drawing/2014/main" val="10388"/>
                    </a:ext>
                  </a:extLst>
                </a:gridCol>
                <a:gridCol w="3182938">
                  <a:extLst>
                    <a:ext uri="{9D8B030D-6E8A-4147-A177-3AD203B41FA5}">
                      <a16:colId xmlns:a16="http://schemas.microsoft.com/office/drawing/2014/main" val="1038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BAD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CAE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△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ABD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≌△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ACE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6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BD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CE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61"/>
                  </a:ext>
                </a:extLst>
              </a:tr>
            </a:tbl>
          </a:graphicData>
        </a:graphic>
      </p:graphicFrame>
      <p:grpSp>
        <p:nvGrpSpPr>
          <p:cNvPr id="12464" name="yt_shape_12464_skip" title="H_158.98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054101" y="2441600"/>
            <a:ext cx="1595734" cy="2019060"/>
            <a:chOff x="0" y="0"/>
            <a:chExt cx="1595734" cy="2019060"/>
          </a:xfrm>
        </p:grpSpPr>
        <p:pic>
          <p:nvPicPr>
            <p:cNvPr id="2" name="yt_image_12464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595734" cy="162306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466" name="yt_shape_12466"/>
            <p:cNvSpPr txBox="1"/>
            <p:nvPr/>
          </p:nvSpPr>
          <p:spPr>
            <a:xfrm>
              <a:off x="264586" y="1659060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8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F25A0048-454A-E69D-587C-A6ECD17F7772}"/>
              </a:ext>
            </a:extLst>
          </p:cNvPr>
          <p:cNvSpPr txBox="1"/>
          <p:nvPr/>
        </p:nvSpPr>
        <p:spPr>
          <a:xfrm>
            <a:off x="1059708" y="1910847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69" name="yt_shape_12469" descr="{&quot;rangeId&quot;:0,&quot;hasUnderline&quot;:&quot;1&quot;}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交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3e3ba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上截取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的周长为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宋体/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7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2473" name="yt_shape_12473"/>
          <p:cNvSpPr txBox="1"/>
          <p:nvPr/>
        </p:nvSpPr>
        <p:spPr>
          <a:xfrm>
            <a:off x="540000" y="3779516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470" name="yt_shape_12470" title="H_135.22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122046" y="2011799"/>
            <a:ext cx="1947906" cy="1717308"/>
            <a:chOff x="0" y="0"/>
            <a:chExt cx="1947906" cy="1717308"/>
          </a:xfrm>
        </p:grpSpPr>
        <p:pic>
          <p:nvPicPr>
            <p:cNvPr id="2" name="yt_image_12470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947906" cy="132130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472" name="yt_shape_12472"/>
            <p:cNvSpPr txBox="1"/>
            <p:nvPr/>
          </p:nvSpPr>
          <p:spPr>
            <a:xfrm>
              <a:off x="440672" y="1357308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9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46EDD255-F6BE-7555-F342-BA38CCBBF2B5}"/>
              </a:ext>
            </a:extLst>
          </p:cNvPr>
          <p:cNvSpPr txBox="1"/>
          <p:nvPr/>
        </p:nvSpPr>
        <p:spPr>
          <a:xfrm>
            <a:off x="6517532" y="1328682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1216</Words>
  <Application>Microsoft Office PowerPoint</Application>
  <PresentationFormat>宽屏</PresentationFormat>
  <Paragraphs>108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15</vt:i4>
      </vt:variant>
    </vt:vector>
  </HeadingPairs>
  <TitlesOfParts>
    <vt:vector size="40" baseType="lpstr">
      <vt:lpstr>_⨹_1_1ff07</vt:lpstr>
      <vt:lpstr>_⨹_1_2a2ba</vt:lpstr>
      <vt:lpstr>_⨹_1_3e3ba</vt:lpstr>
      <vt:lpstr>_⨹_1_64307</vt:lpstr>
      <vt:lpstr>_⨹_1_c1deb</vt:lpstr>
      <vt:lpstr>_⨹_1_c4477</vt:lpstr>
      <vt:lpstr>_⨹_3_30877</vt:lpstr>
      <vt:lpstr>_⨹_3_5c5ea</vt:lpstr>
      <vt:lpstr>_⨹_3_93173</vt:lpstr>
      <vt:lpstr>_⨹_6_f261a</vt:lpstr>
      <vt:lpstr>_⨹_9_e75cd</vt:lpstr>
      <vt:lpstr>Finished</vt:lpstr>
      <vt:lpstr>等线</vt:lpstr>
      <vt:lpstr>等线 Light</vt:lpstr>
      <vt:lpstr>黑体</vt:lpstr>
      <vt:lpstr>华文行楷</vt:lpstr>
      <vt:lpstr>楷体</vt:lpstr>
      <vt:lpstr>宋体</vt:lpstr>
      <vt:lpstr>宋体/Times New Roman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9</cp:revision>
  <dcterms:created xsi:type="dcterms:W3CDTF">2024-05-11T14:54:45Z</dcterms:created>
  <dcterms:modified xsi:type="dcterms:W3CDTF">2024-05-13T06:07:35Z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