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05" r:id="rId4"/>
    <p:sldId id="306" r:id="rId5"/>
    <p:sldId id="308" r:id="rId6"/>
    <p:sldId id="310" r:id="rId7"/>
    <p:sldId id="311" r:id="rId8"/>
    <p:sldId id="313" r:id="rId9"/>
    <p:sldId id="314" r:id="rId10"/>
    <p:sldId id="317" r:id="rId11"/>
    <p:sldId id="318" r:id="rId12"/>
    <p:sldId id="319" r:id="rId13"/>
    <p:sldId id="320" r:id="rId14"/>
    <p:sldId id="324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757A9-55E7-4153-B7CC-36EF9338F91F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EBEA9-E1E2-4693-B2AC-58D59350A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494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6EBEA9-E1E2-4693-B2AC-58D59350A5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774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0" name="yt_shape_1378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79" name="yt_image_13779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2" name="yt_shape_13782"/>
          <p:cNvSpPr txBox="1"/>
          <p:nvPr/>
        </p:nvSpPr>
        <p:spPr>
          <a:xfrm>
            <a:off x="540000" y="1482165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三角形内角平分线的性质</a:t>
            </a:r>
          </a:p>
        </p:txBody>
      </p:sp>
      <p:sp>
        <p:nvSpPr>
          <p:cNvPr id="13783" name="yt_shape_13783"/>
          <p:cNvSpPr txBox="1"/>
          <p:nvPr/>
        </p:nvSpPr>
        <p:spPr>
          <a:xfrm>
            <a:off x="540000" y="1977370"/>
            <a:ext cx="85151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到三角形三条边的距离都相等的点是这个三角形的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84" name="yt_table_137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896122"/>
              </p:ext>
            </p:extLst>
          </p:nvPr>
        </p:nvGraphicFramePr>
        <p:xfrm>
          <a:off x="540047" y="2456673"/>
          <a:ext cx="4614863" cy="1901952"/>
        </p:xfrm>
        <a:graphic>
          <a:graphicData uri="http://schemas.openxmlformats.org/drawingml/2006/table">
            <a:tbl>
              <a:tblPr/>
              <a:tblGrid>
                <a:gridCol w="4614863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三条高的交点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三条边的垂直平分线的交点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p:pic>
        <p:nvPicPr>
          <p:cNvPr id="3" name="yt_shape_1715439836462" title="H_26.259764">
            <a:extLst>
              <a:ext uri="{FF2B5EF4-FFF2-40B4-BE49-F238E27FC236}">
                <a16:creationId xmlns:a16="http://schemas.microsoft.com/office/drawing/2014/main" id="{E096D943-A4D4-D100-B65A-4BB14D2124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121209-872B-496F-C580-62C909A061D2}"/>
              </a:ext>
            </a:extLst>
          </p:cNvPr>
          <p:cNvSpPr txBox="1"/>
          <p:nvPr/>
        </p:nvSpPr>
        <p:spPr>
          <a:xfrm>
            <a:off x="80699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9" name="yt_shape_1384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的内角平分线的交点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09b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50" name="yt_image_1385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188" y="2011799"/>
            <a:ext cx="1401622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52" name="yt_shape_13852"/>
              <p:cNvSpPr txBox="1"/>
              <p:nvPr/>
            </p:nvSpPr>
            <p:spPr>
              <a:xfrm>
                <a:off x="540119" y="3483022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解：根据角平分线上的点到角两边的距离相等，可得点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3_95a6b"/>
                  </a:rPr>
                  <a:t>边的距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离都是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52" name="yt_shape_13852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83022"/>
                <a:ext cx="11492915" cy="1119024"/>
              </a:xfrm>
              <a:prstGeom prst="rect">
                <a:avLst/>
              </a:prstGeom>
              <a:blipFill>
                <a:blip r:embed="rId4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952F3F-A916-F7EB-2C1A-AE8CE5FA0A62}"/>
              </a:ext>
            </a:extLst>
          </p:cNvPr>
          <p:cNvSpPr txBox="1"/>
          <p:nvPr/>
        </p:nvSpPr>
        <p:spPr>
          <a:xfrm>
            <a:off x="450108" y="3436216"/>
            <a:ext cx="11108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解：根据角平分线上的点到角两边的距离相等，可得点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_95a6b"/>
              </a:rPr>
              <a:t>边的距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A5385A-58A2-A3A9-49B9-570E3220D4D1}"/>
                  </a:ext>
                </a:extLst>
              </p:cNvPr>
              <p:cNvSpPr txBox="1"/>
              <p:nvPr/>
            </p:nvSpPr>
            <p:spPr>
              <a:xfrm>
                <a:off x="451606" y="4238883"/>
                <a:ext cx="112005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离都是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/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A5385A-58A2-A3A9-49B9-570E3220D4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606" y="4238883"/>
                <a:ext cx="11200512" cy="726326"/>
              </a:xfrm>
              <a:prstGeom prst="rect">
                <a:avLst/>
              </a:prstGeom>
              <a:blipFill>
                <a:blip r:embed="rId5"/>
                <a:stretch>
                  <a:fillRect l="-817" t="-35833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4" name="yt_shape_1385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到三边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c16d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55" name="yt_image_13855" title="H_128.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1790" y="2011799"/>
            <a:ext cx="1768419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57" name="yt_shape_13857"/>
              <p:cNvSpPr txBox="1"/>
              <p:nvPr/>
            </p:nvSpPr>
            <p:spPr>
              <a:xfrm>
                <a:off x="540119" y="3696716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到三边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的距离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93e76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efb48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125°.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57" name="yt_shape_13857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96716"/>
                <a:ext cx="11492915" cy="2546916"/>
              </a:xfrm>
              <a:prstGeom prst="rect">
                <a:avLst/>
              </a:prstGeom>
              <a:blipFill>
                <a:blip r:embed="rId3"/>
                <a:stretch>
                  <a:fillRect l="-1645" t="-1914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EC6740-774D-880F-553A-9DBA55BD0F67}"/>
              </a:ext>
            </a:extLst>
          </p:cNvPr>
          <p:cNvSpPr txBox="1"/>
          <p:nvPr/>
        </p:nvSpPr>
        <p:spPr>
          <a:xfrm>
            <a:off x="450108" y="3649910"/>
            <a:ext cx="112925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到三边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的距离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8CCEFC-0703-620C-6E69-321817F91412}"/>
              </a:ext>
            </a:extLst>
          </p:cNvPr>
          <p:cNvSpPr txBox="1"/>
          <p:nvPr/>
        </p:nvSpPr>
        <p:spPr>
          <a:xfrm>
            <a:off x="450108" y="4125398"/>
            <a:ext cx="223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分别平分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93e76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76FDB8-1153-6ACB-5D5A-88C2DA231ACB}"/>
              </a:ext>
            </a:extLst>
          </p:cNvPr>
          <p:cNvSpPr txBox="1"/>
          <p:nvPr/>
        </p:nvSpPr>
        <p:spPr>
          <a:xfrm>
            <a:off x="450108" y="4600886"/>
            <a:ext cx="76205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46737E-C55D-80B2-28E2-828D5544FE24}"/>
                  </a:ext>
                </a:extLst>
              </p:cNvPr>
              <p:cNvSpPr txBox="1"/>
              <p:nvPr/>
            </p:nvSpPr>
            <p:spPr>
              <a:xfrm>
                <a:off x="450108" y="5076374"/>
                <a:ext cx="1129550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55°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46737E-C55D-80B2-28E2-828D5544FE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76374"/>
                <a:ext cx="11295507" cy="765061"/>
              </a:xfrm>
              <a:prstGeom prst="rect">
                <a:avLst/>
              </a:prstGeom>
              <a:blipFill>
                <a:blip r:embed="rId4"/>
                <a:stretch>
                  <a:fillRect l="-86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959E28F-94C4-5C44-1746-D36615B0166D}"/>
              </a:ext>
            </a:extLst>
          </p:cNvPr>
          <p:cNvSpPr txBox="1"/>
          <p:nvPr/>
        </p:nvSpPr>
        <p:spPr>
          <a:xfrm>
            <a:off x="450108" y="5747823"/>
            <a:ext cx="5690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efb48"/>
              </a:rPr>
              <a:t>－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0" name="yt_shape_13860"/>
          <p:cNvSpPr txBox="1"/>
          <p:nvPr/>
        </p:nvSpPr>
        <p:spPr>
          <a:xfrm>
            <a:off x="540000" y="76374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59" name="yt_image_13859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374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2" name="yt_shape_13862"/>
          <p:cNvSpPr txBox="1"/>
          <p:nvPr/>
        </p:nvSpPr>
        <p:spPr>
          <a:xfrm>
            <a:off x="540120" y="13459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9d17"/>
              </a:rPr>
              <a:t>的平分线相交于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863" name="yt_image_13863" title="H_155.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8041" y="2527151"/>
            <a:ext cx="2085975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865"/>
          <p:cNvSpPr txBox="1"/>
          <p:nvPr/>
        </p:nvSpPr>
        <p:spPr>
          <a:xfrm>
            <a:off x="396685" y="2355564"/>
            <a:ext cx="1075935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同理可得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的周长为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1C1AE8-4A58-9F89-0D56-45B13D117AC0}"/>
              </a:ext>
            </a:extLst>
          </p:cNvPr>
          <p:cNvSpPr txBox="1"/>
          <p:nvPr/>
        </p:nvSpPr>
        <p:spPr>
          <a:xfrm>
            <a:off x="407368" y="2770792"/>
            <a:ext cx="701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18D9C1-B53D-A515-B3C7-9475FA801828}"/>
              </a:ext>
            </a:extLst>
          </p:cNvPr>
          <p:cNvSpPr txBox="1"/>
          <p:nvPr/>
        </p:nvSpPr>
        <p:spPr>
          <a:xfrm>
            <a:off x="407368" y="3246280"/>
            <a:ext cx="7555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9302F3-1EDD-B1A5-D32D-84A3C6B20E54}"/>
              </a:ext>
            </a:extLst>
          </p:cNvPr>
          <p:cNvSpPr txBox="1"/>
          <p:nvPr/>
        </p:nvSpPr>
        <p:spPr>
          <a:xfrm>
            <a:off x="407368" y="3721768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D79DB2-10E3-386C-3700-CBAFD8ABF7E5}"/>
              </a:ext>
            </a:extLst>
          </p:cNvPr>
          <p:cNvSpPr txBox="1"/>
          <p:nvPr/>
        </p:nvSpPr>
        <p:spPr>
          <a:xfrm>
            <a:off x="407368" y="4197256"/>
            <a:ext cx="2842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AAB7E0-84F0-BF1C-EE95-63F925D6841C}"/>
              </a:ext>
            </a:extLst>
          </p:cNvPr>
          <p:cNvSpPr txBox="1"/>
          <p:nvPr/>
        </p:nvSpPr>
        <p:spPr>
          <a:xfrm>
            <a:off x="407368" y="4672744"/>
            <a:ext cx="10835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7" name="yt_shape_13867"/>
          <p:cNvSpPr txBox="1"/>
          <p:nvPr/>
        </p:nvSpPr>
        <p:spPr>
          <a:xfrm>
            <a:off x="540120" y="7548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试探究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2b3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68" name="yt_image_13868" title="H_168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0367" y="1411649"/>
            <a:ext cx="2132668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870"/>
              <p:cNvSpPr txBox="1"/>
              <p:nvPr/>
            </p:nvSpPr>
            <p:spPr>
              <a:xfrm>
                <a:off x="569387" y="1710310"/>
                <a:ext cx="6232475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38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710310"/>
                <a:ext cx="6232475" cy="1106521"/>
              </a:xfrm>
              <a:prstGeom prst="rect">
                <a:avLst/>
              </a:prstGeom>
              <a:blipFill>
                <a:blip r:embed="rId3"/>
                <a:stretch>
                  <a:fillRect l="-2933" r="-782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3873"/>
          <p:cNvSpPr txBox="1"/>
          <p:nvPr/>
        </p:nvSpPr>
        <p:spPr>
          <a:xfrm>
            <a:off x="569387" y="3019983"/>
            <a:ext cx="2169568" cy="191251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400" b="0" i="0" u="none" spc="-10400">
                <a:solidFill>
                  <a:srgbClr val="1EE3CF"/>
                </a:solidFill>
                <a:effectLst/>
                <a:latin typeface="宋体/Times New Roman" pitchFamily="104"/>
                <a:ea typeface="宋体" pitchFamily="104"/>
              </a:rPr>
              <a:t> </a:t>
            </a:r>
            <a:r>
              <a:rPr lang="en-US" altLang="zh-CN" sz="10400" b="0" i="0" u="none" spc="14568">
                <a:solidFill>
                  <a:srgbClr val="1EE3CF"/>
                </a:solidFill>
                <a:effectLst/>
                <a:latin typeface="宋体/Times New Roman" pitchFamily="104"/>
                <a:ea typeface="宋体" pitchFamily="104"/>
              </a:rPr>
              <a:t> </a:t>
            </a:r>
          </a:p>
        </p:txBody>
      </p:sp>
      <p:pic>
        <p:nvPicPr>
          <p:cNvPr id="6" name="yt_image_13872" title="H_163.3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3787913"/>
            <a:ext cx="2179852" cy="207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A2F6CC2-22ED-CBE8-7B81-AD0D9DAF1DB6}"/>
                  </a:ext>
                </a:extLst>
              </p:cNvPr>
              <p:cNvSpPr txBox="1"/>
              <p:nvPr/>
            </p:nvSpPr>
            <p:spPr>
              <a:xfrm>
                <a:off x="479376" y="1663504"/>
                <a:ext cx="4747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理由如下：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A2F6CC2-22ED-CBE8-7B81-AD0D9DAF1D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663504"/>
                <a:ext cx="4747323" cy="765061"/>
              </a:xfrm>
              <a:prstGeom prst="rect">
                <a:avLst/>
              </a:prstGeom>
              <a:blipFill>
                <a:blip r:embed="rId5"/>
                <a:stretch>
                  <a:fillRect l="-2057" r="-205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E1DABA2-E9D1-127B-5F3A-761A1133ED20}"/>
              </a:ext>
            </a:extLst>
          </p:cNvPr>
          <p:cNvSpPr txBox="1"/>
          <p:nvPr/>
        </p:nvSpPr>
        <p:spPr>
          <a:xfrm>
            <a:off x="479376" y="2334953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875"/>
              <p:cNvSpPr txBox="1"/>
              <p:nvPr/>
            </p:nvSpPr>
            <p:spPr>
              <a:xfrm>
                <a:off x="569387" y="2899742"/>
                <a:ext cx="7849906" cy="3237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同理可得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GAO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9" name="yt_shape_138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899742"/>
                <a:ext cx="7849906" cy="3237425"/>
              </a:xfrm>
              <a:prstGeom prst="rect">
                <a:avLst/>
              </a:prstGeom>
              <a:blipFill>
                <a:blip r:embed="rId6"/>
                <a:stretch>
                  <a:fillRect l="-2329" t="-1695" r="-466" b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A52BC83-8BED-1C37-921F-BBE0284B6A31}"/>
              </a:ext>
            </a:extLst>
          </p:cNvPr>
          <p:cNvSpPr txBox="1"/>
          <p:nvPr/>
        </p:nvSpPr>
        <p:spPr>
          <a:xfrm>
            <a:off x="479376" y="2852936"/>
            <a:ext cx="795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88524B-14C0-6621-EE34-4BB2729899F0}"/>
              </a:ext>
            </a:extLst>
          </p:cNvPr>
          <p:cNvSpPr txBox="1"/>
          <p:nvPr/>
        </p:nvSpPr>
        <p:spPr>
          <a:xfrm>
            <a:off x="479376" y="3328424"/>
            <a:ext cx="292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D0E28E9-7043-CC4E-8AD7-6A0F1133D800}"/>
              </a:ext>
            </a:extLst>
          </p:cNvPr>
          <p:cNvSpPr txBox="1"/>
          <p:nvPr/>
        </p:nvSpPr>
        <p:spPr>
          <a:xfrm>
            <a:off x="479376" y="3803912"/>
            <a:ext cx="201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A03E172-4EED-42B5-167E-88820935B1A1}"/>
              </a:ext>
            </a:extLst>
          </p:cNvPr>
          <p:cNvSpPr txBox="1"/>
          <p:nvPr/>
        </p:nvSpPr>
        <p:spPr>
          <a:xfrm>
            <a:off x="479376" y="4279400"/>
            <a:ext cx="272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CF8066B-F052-7D42-2C7E-FC8B9B9F130C}"/>
                  </a:ext>
                </a:extLst>
              </p:cNvPr>
              <p:cNvSpPr txBox="1"/>
              <p:nvPr/>
            </p:nvSpPr>
            <p:spPr>
              <a:xfrm>
                <a:off x="479376" y="4754888"/>
                <a:ext cx="3823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CF8066B-F052-7D42-2C7E-FC8B9B9F1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754888"/>
                <a:ext cx="3823398" cy="765061"/>
              </a:xfrm>
              <a:prstGeom prst="rect">
                <a:avLst/>
              </a:prstGeom>
              <a:blipFill>
                <a:blip r:embed="rId7"/>
                <a:stretch>
                  <a:fillRect l="-2552" r="-239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48901E8-D269-9EFC-3955-3323800FA080}"/>
                  </a:ext>
                </a:extLst>
              </p:cNvPr>
              <p:cNvSpPr txBox="1"/>
              <p:nvPr/>
            </p:nvSpPr>
            <p:spPr>
              <a:xfrm>
                <a:off x="479376" y="5426337"/>
                <a:ext cx="42853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48901E8-D269-9EFC-3955-3323800FA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426337"/>
                <a:ext cx="4285361" cy="726326"/>
              </a:xfrm>
              <a:prstGeom prst="rect">
                <a:avLst/>
              </a:prstGeom>
              <a:blipFill>
                <a:blip r:embed="rId8"/>
                <a:stretch>
                  <a:fillRect l="-2276" r="-42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6" name="yt_shape_1378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（安庆望江实验中学单元卷）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c810"/>
              </a:rPr>
              <a:t>的长分别是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其三条角平分线将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分为三个三角形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BCO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aseline="-25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 </a:t>
            </a:r>
            <a:r>
              <a:rPr lang="en-US" altLang="zh-CN" sz="2400" b="0" i="1" u="none" baseline="-2500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CAO</a:t>
            </a:r>
            <a:r>
              <a:rPr lang="en-US" altLang="zh-CN" sz="1500" b="0" i="1" u="none" baseline="-2500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90" name="yt_table_1379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460525"/>
              </p:ext>
            </p:extLst>
          </p:nvPr>
        </p:nvGraphicFramePr>
        <p:xfrm>
          <a:off x="540047" y="2339566"/>
          <a:ext cx="49803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</a:tbl>
          </a:graphicData>
        </a:graphic>
      </p:graphicFrame>
      <p:grpSp>
        <p:nvGrpSpPr>
          <p:cNvPr id="13787" name="yt_shape_13787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5149" y="2339566"/>
            <a:ext cx="1794729" cy="1591578"/>
            <a:chOff x="0" y="0"/>
            <a:chExt cx="1794729" cy="1591578"/>
          </a:xfrm>
        </p:grpSpPr>
        <p:pic>
          <p:nvPicPr>
            <p:cNvPr id="2" name="yt_image_1378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4729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89" name="yt_shape_13789"/>
            <p:cNvSpPr txBox="1"/>
            <p:nvPr/>
          </p:nvSpPr>
          <p:spPr>
            <a:xfrm>
              <a:off x="364083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0F0213B-6477-133D-F08D-6639216C28D5}"/>
              </a:ext>
            </a:extLst>
          </p:cNvPr>
          <p:cNvSpPr txBox="1"/>
          <p:nvPr/>
        </p:nvSpPr>
        <p:spPr>
          <a:xfrm>
            <a:off x="2598908" y="18298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2" name="yt_shape_13792" descr="{&quot;rangeId&quot;:0,&quot;hasUnderline&quot;:&quot;1&quot;}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ce5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96" name="yt_shape_13796"/>
          <p:cNvSpPr txBox="1"/>
          <p:nvPr/>
        </p:nvSpPr>
        <p:spPr>
          <a:xfrm>
            <a:off x="540000" y="369723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93" name="yt_shape_13793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0854" y="2011799"/>
            <a:ext cx="1590291" cy="1635012"/>
            <a:chOff x="0" y="0"/>
            <a:chExt cx="1590291" cy="1635012"/>
          </a:xfrm>
        </p:grpSpPr>
        <p:pic>
          <p:nvPicPr>
            <p:cNvPr id="2" name="yt_image_1379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0291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95" name="yt_shape_13795"/>
            <p:cNvSpPr txBox="1"/>
            <p:nvPr/>
          </p:nvSpPr>
          <p:spPr>
            <a:xfrm>
              <a:off x="261864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797" name="yt_shape_13797" descr="{&quot;rangeId&quot;:0,&quot;hasUnderline&quot;:&quot;1&quot;}"/>
          <p:cNvSpPr txBox="1"/>
          <p:nvPr/>
        </p:nvSpPr>
        <p:spPr>
          <a:xfrm>
            <a:off x="540119" y="41065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的两外角平分线相交于点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3ca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98" name="yt_image_137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4918" y="5218321"/>
            <a:ext cx="1942162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CB1940C-0857-BB76-A121-23D182677718}"/>
              </a:ext>
            </a:extLst>
          </p:cNvPr>
          <p:cNvSpPr txBox="1"/>
          <p:nvPr/>
        </p:nvSpPr>
        <p:spPr>
          <a:xfrm>
            <a:off x="7565282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08A0CD-E12F-779E-5CAB-9AC4EB8D9167}"/>
              </a:ext>
            </a:extLst>
          </p:cNvPr>
          <p:cNvSpPr txBox="1"/>
          <p:nvPr/>
        </p:nvSpPr>
        <p:spPr>
          <a:xfrm>
            <a:off x="3355233" y="45352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0" name="yt_shape_13800"/>
          <p:cNvSpPr txBox="1"/>
          <p:nvPr/>
        </p:nvSpPr>
        <p:spPr>
          <a:xfrm>
            <a:off x="540000" y="900000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三角形内角平分线的实际应用</a:t>
            </a:r>
          </a:p>
        </p:txBody>
      </p:sp>
      <p:sp>
        <p:nvSpPr>
          <p:cNvPr id="13801" name="yt_shape_13801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年青海省改编）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是一块三角形的草坪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20fb"/>
              </a:rPr>
              <a:t>现要在草坪上建一凉亭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供大家休息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要使凉亭到草坪三条边的距离相等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凉亭的位置应选在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05" name="yt_table_1380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611173"/>
              </p:ext>
            </p:extLst>
          </p:nvPr>
        </p:nvGraphicFramePr>
        <p:xfrm>
          <a:off x="540047" y="2354640"/>
          <a:ext cx="4979988" cy="1901952"/>
        </p:xfrm>
        <a:graphic>
          <a:graphicData uri="http://schemas.openxmlformats.org/drawingml/2006/table">
            <a:tbl>
              <a:tblPr/>
              <a:tblGrid>
                <a:gridCol w="4979988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三边的中垂线的交点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三条高所在直线的交点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grpSp>
        <p:nvGrpSpPr>
          <p:cNvPr id="13802" name="yt_shape_13802_skip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96709" y="2354640"/>
            <a:ext cx="2553337" cy="1487565"/>
            <a:chOff x="0" y="0"/>
            <a:chExt cx="2553337" cy="1487565"/>
          </a:xfrm>
        </p:grpSpPr>
        <p:pic>
          <p:nvPicPr>
            <p:cNvPr id="2" name="yt_image_1380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53337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04" name="yt_shape_13804"/>
            <p:cNvSpPr txBox="1"/>
            <p:nvPr/>
          </p:nvSpPr>
          <p:spPr>
            <a:xfrm>
              <a:off x="743387" y="112756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836533">
            <a:extLst>
              <a:ext uri="{FF2B5EF4-FFF2-40B4-BE49-F238E27FC236}">
                <a16:creationId xmlns:a16="http://schemas.microsoft.com/office/drawing/2014/main" id="{BEF539C5-7532-6353-A3C7-93F324226D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E6C281C-0A44-D087-D9BC-C8263ED31D3B}"/>
              </a:ext>
            </a:extLst>
          </p:cNvPr>
          <p:cNvSpPr txBox="1"/>
          <p:nvPr/>
        </p:nvSpPr>
        <p:spPr>
          <a:xfrm>
            <a:off x="10203707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7" name="yt_shape_1380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表示三条相互交叉的公路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现要建一个货物中转站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741f"/>
              </a:rPr>
              <a:t>要求它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到三条公路的距离相等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则可供选择的地址有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1" name="yt_table_1381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21496"/>
              </p:ext>
            </p:extLst>
          </p:nvPr>
        </p:nvGraphicFramePr>
        <p:xfrm>
          <a:off x="540047" y="1859435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</a:tbl>
          </a:graphicData>
        </a:graphic>
      </p:graphicFrame>
      <p:grpSp>
        <p:nvGrpSpPr>
          <p:cNvPr id="13808" name="yt_shape_13808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6586" y="1859435"/>
            <a:ext cx="1413208" cy="1564146"/>
            <a:chOff x="0" y="0"/>
            <a:chExt cx="1413208" cy="1564146"/>
          </a:xfrm>
        </p:grpSpPr>
        <p:pic>
          <p:nvPicPr>
            <p:cNvPr id="2" name="yt_image_1380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3208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0" name="yt_shape_13810"/>
            <p:cNvSpPr txBox="1"/>
            <p:nvPr/>
          </p:nvSpPr>
          <p:spPr>
            <a:xfrm>
              <a:off x="173323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81C8DC2-3FD8-FAB3-8577-1B05E0F9F68D}"/>
              </a:ext>
            </a:extLst>
          </p:cNvPr>
          <p:cNvSpPr txBox="1"/>
          <p:nvPr/>
        </p:nvSpPr>
        <p:spPr>
          <a:xfrm>
            <a:off x="71557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3" name="yt_shape_13813"/>
          <p:cNvSpPr txBox="1"/>
          <p:nvPr/>
        </p:nvSpPr>
        <p:spPr>
          <a:xfrm>
            <a:off x="540000" y="900000"/>
            <a:ext cx="70451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线段的垂直平分线、角平分线的综合应用</a:t>
            </a:r>
          </a:p>
        </p:txBody>
      </p:sp>
      <p:sp>
        <p:nvSpPr>
          <p:cNvPr id="13814" name="yt_shape_13814" descr="{&quot;rangeId&quot;:0,&quot;hasUnderline&quot;:&quot;1&quot;}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（贵港覃塘三中月考卷）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286d"/>
              </a:rPr>
              <a:t>的垂直平分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15" name="yt_image_13815" title="H_88.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1517" y="2507004"/>
            <a:ext cx="1668965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836596" title="H_26.259764">
            <a:extLst>
              <a:ext uri="{FF2B5EF4-FFF2-40B4-BE49-F238E27FC236}">
                <a16:creationId xmlns:a16="http://schemas.microsoft.com/office/drawing/2014/main" id="{B5265272-C737-7AF6-16CF-F0D1D3431B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39E405-2EB5-F522-2A04-989C202689C2}"/>
              </a:ext>
            </a:extLst>
          </p:cNvPr>
          <p:cNvSpPr txBox="1"/>
          <p:nvPr/>
        </p:nvSpPr>
        <p:spPr>
          <a:xfrm>
            <a:off x="10525971" y="1823887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7" name="yt_shape_13817"/>
          <p:cNvSpPr txBox="1"/>
          <p:nvPr/>
        </p:nvSpPr>
        <p:spPr>
          <a:xfrm>
            <a:off x="540119" y="900000"/>
            <a:ext cx="11492915" cy="13956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的另外两边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116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所在直线的垂线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cf1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（提示：连接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</p:txBody>
      </p:sp>
      <p:pic>
        <p:nvPicPr>
          <p:cNvPr id="13818" name="yt_image_13818" title="H_155.2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1190" y="2118070"/>
            <a:ext cx="2188652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821" title="H_121.7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4219678"/>
            <a:ext cx="1762329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93D9388-DB9E-8CA2-531A-DB6EAD3155C6}"/>
              </a:ext>
            </a:extLst>
          </p:cNvPr>
          <p:cNvSpPr txBox="1"/>
          <p:nvPr/>
        </p:nvSpPr>
        <p:spPr>
          <a:xfrm>
            <a:off x="407368" y="2420888"/>
            <a:ext cx="3248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508D80-00C9-6B57-DD7A-C776D747AF62}"/>
              </a:ext>
            </a:extLst>
          </p:cNvPr>
          <p:cNvSpPr txBox="1"/>
          <p:nvPr/>
        </p:nvSpPr>
        <p:spPr>
          <a:xfrm>
            <a:off x="411763" y="2887753"/>
            <a:ext cx="621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ABB311-F81D-726B-F386-099635192549}"/>
              </a:ext>
            </a:extLst>
          </p:cNvPr>
          <p:cNvSpPr txBox="1"/>
          <p:nvPr/>
        </p:nvSpPr>
        <p:spPr>
          <a:xfrm>
            <a:off x="411763" y="3363242"/>
            <a:ext cx="731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2A30191-E3E4-763B-0433-584E3AD2F31F}"/>
                  </a:ext>
                </a:extLst>
              </p:cNvPr>
              <p:cNvSpPr txBox="1"/>
              <p:nvPr/>
            </p:nvSpPr>
            <p:spPr>
              <a:xfrm>
                <a:off x="411763" y="3838729"/>
                <a:ext cx="573258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2A30191-E3E4-763B-0433-584E3AD2F3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763" y="3838729"/>
                <a:ext cx="5732589" cy="1154189"/>
              </a:xfrm>
              <a:prstGeom prst="rect">
                <a:avLst/>
              </a:prstGeom>
              <a:blipFill>
                <a:blip r:embed="rId4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CE80351-841F-A369-6C31-4F5C69F99EA2}"/>
              </a:ext>
            </a:extLst>
          </p:cNvPr>
          <p:cNvSpPr txBox="1"/>
          <p:nvPr/>
        </p:nvSpPr>
        <p:spPr>
          <a:xfrm>
            <a:off x="411763" y="4899306"/>
            <a:ext cx="471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B8F7FB-0882-224E-3611-C973D1289511}"/>
              </a:ext>
            </a:extLst>
          </p:cNvPr>
          <p:cNvSpPr txBox="1"/>
          <p:nvPr/>
        </p:nvSpPr>
        <p:spPr>
          <a:xfrm>
            <a:off x="411763" y="5374794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EACFA74-820C-CEA0-EBB3-E6292AD1C70D}"/>
              </a:ext>
            </a:extLst>
          </p:cNvPr>
          <p:cNvSpPr txBox="1"/>
          <p:nvPr/>
        </p:nvSpPr>
        <p:spPr>
          <a:xfrm>
            <a:off x="411763" y="5850282"/>
            <a:ext cx="10708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的平分线上，即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2" name="yt_shape_1383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31" name="yt_image_13831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4" name="yt_shape_13834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三条角平分线的交点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0837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38" name="yt_table_1383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970949"/>
              </p:ext>
            </p:extLst>
          </p:nvPr>
        </p:nvGraphicFramePr>
        <p:xfrm>
          <a:off x="540047" y="2441600"/>
          <a:ext cx="6418898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grpSp>
        <p:nvGrpSpPr>
          <p:cNvPr id="13835" name="yt_shape_13835_skip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45055" y="2441600"/>
            <a:ext cx="2304936" cy="1503567"/>
            <a:chOff x="0" y="0"/>
            <a:chExt cx="2304936" cy="1503567"/>
          </a:xfrm>
        </p:grpSpPr>
        <p:pic>
          <p:nvPicPr>
            <p:cNvPr id="3" name="yt_image_1383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04936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7" name="yt_shape_13837"/>
            <p:cNvSpPr txBox="1"/>
            <p:nvPr/>
          </p:nvSpPr>
          <p:spPr>
            <a:xfrm>
              <a:off x="619187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840" name="yt_shape_13840"/>
          <p:cNvSpPr txBox="1"/>
          <p:nvPr/>
        </p:nvSpPr>
        <p:spPr>
          <a:xfrm>
            <a:off x="540119" y="39956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f364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4" name="yt_table_1384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716012"/>
              </p:ext>
            </p:extLst>
          </p:nvPr>
        </p:nvGraphicFramePr>
        <p:xfrm>
          <a:off x="540047" y="4955058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grpSp>
        <p:nvGrpSpPr>
          <p:cNvPr id="13841" name="yt_shape_13841_skip" title="H_119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83385" y="4955058"/>
            <a:ext cx="1266377" cy="1514997"/>
            <a:chOff x="0" y="0"/>
            <a:chExt cx="1266377" cy="1514997"/>
          </a:xfrm>
        </p:grpSpPr>
        <p:pic>
          <p:nvPicPr>
            <p:cNvPr id="2" name="yt_image_1384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66377" cy="111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43" name="yt_shape_13843"/>
            <p:cNvSpPr txBox="1"/>
            <p:nvPr/>
          </p:nvSpPr>
          <p:spPr>
            <a:xfrm>
              <a:off x="23724" y="115499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1EDC4A2-6011-0E65-725E-71E94AFBC929}"/>
              </a:ext>
            </a:extLst>
          </p:cNvPr>
          <p:cNvSpPr txBox="1"/>
          <p:nvPr/>
        </p:nvSpPr>
        <p:spPr>
          <a:xfrm>
            <a:off x="10468821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AA625E-1015-4E3B-4648-0182845A1E2E}"/>
              </a:ext>
            </a:extLst>
          </p:cNvPr>
          <p:cNvSpPr txBox="1"/>
          <p:nvPr/>
        </p:nvSpPr>
        <p:spPr>
          <a:xfrm>
            <a:off x="8040216" y="44367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6" name="yt_shape_13846" descr="{&quot;rangeId&quot;:0,&quot;hasUnderline&quot;:&quot;1&quot;}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3a1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47" name="yt_image_13847" title="H_107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5635" y="2011799"/>
            <a:ext cx="2100729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D145EA-2FD7-B772-142C-C739C2A54BAC}"/>
              </a:ext>
            </a:extLst>
          </p:cNvPr>
          <p:cNvSpPr txBox="1"/>
          <p:nvPr/>
        </p:nvSpPr>
        <p:spPr>
          <a:xfrm>
            <a:off x="8932121" y="1328682"/>
            <a:ext cx="100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1306</Words>
  <Application>Microsoft Office PowerPoint</Application>
  <PresentationFormat>宽屏</PresentationFormat>
  <Paragraphs>116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6" baseType="lpstr">
      <vt:lpstr>_⨹_1_0c16d</vt:lpstr>
      <vt:lpstr>_⨹_1_1cf10</vt:lpstr>
      <vt:lpstr>_⨹_1_21166</vt:lpstr>
      <vt:lpstr>_⨹_1_73cad</vt:lpstr>
      <vt:lpstr>_⨹_1_909b5</vt:lpstr>
      <vt:lpstr>_⨹_1_93e76</vt:lpstr>
      <vt:lpstr>_⨹_1_a2b30</vt:lpstr>
      <vt:lpstr>_⨹_1_d3a18</vt:lpstr>
      <vt:lpstr>_⨹_1_efb48</vt:lpstr>
      <vt:lpstr>_⨹_1_f364d</vt:lpstr>
      <vt:lpstr>_⨹_1_fce54</vt:lpstr>
      <vt:lpstr>_⨹_10_b20fb</vt:lpstr>
      <vt:lpstr>_⨹_3_70837</vt:lpstr>
      <vt:lpstr>_⨹_3_7741f</vt:lpstr>
      <vt:lpstr>_⨹_3_95a6b</vt:lpstr>
      <vt:lpstr>_⨹_5_3c810</vt:lpstr>
      <vt:lpstr>_⨹_5_5286d</vt:lpstr>
      <vt:lpstr>_⨹_7_e9d17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