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10" r:id="rId5"/>
    <p:sldId id="312" r:id="rId6"/>
    <p:sldId id="313" r:id="rId7"/>
    <p:sldId id="324" r:id="rId8"/>
    <p:sldId id="314" r:id="rId9"/>
    <p:sldId id="316" r:id="rId10"/>
    <p:sldId id="318" r:id="rId11"/>
    <p:sldId id="319" r:id="rId12"/>
    <p:sldId id="328" r:id="rId13"/>
    <p:sldId id="320" r:id="rId14"/>
    <p:sldId id="321" r:id="rId15"/>
    <p:sldId id="329" r:id="rId16"/>
    <p:sldId id="322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16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bin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2" name="yt_shape_13212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211" name="yt_image_13211" title="H_41.85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14" name="yt_shape_13214"/>
          <p:cNvSpPr txBox="1"/>
          <p:nvPr/>
        </p:nvSpPr>
        <p:spPr>
          <a:xfrm>
            <a:off x="540000" y="1482165"/>
            <a:ext cx="519853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关于坐标轴对称的点的坐标</a:t>
            </a:r>
          </a:p>
        </p:txBody>
      </p:sp>
      <p:sp>
        <p:nvSpPr>
          <p:cNvPr id="13215" name="yt_shape_13215"/>
          <p:cNvSpPr txBox="1"/>
          <p:nvPr/>
        </p:nvSpPr>
        <p:spPr>
          <a:xfrm>
            <a:off x="540000" y="1977370"/>
            <a:ext cx="1028005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（柳州八中单元卷）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轴的对称点的坐标为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16" name="yt_table_1321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4568110"/>
              </p:ext>
            </p:extLst>
          </p:nvPr>
        </p:nvGraphicFramePr>
        <p:xfrm>
          <a:off x="540047" y="2456673"/>
          <a:ext cx="6372543" cy="950976"/>
        </p:xfrm>
        <a:graphic>
          <a:graphicData uri="http://schemas.openxmlformats.org/drawingml/2006/table">
            <a:tbl>
              <a:tblPr/>
              <a:tblGrid>
                <a:gridCol w="3815080">
                  <a:extLst>
                    <a:ext uri="{9D8B030D-6E8A-4147-A177-3AD203B41FA5}">
                      <a16:colId xmlns:a16="http://schemas.microsoft.com/office/drawing/2014/main" val="10473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4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9"/>
                  </a:ext>
                </a:extLst>
              </a:tr>
            </a:tbl>
          </a:graphicData>
        </a:graphic>
      </p:graphicFrame>
      <p:sp>
        <p:nvSpPr>
          <p:cNvPr id="13218" name="yt_shape_13218"/>
          <p:cNvSpPr txBox="1"/>
          <p:nvPr/>
        </p:nvSpPr>
        <p:spPr>
          <a:xfrm>
            <a:off x="540120" y="345822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则实数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cb1a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19" name="yt_table_1321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2809947"/>
              </p:ext>
            </p:extLst>
          </p:nvPr>
        </p:nvGraphicFramePr>
        <p:xfrm>
          <a:off x="540047" y="4417662"/>
          <a:ext cx="7020243" cy="950976"/>
        </p:xfrm>
        <a:graphic>
          <a:graphicData uri="http://schemas.openxmlformats.org/drawingml/2006/table">
            <a:tbl>
              <a:tblPr/>
              <a:tblGrid>
                <a:gridCol w="3815080">
                  <a:extLst>
                    <a:ext uri="{9D8B030D-6E8A-4147-A177-3AD203B41FA5}">
                      <a16:colId xmlns:a16="http://schemas.microsoft.com/office/drawing/2014/main" val="10475"/>
                    </a:ext>
                  </a:extLst>
                </a:gridCol>
                <a:gridCol w="3205163">
                  <a:extLst>
                    <a:ext uri="{9D8B030D-6E8A-4147-A177-3AD203B41FA5}">
                      <a16:colId xmlns:a16="http://schemas.microsoft.com/office/drawing/2014/main" val="104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1"/>
                  </a:ext>
                </a:extLst>
              </a:tr>
            </a:tbl>
          </a:graphicData>
        </a:graphic>
      </p:graphicFrame>
      <p:sp>
        <p:nvSpPr>
          <p:cNvPr id="13221" name="yt_shape_13221" descr="{&quot;rangeId&quot;:0,&quot;hasUnderline&quot;:&quot;1&quot;}"/>
          <p:cNvSpPr txBox="1"/>
          <p:nvPr/>
        </p:nvSpPr>
        <p:spPr>
          <a:xfrm>
            <a:off x="540119" y="541921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6e36"/>
              </a:rPr>
              <a:t>轴对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715439761976" title="H_26.259764">
            <a:extLst>
              <a:ext uri="{FF2B5EF4-FFF2-40B4-BE49-F238E27FC236}">
                <a16:creationId xmlns:a16="http://schemas.microsoft.com/office/drawing/2014/main" id="{FF3B708B-B108-5444-8276-2CDB9DF3ACA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40F7A65-714A-0E65-3EED-B886F9C4D28B}"/>
              </a:ext>
            </a:extLst>
          </p:cNvPr>
          <p:cNvSpPr txBox="1"/>
          <p:nvPr/>
        </p:nvSpPr>
        <p:spPr>
          <a:xfrm>
            <a:off x="9800364" y="19305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33581FE-4A24-922F-26C1-0D70D5C429A0}"/>
              </a:ext>
            </a:extLst>
          </p:cNvPr>
          <p:cNvSpPr txBox="1"/>
          <p:nvPr/>
        </p:nvSpPr>
        <p:spPr>
          <a:xfrm>
            <a:off x="1059709" y="388690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65F8927-D125-564E-7082-126D6695B3B3}"/>
              </a:ext>
            </a:extLst>
          </p:cNvPr>
          <p:cNvSpPr txBox="1"/>
          <p:nvPr/>
        </p:nvSpPr>
        <p:spPr>
          <a:xfrm>
            <a:off x="7044582" y="5847898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5" name="yt_shape_13265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（广西自治区中考）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19e26"/>
              </a:rPr>
              <a:t>的三个顶点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坐标分别是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266" name="yt_shape_13266"/>
          <p:cNvSpPr txBox="1"/>
          <p:nvPr/>
        </p:nvSpPr>
        <p:spPr>
          <a:xfrm>
            <a:off x="540000" y="1859435"/>
            <a:ext cx="88966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个单位得到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2" name="yt_shape_13267"/>
          <p:cNvSpPr txBox="1"/>
          <p:nvPr/>
        </p:nvSpPr>
        <p:spPr>
          <a:xfrm>
            <a:off x="540000" y="2491102"/>
            <a:ext cx="1384995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 smtClean="0">
                <a:solidFill>
                  <a:srgbClr val="FF0000"/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如图所示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.</a:t>
            </a:r>
            <a:endParaRPr lang="zh-CN" altLang="en-US" sz="2400" dirty="0">
              <a:solidFill>
                <a:srgbClr val="FF0000"/>
              </a:solidFill>
            </a:endParaRPr>
          </a:p>
          <a:p>
            <a:pPr algn="l" eaLnBrk="1" latinLnBrk="0" hangingPunct="0">
              <a:lnSpc>
                <a:spcPct val="129999"/>
              </a:lnSpc>
            </a:pPr>
            <a:endParaRPr lang="zh-CN" altLang="zh-CN" sz="2400" b="0" i="0" u="none" dirty="0">
              <a:solidFill>
                <a:srgbClr val="FF0000"/>
              </a:solidFill>
              <a:effectLst/>
              <a:latin typeface="宋体/Times New Roman" pitchFamily="24"/>
              <a:ea typeface="楷体" pitchFamily="24"/>
            </a:endParaRPr>
          </a:p>
        </p:txBody>
      </p:sp>
      <p:pic>
        <p:nvPicPr>
          <p:cNvPr id="13268" name="yt_image_1326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94486" y="1492539"/>
            <a:ext cx="2638548" cy="2432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3270"/>
          <p:cNvSpPr txBox="1"/>
          <p:nvPr/>
        </p:nvSpPr>
        <p:spPr>
          <a:xfrm>
            <a:off x="540000" y="3125169"/>
            <a:ext cx="640399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轴对称的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CF22EF8-2945-9C63-B743-A82FFD5F5EDE}"/>
              </a:ext>
            </a:extLst>
          </p:cNvPr>
          <p:cNvSpPr txBox="1"/>
          <p:nvPr/>
        </p:nvSpPr>
        <p:spPr>
          <a:xfrm>
            <a:off x="449989" y="3710030"/>
            <a:ext cx="2847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如图所示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>
              <a:lnSpc>
                <a:spcPct val="129999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8" name="yt_image_13274" title="H_277.2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52384" y="3940659"/>
            <a:ext cx="2376264" cy="2339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yt_shape_13277"/>
          <p:cNvSpPr txBox="1"/>
          <p:nvPr/>
        </p:nvSpPr>
        <p:spPr>
          <a:xfrm>
            <a:off x="540000" y="4547249"/>
            <a:ext cx="390812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A07106F-36AC-8E4B-6136-AB4F164B9020}"/>
              </a:ext>
            </a:extLst>
          </p:cNvPr>
          <p:cNvSpPr txBox="1"/>
          <p:nvPr/>
        </p:nvSpPr>
        <p:spPr>
          <a:xfrm>
            <a:off x="449989" y="5132110"/>
            <a:ext cx="5650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1" name="yt_shape_13281"/>
          <p:cNvSpPr txBox="1"/>
          <p:nvPr/>
        </p:nvSpPr>
        <p:spPr>
          <a:xfrm>
            <a:off x="540000" y="900000"/>
            <a:ext cx="30617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yt_shape_13282"/>
              <p:cNvSpPr txBox="1"/>
              <p:nvPr/>
            </p:nvSpPr>
            <p:spPr>
              <a:xfrm>
                <a:off x="540119" y="1531667"/>
                <a:ext cx="7644809" cy="131786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73044"/>
                  </a:rPr>
                  <a:t> 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5" name="yt_shape_13282" descr="{&quot;rangeId&quot;:1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31667"/>
                <a:ext cx="7644809" cy="1317861"/>
              </a:xfrm>
              <a:prstGeom prst="rect">
                <a:avLst/>
              </a:prstGeom>
              <a:blipFill>
                <a:blip r:embed="rId2"/>
                <a:stretch>
                  <a:fillRect l="-2472" b="-74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E05C15A-8CAA-4CDD-C18F-F88CF162412D}"/>
                  </a:ext>
                </a:extLst>
              </p:cNvPr>
              <p:cNvSpPr txBox="1"/>
              <p:nvPr/>
            </p:nvSpPr>
            <p:spPr>
              <a:xfrm>
                <a:off x="450108" y="1484861"/>
                <a:ext cx="693007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sym typeface="_⨹_1_73044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4}">
                <a:extLst>
                  <a:ext uri="{FF2B5EF4-FFF2-40B4-BE49-F238E27FC236}">
                    <a16:creationId xmlns:a16="http://schemas.microsoft.com/office/drawing/2014/main" id="{4E05C15A-8CAA-4CDD-C18F-F88CF16241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484861"/>
                <a:ext cx="6930072" cy="765061"/>
              </a:xfrm>
              <a:prstGeom prst="rect">
                <a:avLst/>
              </a:prstGeom>
              <a:blipFill>
                <a:blip r:embed="rId4"/>
                <a:stretch>
                  <a:fillRect l="-1407" t="-8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8D08537-95FF-B792-B55B-48CE66E8B2BB}"/>
                  </a:ext>
                </a:extLst>
              </p:cNvPr>
              <p:cNvSpPr txBox="1"/>
              <p:nvPr/>
            </p:nvSpPr>
            <p:spPr>
              <a:xfrm>
                <a:off x="450108" y="2156310"/>
                <a:ext cx="1699323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4}">
                <a:extLst>
                  <a:ext uri="{FF2B5EF4-FFF2-40B4-BE49-F238E27FC236}">
                    <a16:creationId xmlns:a16="http://schemas.microsoft.com/office/drawing/2014/main" id="{C8D08537-95FF-B792-B55B-48CE66E8B2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156310"/>
                <a:ext cx="1699323" cy="727279"/>
              </a:xfrm>
              <a:prstGeom prst="rect">
                <a:avLst/>
              </a:prstGeom>
              <a:blipFill>
                <a:blip r:embed="rId5"/>
                <a:stretch>
                  <a:fillRect l="-5735" r="-573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yt_image_13274" title="H_277.2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408368" y="1196752"/>
            <a:ext cx="2376264" cy="2339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6" name="yt_shape_13286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最短路径问题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请阅读下列材料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在直线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的同侧，在直线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上找一点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，使得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的值最小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小明的思路是：如图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，先作点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关于直线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的对称点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，使点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4_4a49f"/>
              </a:rPr>
              <a:t>分别位于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直线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的两侧，再连接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，根据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两点之间线段最短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可知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与直线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2_22170"/>
              </a:rPr>
              <a:t>的交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点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即为所求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290" name="yt_image_13290" title="H_124.3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55310" y="3920221"/>
            <a:ext cx="4081379" cy="157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540000" y="1412776"/>
            <a:ext cx="11172624" cy="432048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3" name="yt_shape_13293"/>
          <p:cNvSpPr txBox="1"/>
          <p:nvPr/>
        </p:nvSpPr>
        <p:spPr>
          <a:xfrm>
            <a:off x="494927" y="1284109"/>
            <a:ext cx="833882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295" name="yt_shape_13295"/>
          <p:cNvSpPr txBox="1"/>
          <p:nvPr/>
        </p:nvSpPr>
        <p:spPr>
          <a:xfrm>
            <a:off x="4502866" y="1915776"/>
            <a:ext cx="2670731" cy="221592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2050" b="0" i="0" u="none" spc="-12050">
                <a:solidFill>
                  <a:srgbClr val="1EE3CF"/>
                </a:solidFill>
                <a:effectLst/>
                <a:latin typeface="宋体/Times New Roman" pitchFamily="120"/>
                <a:ea typeface="宋体" pitchFamily="120"/>
              </a:rPr>
              <a:t> </a:t>
            </a:r>
            <a:r>
              <a:rPr lang="en-US" altLang="zh-CN" sz="12050" b="0" i="0" u="none" spc="18101">
                <a:solidFill>
                  <a:srgbClr val="1EE3CF"/>
                </a:solidFill>
                <a:effectLst/>
                <a:latin typeface="宋体/Times New Roman" pitchFamily="120"/>
                <a:ea typeface="宋体" pitchFamily="120"/>
              </a:rPr>
              <a:t> </a:t>
            </a:r>
          </a:p>
        </p:txBody>
      </p:sp>
      <p:pic>
        <p:nvPicPr>
          <p:cNvPr id="13294" name="yt_image_13294" title="H_18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2866" y="1915776"/>
            <a:ext cx="2679206" cy="240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97" name="yt_shape_13297" descr="{&quot;rangeId&quot;:0,&quot;hasUnderline&quot;:&quot;1&quot;}"/>
          <p:cNvSpPr txBox="1"/>
          <p:nvPr/>
        </p:nvSpPr>
        <p:spPr>
          <a:xfrm>
            <a:off x="495046" y="4366335"/>
            <a:ext cx="11492915" cy="18757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【直接应用】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轴上取一点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的距离之和最小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d929"/>
              </a:rPr>
              <a:t>的坐标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  <a:t>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E64389B-51BA-283A-21E9-E3D1381AECD2}"/>
              </a:ext>
            </a:extLst>
          </p:cNvPr>
          <p:cNvSpPr txBox="1"/>
          <p:nvPr/>
        </p:nvSpPr>
        <p:spPr>
          <a:xfrm>
            <a:off x="1014635" y="5270505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3292"/>
          <p:cNvSpPr txBox="1"/>
          <p:nvPr/>
        </p:nvSpPr>
        <p:spPr>
          <a:xfrm>
            <a:off x="479376" y="836712"/>
            <a:ext cx="6155531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请你参考小明同学的思路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探究并解决问题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8" name="矩形 7"/>
          <p:cNvSpPr/>
          <p:nvPr/>
        </p:nvSpPr>
        <p:spPr>
          <a:xfrm>
            <a:off x="441312" y="836712"/>
            <a:ext cx="11172624" cy="5112568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0" name="yt_shape_13300"/>
          <p:cNvSpPr txBox="1"/>
          <p:nvPr/>
        </p:nvSpPr>
        <p:spPr>
          <a:xfrm>
            <a:off x="540119" y="146150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轴上有一点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轴上有一点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使得四边形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的周长最小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968e"/>
              </a:rPr>
              <a:t>在图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中画出点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解：如图所示，点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303" name="yt_shape_13303"/>
          <p:cNvSpPr txBox="1"/>
          <p:nvPr/>
        </p:nvSpPr>
        <p:spPr>
          <a:xfrm>
            <a:off x="540000" y="3052611"/>
            <a:ext cx="2444259" cy="205043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1150" b="0" i="0" u="none" spc="-11150">
                <a:solidFill>
                  <a:srgbClr val="1EE3CF"/>
                </a:solidFill>
                <a:effectLst/>
                <a:latin typeface="宋体/Times New Roman" pitchFamily="112"/>
                <a:ea typeface="宋体" pitchFamily="112"/>
              </a:rPr>
              <a:t> </a:t>
            </a:r>
            <a:r>
              <a:rPr lang="en-US" altLang="zh-CN" sz="11150" b="0" i="0" u="none" spc="16535">
                <a:solidFill>
                  <a:srgbClr val="1EE3CF"/>
                </a:solidFill>
                <a:effectLst/>
                <a:latin typeface="宋体/Times New Roman" pitchFamily="112"/>
                <a:ea typeface="宋体" pitchFamily="112"/>
              </a:rPr>
              <a:t> </a:t>
            </a:r>
          </a:p>
        </p:txBody>
      </p:sp>
      <p:pic>
        <p:nvPicPr>
          <p:cNvPr id="13302" name="yt_image_13302" title="H_174.9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1624" y="2993250"/>
            <a:ext cx="2451852" cy="2221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CE08352-B026-2B6A-6C10-068A83097244}"/>
              </a:ext>
            </a:extLst>
          </p:cNvPr>
          <p:cNvSpPr txBox="1"/>
          <p:nvPr/>
        </p:nvSpPr>
        <p:spPr>
          <a:xfrm>
            <a:off x="450108" y="2365679"/>
            <a:ext cx="48330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解：如图所示，点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即为所求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3352" y="908720"/>
            <a:ext cx="2031325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/Times New Roman" pitchFamily="24"/>
                <a:ea typeface="黑体" pitchFamily="24"/>
              </a:rPr>
              <a:t>【变式应用】</a:t>
            </a:r>
            <a:endParaRPr lang="zh-CN" altLang="zh-CN" sz="2400" dirty="0">
              <a:solidFill>
                <a:srgbClr val="000000"/>
              </a:solidFill>
              <a:latin typeface="宋体/Times New Roman" pitchFamily="24"/>
              <a:ea typeface="黑体" pitchFamily="2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1312" y="836712"/>
            <a:ext cx="11172624" cy="4536504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yt_image_13294" title="H_18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44272" y="2155898"/>
            <a:ext cx="2679206" cy="240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5" name="yt_shape_13305" descr="{&quot;rangeId&quot;:0,&quot;hasUnderline&quot;:&quot;1&quot;}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【拓展应用】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内一定点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0d01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周长最小时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MPN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307" name="yt_image_13307" title="H_99.2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64137" y="2497963"/>
            <a:ext cx="1663725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7399644-3216-D1DF-266B-770188B371D7}"/>
              </a:ext>
            </a:extLst>
          </p:cNvPr>
          <p:cNvSpPr txBox="1"/>
          <p:nvPr/>
        </p:nvSpPr>
        <p:spPr>
          <a:xfrm>
            <a:off x="6417521" y="1804170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1312" y="836712"/>
            <a:ext cx="11172624" cy="3312368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22" name="yt_shape_13222"/>
              <p:cNvSpPr txBox="1"/>
              <p:nvPr/>
            </p:nvSpPr>
            <p:spPr>
              <a:xfrm>
                <a:off x="540119" y="900000"/>
                <a:ext cx="11492915" cy="519777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（教材第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页复习题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组第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题变式）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已知两点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b83fa"/>
                  </a:rPr>
                  <a:t> 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轴对称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）由点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关于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轴对称，可得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6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轴对称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）由点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关于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轴对称，可知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222" name="yt_shape_13222" descr="{&quot;rangeId&quot;: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197770"/>
              </a:xfrm>
              <a:prstGeom prst="rect">
                <a:avLst/>
              </a:prstGeom>
              <a:blipFill>
                <a:blip r:embed="rId2"/>
                <a:stretch>
                  <a:fillRect l="-1645" t="-1056" b="-2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C23F3C6-A2F3-E060-07D3-9C8C2C70581C}"/>
                  </a:ext>
                </a:extLst>
              </p:cNvPr>
              <p:cNvSpPr txBox="1"/>
              <p:nvPr/>
            </p:nvSpPr>
            <p:spPr>
              <a:xfrm>
                <a:off x="450108" y="1781578"/>
                <a:ext cx="9577768" cy="18542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）由点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关于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轴对称，可得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6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C23F3C6-A2F3-E060-07D3-9C8C2C7058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781578"/>
                <a:ext cx="9577768" cy="1854213"/>
              </a:xfrm>
              <a:prstGeom prst="rect">
                <a:avLst/>
              </a:prstGeom>
              <a:blipFill>
                <a:blip r:embed="rId3"/>
                <a:stretch>
                  <a:fillRect l="-10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2836111-D832-D8AD-C49E-492713B0F230}"/>
                  </a:ext>
                </a:extLst>
              </p:cNvPr>
              <p:cNvSpPr txBox="1"/>
              <p:nvPr/>
            </p:nvSpPr>
            <p:spPr>
              <a:xfrm>
                <a:off x="450108" y="4515747"/>
                <a:ext cx="1001947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）由点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关于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轴对称，可知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4, 'hasSerialNum': 1}">
                <a:extLst>
                  <a:ext uri="{FF2B5EF4-FFF2-40B4-BE49-F238E27FC236}">
                    <a16:creationId xmlns:a16="http://schemas.microsoft.com/office/drawing/2014/main" id="{B2836111-D832-D8AD-C49E-492713B0F2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515747"/>
                <a:ext cx="10019474" cy="1154189"/>
              </a:xfrm>
              <a:prstGeom prst="rect">
                <a:avLst/>
              </a:prstGeom>
              <a:blipFill>
                <a:blip r:embed="rId4"/>
                <a:stretch>
                  <a:fillRect l="-9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E9CDF5C-DD0E-EF6E-B1BA-49C8BDDB7717}"/>
              </a:ext>
            </a:extLst>
          </p:cNvPr>
          <p:cNvSpPr txBox="1"/>
          <p:nvPr/>
        </p:nvSpPr>
        <p:spPr>
          <a:xfrm>
            <a:off x="450108" y="5576324"/>
            <a:ext cx="73555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]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9" name="yt_shape_13229"/>
          <p:cNvSpPr txBox="1"/>
          <p:nvPr/>
        </p:nvSpPr>
        <p:spPr>
          <a:xfrm>
            <a:off x="540000" y="900000"/>
            <a:ext cx="550631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关于坐标轴对称的图形及画法</a:t>
            </a:r>
          </a:p>
        </p:txBody>
      </p:sp>
      <p:sp>
        <p:nvSpPr>
          <p:cNvPr id="13230" name="yt_shape_13230"/>
          <p:cNvSpPr txBox="1"/>
          <p:nvPr/>
        </p:nvSpPr>
        <p:spPr>
          <a:xfrm>
            <a:off x="540120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在直角坐标系中的位置如图所示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dff6"/>
              </a:rPr>
              <a:t>轴对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32" name="yt_table_13232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1185779"/>
              </p:ext>
            </p:extLst>
          </p:nvPr>
        </p:nvGraphicFramePr>
        <p:xfrm>
          <a:off x="540047" y="2354640"/>
          <a:ext cx="4691063" cy="1901952"/>
        </p:xfrm>
        <a:graphic>
          <a:graphicData uri="http://schemas.openxmlformats.org/drawingml/2006/table">
            <a:tbl>
              <a:tblPr/>
              <a:tblGrid>
                <a:gridCol w="4691063">
                  <a:extLst>
                    <a:ext uri="{9D8B030D-6E8A-4147-A177-3AD203B41FA5}">
                      <a16:colId xmlns:a16="http://schemas.microsoft.com/office/drawing/2014/main" val="104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），（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），（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），（－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），（－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5"/>
                  </a:ext>
                </a:extLst>
              </a:tr>
            </a:tbl>
          </a:graphicData>
        </a:graphic>
      </p:graphicFrame>
      <p:pic>
        <p:nvPicPr>
          <p:cNvPr id="13231" name="yt_image_13231_skip" title="H_111.87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23797" y="2354640"/>
            <a:ext cx="2026132" cy="142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439762043" title="H_26.259764">
            <a:extLst>
              <a:ext uri="{FF2B5EF4-FFF2-40B4-BE49-F238E27FC236}">
                <a16:creationId xmlns:a16="http://schemas.microsoft.com/office/drawing/2014/main" id="{3A3068C3-0D43-138E-520D-FA72DCE3CC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41B1B7A-F850-0670-AE2F-5C49B0C9B529}"/>
              </a:ext>
            </a:extLst>
          </p:cNvPr>
          <p:cNvSpPr txBox="1"/>
          <p:nvPr/>
        </p:nvSpPr>
        <p:spPr>
          <a:xfrm>
            <a:off x="7339858" y="18238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4" name="yt_shape_1323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各顶点的横坐标都乘以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纵坐标不变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顺次连接这三个点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07c2"/>
              </a:rPr>
              <a:t>得到另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下列选项正确的是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235" name="yt_image_1323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11799"/>
            <a:ext cx="1079910" cy="1003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36" name="yt_image_1323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910" y="2011799"/>
            <a:ext cx="1079910" cy="1003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37" name="yt_image_1323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20" y="2011799"/>
            <a:ext cx="1079910" cy="1003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38" name="yt_image_1323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9730" y="2011799"/>
            <a:ext cx="1079910" cy="1003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41" name="yt_shape_13241"/>
          <p:cNvSpPr txBox="1"/>
          <p:nvPr/>
        </p:nvSpPr>
        <p:spPr>
          <a:xfrm>
            <a:off x="879921" y="3015353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3242" name="yt_shape_13242"/>
          <p:cNvSpPr txBox="1"/>
          <p:nvPr/>
        </p:nvSpPr>
        <p:spPr>
          <a:xfrm>
            <a:off x="2328238" y="3015353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3243" name="yt_shape_13243"/>
          <p:cNvSpPr txBox="1"/>
          <p:nvPr/>
        </p:nvSpPr>
        <p:spPr>
          <a:xfrm>
            <a:off x="3768148" y="3015353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3244" name="yt_shape_13244"/>
          <p:cNvSpPr txBox="1"/>
          <p:nvPr/>
        </p:nvSpPr>
        <p:spPr>
          <a:xfrm>
            <a:off x="5199651" y="3015353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C6AF91-0470-856B-E8E1-86815913A5E9}"/>
              </a:ext>
            </a:extLst>
          </p:cNvPr>
          <p:cNvSpPr txBox="1"/>
          <p:nvPr/>
        </p:nvSpPr>
        <p:spPr>
          <a:xfrm>
            <a:off x="53269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5" name="yt_shape_13245" descr="{&quot;rangeId&quot;:0,&quot;hasUnderline&quot;:&quot;1&quot;}"/>
          <p:cNvSpPr txBox="1"/>
          <p:nvPr/>
        </p:nvSpPr>
        <p:spPr>
          <a:xfrm>
            <a:off x="540120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所示编号为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的四个三角形中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177d1"/>
              </a:rPr>
              <a:t>轴对称的两个三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角形的编号为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①②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3246" name="yt_image_13246" title="H_220.0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4847" y="1995319"/>
            <a:ext cx="2822304" cy="2794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439C779-3748-8CDE-0931-672A1030E2AE}"/>
              </a:ext>
            </a:extLst>
          </p:cNvPr>
          <p:cNvSpPr txBox="1"/>
          <p:nvPr/>
        </p:nvSpPr>
        <p:spPr>
          <a:xfrm>
            <a:off x="2583709" y="1328682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9" name="yt_shape_13249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轴对称的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并写出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89f4"/>
              </a:rPr>
              <a:t>的各顶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250" name="yt_image_1325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9618" y="2011799"/>
            <a:ext cx="2732763" cy="2897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52" name="yt_shape_13252"/>
          <p:cNvSpPr txBox="1"/>
          <p:nvPr/>
        </p:nvSpPr>
        <p:spPr>
          <a:xfrm>
            <a:off x="540000" y="4959453"/>
            <a:ext cx="772647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）图略；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45C3188-1C17-B70B-C220-0E70B85C4CE1}"/>
              </a:ext>
            </a:extLst>
          </p:cNvPr>
          <p:cNvSpPr txBox="1"/>
          <p:nvPr/>
        </p:nvSpPr>
        <p:spPr>
          <a:xfrm>
            <a:off x="449989" y="4912647"/>
            <a:ext cx="78318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）图略；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53" name="yt_shape_13253"/>
          <p:cNvSpPr txBox="1"/>
          <p:nvPr/>
        </p:nvSpPr>
        <p:spPr>
          <a:xfrm>
            <a:off x="540000" y="900000"/>
            <a:ext cx="10772180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【易错易混】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对关于坐标轴对称的点与图形规律掌握不准确或混淆规律而出错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EB3EA65-C00B-DAB3-D666-F5D0C6129DB3}"/>
              </a:ext>
            </a:extLst>
          </p:cNvPr>
          <p:cNvSpPr txBox="1"/>
          <p:nvPr/>
        </p:nvSpPr>
        <p:spPr>
          <a:xfrm>
            <a:off x="449989" y="853194"/>
            <a:ext cx="108480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对关于坐标轴对称的点与图形规律掌握不准确或混淆规律而出错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3254"/>
          <p:cNvSpPr txBox="1"/>
          <p:nvPr/>
        </p:nvSpPr>
        <p:spPr>
          <a:xfrm>
            <a:off x="623392" y="141003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轴对称的点的坐标为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轴对称的点的坐标为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4f6b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5" name="yt_table_1325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9536590"/>
              </p:ext>
            </p:extLst>
          </p:nvPr>
        </p:nvGraphicFramePr>
        <p:xfrm>
          <a:off x="623320" y="2369466"/>
          <a:ext cx="6547168" cy="950976"/>
        </p:xfrm>
        <a:graphic>
          <a:graphicData uri="http://schemas.openxmlformats.org/drawingml/2006/table">
            <a:tbl>
              <a:tblPr/>
              <a:tblGrid>
                <a:gridCol w="3748405">
                  <a:extLst>
                    <a:ext uri="{9D8B030D-6E8A-4147-A177-3AD203B41FA5}">
                      <a16:colId xmlns:a16="http://schemas.microsoft.com/office/drawing/2014/main" val="10478"/>
                    </a:ext>
                  </a:extLst>
                </a:gridCol>
                <a:gridCol w="2798763">
                  <a:extLst>
                    <a:ext uri="{9D8B030D-6E8A-4147-A177-3AD203B41FA5}">
                      <a16:colId xmlns:a16="http://schemas.microsoft.com/office/drawing/2014/main" val="104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7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4C4AC7E6-B48F-E922-3C3D-D392523EBC7B}"/>
              </a:ext>
            </a:extLst>
          </p:cNvPr>
          <p:cNvSpPr txBox="1"/>
          <p:nvPr/>
        </p:nvSpPr>
        <p:spPr>
          <a:xfrm>
            <a:off x="4367194" y="183871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58" name="yt_shape_13258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257" name="yt_image_13257" title="H_41.85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60" name="yt_shape_13260"/>
          <p:cNvSpPr txBox="1"/>
          <p:nvPr/>
        </p:nvSpPr>
        <p:spPr>
          <a:xfrm>
            <a:off x="540120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轴的对称点在第一象限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897fb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261" name="yt_table_13261" title="H_99.7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15121523"/>
                  </p:ext>
                </p:extLst>
              </p:nvPr>
            </p:nvGraphicFramePr>
            <p:xfrm>
              <a:off x="540047" y="2441600"/>
              <a:ext cx="5996305" cy="1344930"/>
            </p:xfrm>
            <a:graphic>
              <a:graphicData uri="http://schemas.openxmlformats.org/drawingml/2006/table">
                <a:tbl>
                  <a:tblPr/>
                  <a:tblGrid>
                    <a:gridCol w="3478530">
                      <a:extLst>
                        <a:ext uri="{9D8B030D-6E8A-4147-A177-3AD203B41FA5}">
                          <a16:colId xmlns:a16="http://schemas.microsoft.com/office/drawing/2014/main" val="10480"/>
                        </a:ext>
                      </a:extLst>
                    </a:gridCol>
                    <a:gridCol w="2517775">
                      <a:extLst>
                        <a:ext uri="{9D8B030D-6E8A-4147-A177-3AD203B41FA5}">
                          <a16:colId xmlns:a16="http://schemas.microsoft.com/office/drawing/2014/main" val="1048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9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3261" name="yt_table_13261" descr="{&quot;rangeId&quot;:12,&quot;type&quot;:&quot;Option&quot;}" title="H_99.7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15121523"/>
                  </p:ext>
                </p:extLst>
              </p:nvPr>
            </p:nvGraphicFramePr>
            <p:xfrm>
              <a:off x="540047" y="2441600"/>
              <a:ext cx="5996305" cy="1267334"/>
            </p:xfrm>
            <a:graphic>
              <a:graphicData uri="http://schemas.openxmlformats.org/drawingml/2006/table">
                <a:tbl>
                  <a:tblPr/>
                  <a:tblGrid>
                    <a:gridCol w="3478530">
                      <a:extLst>
                        <a:ext uri="{9D8B030D-6E8A-4147-A177-3AD203B41FA5}">
                          <a16:colId xmlns:a16="http://schemas.microsoft.com/office/drawing/2014/main" val="10480"/>
                        </a:ext>
                      </a:extLst>
                    </a:gridCol>
                    <a:gridCol w="2517775">
                      <a:extLst>
                        <a:ext uri="{9D8B030D-6E8A-4147-A177-3AD203B41FA5}">
                          <a16:colId xmlns:a16="http://schemas.microsoft.com/office/drawing/2014/main" val="10481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7923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28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962" r="-72504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7923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2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B717D31-CEBB-0846-A7B2-1CF672E0C65C}"/>
              </a:ext>
            </a:extLst>
          </p:cNvPr>
          <p:cNvSpPr txBox="1"/>
          <p:nvPr/>
        </p:nvSpPr>
        <p:spPr>
          <a:xfrm>
            <a:off x="1059709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2" name="yt_shape_13262" descr="{&quot;rangeId&quot;:0,&quot;hasUnderline&quot;:&quot;1&quot;}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1bb7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263" name="yt_image_13263" title="H_125.6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2268" y="2011799"/>
            <a:ext cx="1767463" cy="15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8A963FF-1937-274E-0E19-0D46507DFDFC}"/>
              </a:ext>
            </a:extLst>
          </p:cNvPr>
          <p:cNvSpPr txBox="1"/>
          <p:nvPr/>
        </p:nvSpPr>
        <p:spPr>
          <a:xfrm>
            <a:off x="1059708" y="132868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1035</Words>
  <Application>Microsoft Office PowerPoint</Application>
  <PresentationFormat>宽屏</PresentationFormat>
  <Paragraphs>95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47" baseType="lpstr">
      <vt:lpstr>_⨹_1_73044</vt:lpstr>
      <vt:lpstr>_⨹_1_80d01</vt:lpstr>
      <vt:lpstr>_⨹_1_91bb7</vt:lpstr>
      <vt:lpstr>_⨹_1_b83fa</vt:lpstr>
      <vt:lpstr>_⨹_1_c4f6b</vt:lpstr>
      <vt:lpstr>_⨹_2_22170</vt:lpstr>
      <vt:lpstr>_⨹_2_66e36</vt:lpstr>
      <vt:lpstr>_⨹_2_bdff6</vt:lpstr>
      <vt:lpstr>_⨹_2_f968e</vt:lpstr>
      <vt:lpstr>_⨹_3_1cb1a</vt:lpstr>
      <vt:lpstr>_⨹_3_707c2</vt:lpstr>
      <vt:lpstr>_⨹_3_789f4</vt:lpstr>
      <vt:lpstr>_⨹_3_dd929</vt:lpstr>
      <vt:lpstr>_⨹_4_4a49f</vt:lpstr>
      <vt:lpstr>_⨹_5_19e26</vt:lpstr>
      <vt:lpstr>_⨹_6_897fb</vt:lpstr>
      <vt:lpstr>_⨹_7_177d1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2024-05-11T14:54:45Z</dcterms:created>
  <dcterms:modified xsi:type="dcterms:W3CDTF">2024-05-13T06:31:35Z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