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6" r:id="rId7"/>
    <p:sldId id="318" r:id="rId8"/>
    <p:sldId id="320" r:id="rId9"/>
    <p:sldId id="323" r:id="rId10"/>
    <p:sldId id="325" r:id="rId11"/>
    <p:sldId id="326" r:id="rId12"/>
    <p:sldId id="328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0" name="yt_shape_1170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99" name="yt_image_116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02" name="yt_shape_11702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三角形及其有关概念</a:t>
            </a:r>
          </a:p>
        </p:txBody>
      </p:sp>
      <p:sp>
        <p:nvSpPr>
          <p:cNvPr id="11703" name="yt_shape_11703"/>
          <p:cNvSpPr txBox="1"/>
          <p:nvPr/>
        </p:nvSpPr>
        <p:spPr>
          <a:xfrm>
            <a:off x="540000" y="1977370"/>
            <a:ext cx="10669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如图所示是小明用三根火柴组成的图形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其中符合三角形概念的是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04" name="yt_image_117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40482"/>
            <a:ext cx="74589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05" name="yt_image_117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5898" y="2609037"/>
            <a:ext cx="757276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06" name="yt_image_117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3174" y="2900502"/>
            <a:ext cx="866242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07" name="yt_image_117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89416" y="2718765"/>
            <a:ext cx="824130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0" name="yt_shape_11710"/>
          <p:cNvSpPr txBox="1"/>
          <p:nvPr/>
        </p:nvSpPr>
        <p:spPr>
          <a:xfrm>
            <a:off x="712915" y="381033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711" name="yt_shape_11711"/>
          <p:cNvSpPr txBox="1"/>
          <p:nvPr/>
        </p:nvSpPr>
        <p:spPr>
          <a:xfrm>
            <a:off x="1832909" y="381033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712" name="yt_shape_11712"/>
          <p:cNvSpPr txBox="1"/>
          <p:nvPr/>
        </p:nvSpPr>
        <p:spPr>
          <a:xfrm>
            <a:off x="3004668" y="381033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713" name="yt_shape_11713"/>
          <p:cNvSpPr txBox="1"/>
          <p:nvPr/>
        </p:nvSpPr>
        <p:spPr>
          <a:xfrm>
            <a:off x="4201447" y="381033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1714" name="yt_shape_11714" descr="{&quot;rangeId&quot;:0,&quot;hasUnderline&quot;:&quot;1&quot;}"/>
          <p:cNvSpPr txBox="1"/>
          <p:nvPr/>
        </p:nvSpPr>
        <p:spPr>
          <a:xfrm>
            <a:off x="540119" y="432292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为顶点的三角形有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f50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15" name="yt_image_117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9159" y="5434728"/>
            <a:ext cx="1733680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565490">
            <a:extLst>
              <a:ext uri="{FF2B5EF4-FFF2-40B4-BE49-F238E27FC236}">
                <a16:creationId xmlns:a16="http://schemas.microsoft.com/office/drawing/2014/main" id="{B8C214AF-E68E-67F4-F63D-3C33956639B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CCB2F8-1017-F765-1438-C2A501274F43}"/>
              </a:ext>
            </a:extLst>
          </p:cNvPr>
          <p:cNvSpPr txBox="1"/>
          <p:nvPr/>
        </p:nvSpPr>
        <p:spPr>
          <a:xfrm>
            <a:off x="102035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AC7624-5CBD-55D9-B527-950965237E4A}"/>
              </a:ext>
            </a:extLst>
          </p:cNvPr>
          <p:cNvSpPr txBox="1"/>
          <p:nvPr/>
        </p:nvSpPr>
        <p:spPr>
          <a:xfrm>
            <a:off x="5303096" y="4276123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69E252-2641-89D9-9581-E82E04C4B39E}"/>
              </a:ext>
            </a:extLst>
          </p:cNvPr>
          <p:cNvSpPr txBox="1"/>
          <p:nvPr/>
        </p:nvSpPr>
        <p:spPr>
          <a:xfrm>
            <a:off x="2607521" y="4751612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03A5C9-48CD-ABC0-2D59-157E6DC7103D}"/>
              </a:ext>
            </a:extLst>
          </p:cNvPr>
          <p:cNvSpPr txBox="1"/>
          <p:nvPr/>
        </p:nvSpPr>
        <p:spPr>
          <a:xfrm>
            <a:off x="7550996" y="4751612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1" name="yt_shape_1177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70" name="yt_image_1177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3" name="yt_shape_11773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的三条边长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06d3a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且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且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4fb5e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C1110C-606F-19D7-0DBB-870356BDF4A3}"/>
              </a:ext>
            </a:extLst>
          </p:cNvPr>
          <p:cNvSpPr txBox="1"/>
          <p:nvPr/>
        </p:nvSpPr>
        <p:spPr>
          <a:xfrm>
            <a:off x="450108" y="2386335"/>
            <a:ext cx="11054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7E7D13-DD00-FD30-3C43-B29AE9D9EC5E}"/>
              </a:ext>
            </a:extLst>
          </p:cNvPr>
          <p:cNvSpPr txBox="1"/>
          <p:nvPr/>
        </p:nvSpPr>
        <p:spPr>
          <a:xfrm>
            <a:off x="450108" y="2861823"/>
            <a:ext cx="7711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06d3a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25BC1E-8700-54AD-F7CE-C65630C60EC3}"/>
              </a:ext>
            </a:extLst>
          </p:cNvPr>
          <p:cNvSpPr txBox="1"/>
          <p:nvPr/>
        </p:nvSpPr>
        <p:spPr>
          <a:xfrm>
            <a:off x="453006" y="4366651"/>
            <a:ext cx="11044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A940FA-CA04-FD64-F84E-F892400E80CC}"/>
              </a:ext>
            </a:extLst>
          </p:cNvPr>
          <p:cNvSpPr txBox="1"/>
          <p:nvPr/>
        </p:nvSpPr>
        <p:spPr>
          <a:xfrm>
            <a:off x="453006" y="4842139"/>
            <a:ext cx="614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且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且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4fb5e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uiExpand="1" build="allAtOnce"/>
      <p:bldP spid="4" grpId="0" build="allAtOnce"/>
      <p:bldP spid="5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" name="yt_shape_1177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3eab8"/>
              </a:rPr>
              <a:t>三角形按边长关系，可分为不等边三角形和等腰三角形，尤其要注意的是等边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三角形是等腰三角形的特例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119" y="1412776"/>
            <a:ext cx="11100497" cy="876002"/>
          </a:xfrm>
          <a:prstGeom prst="rect">
            <a:avLst/>
          </a:prstGeom>
          <a:noFill/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7" name="yt_shape_11717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三角形按边的分类</a:t>
            </a:r>
          </a:p>
        </p:txBody>
      </p:sp>
      <p:sp>
        <p:nvSpPr>
          <p:cNvPr id="11718" name="yt_shape_11718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课堂上老师在黑板上画出了如图所示的三个三角形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645a"/>
              </a:rPr>
              <a:t>让同学们根据它们的边长进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行分类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其中搭配错误的是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0" name="yt_table_1172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626092"/>
              </p:ext>
            </p:extLst>
          </p:nvPr>
        </p:nvGraphicFramePr>
        <p:xfrm>
          <a:off x="540047" y="2354640"/>
          <a:ext cx="3395663" cy="1901952"/>
        </p:xfrm>
        <a:graphic>
          <a:graphicData uri="http://schemas.openxmlformats.org/drawingml/2006/table">
            <a:tbl>
              <a:tblPr/>
              <a:tblGrid>
                <a:gridCol w="339566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是不等边三角形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</a:tbl>
          </a:graphicData>
        </a:graphic>
      </p:graphicFrame>
      <p:pic>
        <p:nvPicPr>
          <p:cNvPr id="11719" name="yt_image_11719_skip" title="H_103.6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2889" y="2354640"/>
            <a:ext cx="3977470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565550" title="H_26.259764">
            <a:extLst>
              <a:ext uri="{FF2B5EF4-FFF2-40B4-BE49-F238E27FC236}">
                <a16:creationId xmlns:a16="http://schemas.microsoft.com/office/drawing/2014/main" id="{5490F306-DE84-7104-1BF6-EB7A8E9B7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FC5734-AB64-6181-0C39-F5E37BF87C74}"/>
              </a:ext>
            </a:extLst>
          </p:cNvPr>
          <p:cNvSpPr txBox="1"/>
          <p:nvPr/>
        </p:nvSpPr>
        <p:spPr>
          <a:xfrm>
            <a:off x="47173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2" name="yt_shape_11722" descr="{&quot;rangeId&quot;:0,&quot;hasUnderline&quot;:&quot;1&quot;}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为等边三角形的两边长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11ba"/>
              </a:rPr>
              <a:t>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等腰三角形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521D67-0269-C585-32E4-E8A6F20E77FC}"/>
              </a:ext>
            </a:extLst>
          </p:cNvPr>
          <p:cNvSpPr txBox="1"/>
          <p:nvPr/>
        </p:nvSpPr>
        <p:spPr>
          <a:xfrm>
            <a:off x="79558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9A6C2C-3F20-3F75-9840-6F447265BE42}"/>
              </a:ext>
            </a:extLst>
          </p:cNvPr>
          <p:cNvSpPr txBox="1"/>
          <p:nvPr/>
        </p:nvSpPr>
        <p:spPr>
          <a:xfrm>
            <a:off x="1059708" y="180417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等腰三角形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" name="yt_shape_11724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三角形的三边关系</a:t>
            </a:r>
          </a:p>
        </p:txBody>
      </p:sp>
      <p:sp>
        <p:nvSpPr>
          <p:cNvPr id="11725" name="yt_shape_11725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（金华市中考）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在下列长度的四条线段中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能与长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2150"/>
              </a:rPr>
              <a:t>的两条线段围成一个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6" name="yt_table_117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8349"/>
              </p:ext>
            </p:extLst>
          </p:nvPr>
        </p:nvGraphicFramePr>
        <p:xfrm>
          <a:off x="540047" y="2354640"/>
          <a:ext cx="89909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</a:tbl>
          </a:graphicData>
        </a:graphic>
      </p:graphicFrame>
      <p:sp>
        <p:nvSpPr>
          <p:cNvPr id="11728" name="yt_shape_11728"/>
          <p:cNvSpPr txBox="1"/>
          <p:nvPr/>
        </p:nvSpPr>
        <p:spPr>
          <a:xfrm>
            <a:off x="540119" y="288081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（梧州藤县三中单元卷）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已知三角形的两边长分别为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第三边长为整数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b2a9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该三角形的周长为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9" name="yt_table_117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902703"/>
              </p:ext>
            </p:extLst>
          </p:nvPr>
        </p:nvGraphicFramePr>
        <p:xfrm>
          <a:off x="540047" y="3840246"/>
          <a:ext cx="8619491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</a:tbl>
          </a:graphicData>
        </a:graphic>
      </p:graphicFrame>
      <p:sp>
        <p:nvSpPr>
          <p:cNvPr id="11731" name="yt_shape_11731" descr="{&quot;rangeId&quot;:0,&quot;hasUnderline&quot;:&quot;1&quot;}"/>
          <p:cNvSpPr txBox="1"/>
          <p:nvPr/>
        </p:nvSpPr>
        <p:spPr>
          <a:xfrm>
            <a:off x="540000" y="4366417"/>
            <a:ext cx="1065035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的长为奇数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715439565615" title="H_26.259764">
            <a:extLst>
              <a:ext uri="{FF2B5EF4-FFF2-40B4-BE49-F238E27FC236}">
                <a16:creationId xmlns:a16="http://schemas.microsoft.com/office/drawing/2014/main" id="{236B7747-9C68-34B1-4632-FED4AE6A5A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D4F2F0-C9DF-8EF3-125E-45454C6FFB02}"/>
              </a:ext>
            </a:extLst>
          </p:cNvPr>
          <p:cNvSpPr txBox="1"/>
          <p:nvPr/>
        </p:nvSpPr>
        <p:spPr>
          <a:xfrm>
            <a:off x="25837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52CBB1-2585-5A87-7735-583E4824205F}"/>
              </a:ext>
            </a:extLst>
          </p:cNvPr>
          <p:cNvSpPr txBox="1"/>
          <p:nvPr/>
        </p:nvSpPr>
        <p:spPr>
          <a:xfrm>
            <a:off x="3498108" y="33094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9E22EA-D213-26CF-BE0E-686BDA27AAE4}"/>
              </a:ext>
            </a:extLst>
          </p:cNvPr>
          <p:cNvSpPr txBox="1"/>
          <p:nvPr/>
        </p:nvSpPr>
        <p:spPr>
          <a:xfrm>
            <a:off x="10311539" y="43196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3" name="yt_shape_11733"/>
          <p:cNvSpPr txBox="1"/>
          <p:nvPr/>
        </p:nvSpPr>
        <p:spPr>
          <a:xfrm>
            <a:off x="479376" y="1337168"/>
            <a:ext cx="6674904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，可以构成三角形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，不能构成三角形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三条线段之比为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，可以构成三角形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，可以构成三角形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878FB1-41DC-BCB0-C947-39EEA5F2E42A}"/>
              </a:ext>
            </a:extLst>
          </p:cNvPr>
          <p:cNvSpPr txBox="1"/>
          <p:nvPr/>
        </p:nvSpPr>
        <p:spPr>
          <a:xfrm>
            <a:off x="389365" y="1765850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，可以构成三角形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8D372D-3900-2715-4CAE-5A8FB4485216}"/>
              </a:ext>
            </a:extLst>
          </p:cNvPr>
          <p:cNvSpPr txBox="1"/>
          <p:nvPr/>
        </p:nvSpPr>
        <p:spPr>
          <a:xfrm>
            <a:off x="389365" y="2716826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，不能构成三角形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57895A-5EB3-34AC-85FE-96EE9EAD3521}"/>
              </a:ext>
            </a:extLst>
          </p:cNvPr>
          <p:cNvSpPr txBox="1"/>
          <p:nvPr/>
        </p:nvSpPr>
        <p:spPr>
          <a:xfrm>
            <a:off x="389365" y="3667802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，可以构成三角形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D5C336-EEC3-39B7-FBCF-49C83B344CA5}"/>
              </a:ext>
            </a:extLst>
          </p:cNvPr>
          <p:cNvSpPr txBox="1"/>
          <p:nvPr/>
        </p:nvSpPr>
        <p:spPr>
          <a:xfrm>
            <a:off x="389365" y="4618778"/>
            <a:ext cx="6790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，可以构成三角形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376" y="764704"/>
            <a:ext cx="86040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以下列长度的三条线段为例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能构成三角形的有哪些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1" name="yt_shape_11741"/>
          <p:cNvSpPr txBox="1"/>
          <p:nvPr/>
        </p:nvSpPr>
        <p:spPr>
          <a:xfrm>
            <a:off x="540000" y="900000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忽视组成三角形的条件致错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82F305-C243-B38F-E865-739FB1B4682A}"/>
              </a:ext>
            </a:extLst>
          </p:cNvPr>
          <p:cNvSpPr txBox="1"/>
          <p:nvPr/>
        </p:nvSpPr>
        <p:spPr>
          <a:xfrm>
            <a:off x="449989" y="853194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忽视组成三角形的条件致错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742"/>
          <p:cNvSpPr txBox="1"/>
          <p:nvPr/>
        </p:nvSpPr>
        <p:spPr>
          <a:xfrm>
            <a:off x="540000" y="14847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年合肥市肥西县期末改编）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若一个等腰三角形的两边长分别为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4f3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这个等腰三角形的周长为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17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281262"/>
              </p:ext>
            </p:extLst>
          </p:nvPr>
        </p:nvGraphicFramePr>
        <p:xfrm>
          <a:off x="539928" y="2444219"/>
          <a:ext cx="4353243" cy="950976"/>
        </p:xfrm>
        <a:graphic>
          <a:graphicData uri="http://schemas.openxmlformats.org/drawingml/2006/table">
            <a:tbl>
              <a:tblPr/>
              <a:tblGrid>
                <a:gridCol w="2633980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BF94861B-5AC6-4F3E-AFA4-C28CFA93F655}"/>
              </a:ext>
            </a:extLst>
          </p:cNvPr>
          <p:cNvSpPr txBox="1"/>
          <p:nvPr/>
        </p:nvSpPr>
        <p:spPr>
          <a:xfrm>
            <a:off x="4412389" y="19134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6" name="yt_shape_1174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45" name="yt_image_1174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8" name="yt_shape_11748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若有一条公共边的两个三角形称为一对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ab34"/>
              </a:rPr>
              <a:t>为公共边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2" name="yt_table_1175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518182"/>
              </p:ext>
            </p:extLst>
          </p:nvPr>
        </p:nvGraphicFramePr>
        <p:xfrm>
          <a:off x="540047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</a:tbl>
          </a:graphicData>
        </a:graphic>
      </p:graphicFrame>
      <p:grpSp>
        <p:nvGrpSpPr>
          <p:cNvPr id="11749" name="yt_shape_11749_skip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2243" y="2204524"/>
            <a:ext cx="1709875" cy="1881900"/>
            <a:chOff x="0" y="0"/>
            <a:chExt cx="1709875" cy="1881900"/>
          </a:xfrm>
        </p:grpSpPr>
        <p:pic>
          <p:nvPicPr>
            <p:cNvPr id="2" name="yt_image_1174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9875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51" name="yt_shape_11751"/>
            <p:cNvSpPr txBox="1"/>
            <p:nvPr/>
          </p:nvSpPr>
          <p:spPr>
            <a:xfrm>
              <a:off x="245473" y="15219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754" name="yt_shape_11754"/>
          <p:cNvSpPr txBox="1"/>
          <p:nvPr/>
        </p:nvSpPr>
        <p:spPr>
          <a:xfrm>
            <a:off x="540119" y="43738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且各边长均为正整数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那么这样的等腰三角形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4e1d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5" name="yt_table_117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762729"/>
              </p:ext>
            </p:extLst>
          </p:nvPr>
        </p:nvGraphicFramePr>
        <p:xfrm>
          <a:off x="540047" y="533330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892FAEC-4EE4-37FF-148F-F25DAE57710D}"/>
              </a:ext>
            </a:extLst>
          </p:cNvPr>
          <p:cNvSpPr txBox="1"/>
          <p:nvPr/>
        </p:nvSpPr>
        <p:spPr>
          <a:xfrm>
            <a:off x="38029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9FB280-3F6E-8E70-B821-DB6B8EB99FD9}"/>
              </a:ext>
            </a:extLst>
          </p:cNvPr>
          <p:cNvSpPr txBox="1"/>
          <p:nvPr/>
        </p:nvSpPr>
        <p:spPr>
          <a:xfrm>
            <a:off x="1059708" y="48025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7" name="yt_shape_11757" descr="{&quot;rangeId&quot;:0,&quot;hasUnderline&quot;:&quot;1&quot;}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从村庄到学校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较近的一条路是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_⨹_7_1dbac"/>
              </a:rPr>
              <a:t>两点之间线段最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</a:b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短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三角形中任何两边的和大于第三边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61" name="yt_shape_11761"/>
          <p:cNvSpPr txBox="1"/>
          <p:nvPr/>
        </p:nvSpPr>
        <p:spPr>
          <a:xfrm>
            <a:off x="540000" y="388350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58" name="yt_shape_11758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7417" y="2011799"/>
            <a:ext cx="2217164" cy="1821321"/>
            <a:chOff x="0" y="0"/>
            <a:chExt cx="2217164" cy="1821321"/>
          </a:xfrm>
        </p:grpSpPr>
        <p:pic>
          <p:nvPicPr>
            <p:cNvPr id="2" name="yt_image_1175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7164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60" name="yt_shape_11760"/>
            <p:cNvSpPr txBox="1"/>
            <p:nvPr/>
          </p:nvSpPr>
          <p:spPr>
            <a:xfrm>
              <a:off x="499118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762" name="yt_shape_11762" descr="{&quot;rangeId&quot;:0,&quot;hasUnderline&quot;:&quot;1&quot;}"/>
          <p:cNvSpPr txBox="1"/>
          <p:nvPr/>
        </p:nvSpPr>
        <p:spPr>
          <a:xfrm>
            <a:off x="540119" y="42927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某三角形的三边长分别是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f3a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763" name="yt_shape_11763" descr="{&quot;rangeId&quot;:0,&quot;hasUnderline&quot;:&quot;1&quot;}"/>
          <p:cNvSpPr txBox="1"/>
          <p:nvPr/>
        </p:nvSpPr>
        <p:spPr>
          <a:xfrm>
            <a:off x="540119" y="52522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是某三角形的三边长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02c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F9F316-1F1D-CF0E-4298-75E5495129AF}"/>
              </a:ext>
            </a:extLst>
          </p:cNvPr>
          <p:cNvSpPr txBox="1"/>
          <p:nvPr/>
        </p:nvSpPr>
        <p:spPr>
          <a:xfrm>
            <a:off x="6441333" y="853194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E007DF-8B3E-559F-5C4E-535F3987F158}"/>
              </a:ext>
            </a:extLst>
          </p:cNvPr>
          <p:cNvSpPr txBox="1"/>
          <p:nvPr/>
        </p:nvSpPr>
        <p:spPr>
          <a:xfrm>
            <a:off x="8765432" y="853194"/>
            <a:ext cx="2381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7_1dbac"/>
              </a:rPr>
              <a:t>两点之间线段最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B4E933-EA64-FB9B-4E39-175689215365}"/>
              </a:ext>
            </a:extLst>
          </p:cNvPr>
          <p:cNvSpPr txBox="1"/>
          <p:nvPr/>
        </p:nvSpPr>
        <p:spPr>
          <a:xfrm>
            <a:off x="4501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C8AEA5-C646-51B2-881B-66F9CAA27CAC}"/>
              </a:ext>
            </a:extLst>
          </p:cNvPr>
          <p:cNvSpPr txBox="1"/>
          <p:nvPr/>
        </p:nvSpPr>
        <p:spPr>
          <a:xfrm>
            <a:off x="2888508" y="1328682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三角形中任何两边的和大于第三边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5585CB-DF97-DEFF-49F3-40AA87C05A1C}"/>
              </a:ext>
            </a:extLst>
          </p:cNvPr>
          <p:cNvSpPr txBox="1"/>
          <p:nvPr/>
        </p:nvSpPr>
        <p:spPr>
          <a:xfrm>
            <a:off x="1547071" y="4721472"/>
            <a:ext cx="1572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E618F1-1B02-3C7E-236A-6EAA8EB7C4D4}"/>
              </a:ext>
            </a:extLst>
          </p:cNvPr>
          <p:cNvSpPr txBox="1"/>
          <p:nvPr/>
        </p:nvSpPr>
        <p:spPr>
          <a:xfrm>
            <a:off x="2204296" y="568090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4" name="yt_shape_11764"/>
          <p:cNvSpPr txBox="1"/>
          <p:nvPr/>
        </p:nvSpPr>
        <p:spPr>
          <a:xfrm>
            <a:off x="479376" y="66726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王伟准备用一段长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的篱笆围成一个三角形形状的小圈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用于饲养家兔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2da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第一条边长为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由于受地势限制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第二条边长只能是第一条边长的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表示第三条边长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）第三条边长为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F03C3E-9835-F3A6-41B3-0BFCD9E56133}"/>
              </a:ext>
            </a:extLst>
          </p:cNvPr>
          <p:cNvSpPr txBox="1"/>
          <p:nvPr/>
        </p:nvSpPr>
        <p:spPr>
          <a:xfrm>
            <a:off x="389365" y="2046921"/>
            <a:ext cx="8246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）第三条边长为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767"/>
              <p:cNvSpPr txBox="1"/>
              <p:nvPr/>
            </p:nvSpPr>
            <p:spPr>
              <a:xfrm>
                <a:off x="479376" y="2564904"/>
                <a:ext cx="11492915" cy="41137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请问第一条边长可以为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）不可以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若第一条边长为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，则第二条边长为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），第三条边长为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2_dc1cb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，不满足三角形的三边关系，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不能构成三角形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根据三角形三边关系列不等式组，得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&gt;28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+2)−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&lt;28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的取值范围是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7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64904"/>
                <a:ext cx="11492915" cy="4113755"/>
              </a:xfrm>
              <a:prstGeom prst="rect">
                <a:avLst/>
              </a:prstGeom>
              <a:blipFill>
                <a:blip r:embed="rId2"/>
                <a:stretch>
                  <a:fillRect l="-1645" t="-1333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67B9A47-F323-B951-0763-428A933F7EA3}"/>
              </a:ext>
            </a:extLst>
          </p:cNvPr>
          <p:cNvSpPr txBox="1"/>
          <p:nvPr/>
        </p:nvSpPr>
        <p:spPr>
          <a:xfrm>
            <a:off x="389365" y="2993586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）不可以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A70292-3C7B-7D55-5D5C-CCC6D3E0B945}"/>
              </a:ext>
            </a:extLst>
          </p:cNvPr>
          <p:cNvSpPr txBox="1"/>
          <p:nvPr/>
        </p:nvSpPr>
        <p:spPr>
          <a:xfrm>
            <a:off x="389365" y="3469074"/>
            <a:ext cx="11244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若第一条边长为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，则第二条边长为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），第三条边长为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2_dc1cb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99DCF0-2FEE-9EE2-3FDD-092B1FA80E70}"/>
              </a:ext>
            </a:extLst>
          </p:cNvPr>
          <p:cNvSpPr txBox="1"/>
          <p:nvPr/>
        </p:nvSpPr>
        <p:spPr>
          <a:xfrm>
            <a:off x="389365" y="3944562"/>
            <a:ext cx="1559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042B0E-57CC-4BD3-2AAA-2A52972E4163}"/>
              </a:ext>
            </a:extLst>
          </p:cNvPr>
          <p:cNvSpPr txBox="1"/>
          <p:nvPr/>
        </p:nvSpPr>
        <p:spPr>
          <a:xfrm>
            <a:off x="389365" y="4420050"/>
            <a:ext cx="8181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，不满足三角形的三边关系，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不能构成三角形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FB632E-985E-0033-8E51-DB5F005BBBF4}"/>
                  </a:ext>
                </a:extLst>
              </p:cNvPr>
              <p:cNvSpPr txBox="1"/>
              <p:nvPr/>
            </p:nvSpPr>
            <p:spPr>
              <a:xfrm>
                <a:off x="389365" y="4895538"/>
                <a:ext cx="1116457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根据三角形三边关系列不等式组，得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&gt;28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+2)−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&lt;28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FB632E-985E-0033-8E51-DB5F005BBB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895538"/>
                <a:ext cx="11164570" cy="1154189"/>
              </a:xfrm>
              <a:prstGeom prst="rect">
                <a:avLst/>
              </a:prstGeom>
              <a:blipFill>
                <a:blip r:embed="rId3"/>
                <a:stretch>
                  <a:fillRect l="-874" r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EA4D41-E6B2-DFD9-59C0-F02B4054D569}"/>
                  </a:ext>
                </a:extLst>
              </p:cNvPr>
              <p:cNvSpPr txBox="1"/>
              <p:nvPr/>
            </p:nvSpPr>
            <p:spPr>
              <a:xfrm>
                <a:off x="389365" y="5956115"/>
                <a:ext cx="41996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的取值范围是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EA4D41-E6B2-DFD9-59C0-F02B4054D5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956115"/>
                <a:ext cx="4199636" cy="729565"/>
              </a:xfrm>
              <a:prstGeom prst="rect">
                <a:avLst/>
              </a:prstGeom>
              <a:blipFill>
                <a:blip r:embed="rId4"/>
                <a:stretch>
                  <a:fillRect l="-2322" r="-217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1208</Words>
  <Application>Microsoft Office PowerPoint</Application>
  <PresentationFormat>宽屏</PresentationFormat>
  <Paragraphs>120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2" baseType="lpstr">
      <vt:lpstr>_⨹_1_06d3a</vt:lpstr>
      <vt:lpstr>_⨹_1_3f507</vt:lpstr>
      <vt:lpstr>_⨹_1_4fb5e</vt:lpstr>
      <vt:lpstr>_⨹_1_502cb</vt:lpstr>
      <vt:lpstr>_⨹_1_5b2a9</vt:lpstr>
      <vt:lpstr>_⨹_1_6f3a8</vt:lpstr>
      <vt:lpstr>_⨹_1_b4e1d</vt:lpstr>
      <vt:lpstr>_⨹_1_d4f34</vt:lpstr>
      <vt:lpstr>_⨹_12_8645a</vt:lpstr>
      <vt:lpstr>_⨹_2_12da4</vt:lpstr>
      <vt:lpstr>_⨹_2_911ba</vt:lpstr>
      <vt:lpstr>_⨹_2_dc1cb</vt:lpstr>
      <vt:lpstr>_⨹_34_3eab8</vt:lpstr>
      <vt:lpstr>_⨹_4_fab34</vt:lpstr>
      <vt:lpstr>_⨹_7_1dbac</vt:lpstr>
      <vt:lpstr>_⨹_9_62150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2024-05-13T05:39:51Z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