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11" r:id="rId9"/>
    <p:sldId id="313" r:id="rId10"/>
    <p:sldId id="314" r:id="rId11"/>
    <p:sldId id="316" r:id="rId12"/>
    <p:sldId id="318" r:id="rId13"/>
    <p:sldId id="319" r:id="rId14"/>
    <p:sldId id="328" r:id="rId15"/>
    <p:sldId id="320" r:id="rId16"/>
    <p:sldId id="322" r:id="rId17"/>
    <p:sldId id="323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1" name="yt_shape_1187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70" name="yt_image_11870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3" name="yt_shape_11873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三角形的角平分线</a:t>
            </a:r>
          </a:p>
        </p:txBody>
      </p:sp>
      <p:sp>
        <p:nvSpPr>
          <p:cNvPr id="11874" name="yt_shape_11874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（河北省中考）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展开后得到折痕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ce5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76" name="yt_table_1187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696212"/>
              </p:ext>
            </p:extLst>
          </p:nvPr>
        </p:nvGraphicFramePr>
        <p:xfrm>
          <a:off x="540047" y="2936805"/>
          <a:ext cx="46755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角平分线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pic>
        <p:nvPicPr>
          <p:cNvPr id="11875" name="yt_image_11875_skip" title="H_89.3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0990" y="2936805"/>
            <a:ext cx="1748878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587550" title="H_26.259764">
            <a:extLst>
              <a:ext uri="{FF2B5EF4-FFF2-40B4-BE49-F238E27FC236}">
                <a16:creationId xmlns:a16="http://schemas.microsoft.com/office/drawing/2014/main" id="{F1145900-36F9-927B-5F75-3167FB1B64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4EA053-E5BE-938C-DC45-29DD2CBBF6AE}"/>
              </a:ext>
            </a:extLst>
          </p:cNvPr>
          <p:cNvSpPr txBox="1"/>
          <p:nvPr/>
        </p:nvSpPr>
        <p:spPr>
          <a:xfrm>
            <a:off x="3564783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7" name="yt_shape_1193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36" name="yt_image_11936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9" name="yt_shape_11939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若一个三角形的三条高的交点恰好是三角形的一个顶点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f39d"/>
              </a:rPr>
              <a:t>则这个三角形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40" name="yt_table_1194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694009"/>
              </p:ext>
            </p:extLst>
          </p:nvPr>
        </p:nvGraphicFramePr>
        <p:xfrm>
          <a:off x="540047" y="2441600"/>
          <a:ext cx="3395663" cy="1901952"/>
        </p:xfrm>
        <a:graphic>
          <a:graphicData uri="http://schemas.openxmlformats.org/drawingml/2006/table">
            <a:tbl>
              <a:tblPr/>
              <a:tblGrid>
                <a:gridCol w="3395663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E945BB8-2177-949C-4D53-C0675E73717C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2" name="yt_shape_11942" descr="{&quot;rangeId&quot;:0,&quot;hasUnderline&quot;:&quot;1&quot;}"/>
              <p:cNvSpPr txBox="1"/>
              <p:nvPr/>
            </p:nvSpPr>
            <p:spPr>
              <a:xfrm>
                <a:off x="540120" y="900000"/>
                <a:ext cx="11492915" cy="1120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的两条高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c48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15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2" name="yt_shape_11942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120371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44" name="yt_image_11944" title="H_103.6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7247" y="2223523"/>
            <a:ext cx="1657504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46553D2-ED69-A5CC-AD81-F0C20B589EBB}"/>
                  </a:ext>
                </a:extLst>
              </p:cNvPr>
              <p:cNvSpPr txBox="1"/>
              <p:nvPr/>
            </p:nvSpPr>
            <p:spPr>
              <a:xfrm>
                <a:off x="1412134" y="1247732"/>
                <a:ext cx="661099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mathAnswerShape': 1, 'pageBreak': True}">
                <a:extLst>
                  <a:ext uri="{FF2B5EF4-FFF2-40B4-BE49-F238E27FC236}">
                    <a16:creationId xmlns:a16="http://schemas.microsoft.com/office/drawing/2014/main" id="{A46553D2-ED69-A5CC-AD81-F0C20B589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134" y="1247732"/>
                <a:ext cx="661099" cy="7276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6" name="yt_shape_1194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（柳州八中单元卷）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的高和角平分线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6a11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1947" name="yt_image_11947" title="H_167.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1535" y="2011799"/>
            <a:ext cx="1548928" cy="212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49" name="yt_shape_11949"/>
              <p:cNvSpPr txBox="1"/>
              <p:nvPr/>
            </p:nvSpPr>
            <p:spPr>
              <a:xfrm>
                <a:off x="540000" y="4188098"/>
                <a:ext cx="8701100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9" name="yt_shape_11949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88098"/>
                <a:ext cx="8701100" cy="2066784"/>
              </a:xfrm>
              <a:prstGeom prst="rect">
                <a:avLst/>
              </a:prstGeom>
              <a:blipFill>
                <a:blip r:embed="rId3"/>
                <a:stretch>
                  <a:fillRect l="-2172" t="-2360" r="-911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86E16B-A9BE-77E1-F035-D0AAF1B24C2B}"/>
              </a:ext>
            </a:extLst>
          </p:cNvPr>
          <p:cNvSpPr txBox="1"/>
          <p:nvPr/>
        </p:nvSpPr>
        <p:spPr>
          <a:xfrm>
            <a:off x="449989" y="4141292"/>
            <a:ext cx="8365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4E693A-E318-12D2-6997-8E0175731726}"/>
                  </a:ext>
                </a:extLst>
              </p:cNvPr>
              <p:cNvSpPr txBox="1"/>
              <p:nvPr/>
            </p:nvSpPr>
            <p:spPr>
              <a:xfrm>
                <a:off x="449989" y="4616780"/>
                <a:ext cx="62586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, 'mathAnswerShape': 1}">
                <a:extLst>
                  <a:ext uri="{FF2B5EF4-FFF2-40B4-BE49-F238E27FC236}">
                    <a16:creationId xmlns:a16="http://schemas.microsoft.com/office/drawing/2014/main" id="{AF4E693A-E318-12D2-6997-8E01757317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6780"/>
                <a:ext cx="6258623" cy="765061"/>
              </a:xfrm>
              <a:prstGeom prst="rect">
                <a:avLst/>
              </a:prstGeom>
              <a:blipFill>
                <a:blip r:embed="rId4"/>
                <a:stretch>
                  <a:fillRect l="-1559" r="-136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0BCBD37-53E7-99C9-2E41-74DB3A29A447}"/>
              </a:ext>
            </a:extLst>
          </p:cNvPr>
          <p:cNvSpPr txBox="1"/>
          <p:nvPr/>
        </p:nvSpPr>
        <p:spPr>
          <a:xfrm>
            <a:off x="449989" y="5288229"/>
            <a:ext cx="8797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426515-C024-EB23-035A-949C02374E91}"/>
              </a:ext>
            </a:extLst>
          </p:cNvPr>
          <p:cNvSpPr txBox="1"/>
          <p:nvPr/>
        </p:nvSpPr>
        <p:spPr>
          <a:xfrm>
            <a:off x="449989" y="5763717"/>
            <a:ext cx="6342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51" name="yt_shape_11951"/>
              <p:cNvSpPr txBox="1"/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延长线上一点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试说明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0b8e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51" name="yt_shape_11951" descr="{&quot;rangeId&quot;:2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r="-1701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53" name="yt_image_11953" title="H_167.3998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8448" y="2003291"/>
            <a:ext cx="1714500" cy="212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3C60713-F427-DCDD-68D7-3FFE4EFA8E08}"/>
              </a:ext>
            </a:extLst>
          </p:cNvPr>
          <p:cNvSpPr txBox="1"/>
          <p:nvPr/>
        </p:nvSpPr>
        <p:spPr>
          <a:xfrm>
            <a:off x="407368" y="2054320"/>
            <a:ext cx="10990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6D06F1-6C12-EEB4-8C73-5EFFC1227E95}"/>
              </a:ext>
            </a:extLst>
          </p:cNvPr>
          <p:cNvSpPr txBox="1"/>
          <p:nvPr/>
        </p:nvSpPr>
        <p:spPr>
          <a:xfrm>
            <a:off x="407368" y="2529808"/>
            <a:ext cx="97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PDE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3dce2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PDE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8FFFF1-3458-AA3A-47F5-E3376A0B35FB}"/>
                  </a:ext>
                </a:extLst>
              </p:cNvPr>
              <p:cNvSpPr txBox="1"/>
              <p:nvPr/>
            </p:nvSpPr>
            <p:spPr>
              <a:xfrm>
                <a:off x="418732" y="3844435"/>
                <a:ext cx="106543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kumimoji="0" lang="en-US" altLang="zh-CN" sz="1500" b="0" i="1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Times New Roman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9d877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endParaRPr lang="en-US" altLang="zh-CN" sz="1500" i="1" dirty="0" smtClean="0">
                  <a:solidFill>
                    <a:srgbClr val="FF0000"/>
                  </a:solidFill>
                  <a:latin typeface="Times New Roman" pitchFamily="24"/>
                  <a:ea typeface="Times New Roman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8FFFF1-3458-AA3A-47F5-E3376A0B35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732" y="3844435"/>
                <a:ext cx="10654347" cy="765061"/>
              </a:xfrm>
              <a:prstGeom prst="rect">
                <a:avLst/>
              </a:prstGeom>
              <a:blipFill>
                <a:blip r:embed="rId4"/>
                <a:stretch>
                  <a:fillRect l="-916" t="-102400" b="-5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B3BBAD7-452C-013E-E030-97844EF5EC81}"/>
                  </a:ext>
                </a:extLst>
              </p:cNvPr>
              <p:cNvSpPr txBox="1"/>
              <p:nvPr/>
            </p:nvSpPr>
            <p:spPr>
              <a:xfrm>
                <a:off x="418732" y="4414102"/>
                <a:ext cx="10776776" cy="1509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20_7161b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0_7161b"/>
                          </a:rPr>
                          <m:t>90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  <a:sym typeface="_⨹_20_7161b"/>
                          </a:rPr>
                          <m:t>°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0_7161b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20_7161b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0_7161b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0_7161b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0_7161b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0_7161b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0_7161b"/>
                          </a:rPr>
                          <m:t>𝐵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0_7161b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0_7161b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0_7161b"/>
                          </a:rPr>
                          <m:t>𝐶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0_7161b"/>
                          </a:rPr>
                          <m:t>）</m:t>
                        </m: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B3BBAD7-452C-013E-E030-97844EF5E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732" y="4414102"/>
                <a:ext cx="10776776" cy="1509789"/>
              </a:xfrm>
              <a:prstGeom prst="rect">
                <a:avLst/>
              </a:prstGeom>
              <a:blipFill>
                <a:blip r:embed="rId5"/>
                <a:stretch>
                  <a:fillRect l="-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8BAE2A3-B2F4-70C0-E166-C5361EA85274}"/>
                  </a:ext>
                </a:extLst>
              </p:cNvPr>
              <p:cNvSpPr txBox="1"/>
              <p:nvPr/>
            </p:nvSpPr>
            <p:spPr>
              <a:xfrm>
                <a:off x="5621212" y="4816000"/>
                <a:ext cx="28883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8BAE2A3-B2F4-70C0-E166-C5361EA852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1212" y="4816000"/>
                <a:ext cx="2888361" cy="726326"/>
              </a:xfrm>
              <a:prstGeom prst="rect">
                <a:avLst/>
              </a:prstGeom>
              <a:blipFill>
                <a:blip r:embed="rId6"/>
                <a:stretch>
                  <a:fillRect l="-3165" r="-358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uiExpand="1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7" name="yt_shape_11957"/>
          <p:cNvSpPr txBox="1"/>
          <p:nvPr/>
        </p:nvSpPr>
        <p:spPr>
          <a:xfrm>
            <a:off x="540000" y="900000"/>
            <a:ext cx="661719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巧用三角形的中线解决周长和面积问题</a:t>
            </a:r>
          </a:p>
        </p:txBody>
      </p:sp>
      <p:sp>
        <p:nvSpPr>
          <p:cNvPr id="11958" name="yt_shape_11958"/>
          <p:cNvSpPr txBox="1"/>
          <p:nvPr/>
        </p:nvSpPr>
        <p:spPr>
          <a:xfrm>
            <a:off x="540000" y="1386164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：用三角形的中线求周长</a:t>
            </a:r>
          </a:p>
        </p:txBody>
      </p:sp>
      <p:sp>
        <p:nvSpPr>
          <p:cNvPr id="11959" name="yt_shape_11959"/>
          <p:cNvSpPr txBox="1"/>
          <p:nvPr/>
        </p:nvSpPr>
        <p:spPr>
          <a:xfrm>
            <a:off x="540119" y="18723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da52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3" name="yt_table_1196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203121"/>
              </p:ext>
            </p:extLst>
          </p:nvPr>
        </p:nvGraphicFramePr>
        <p:xfrm>
          <a:off x="540047" y="2831763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</a:tbl>
          </a:graphicData>
        </a:graphic>
      </p:graphicFrame>
      <p:grpSp>
        <p:nvGrpSpPr>
          <p:cNvPr id="11960" name="yt_shape_11960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8911" y="2636912"/>
            <a:ext cx="1646006" cy="1689876"/>
            <a:chOff x="0" y="0"/>
            <a:chExt cx="1646006" cy="1689876"/>
          </a:xfrm>
        </p:grpSpPr>
        <p:pic>
          <p:nvPicPr>
            <p:cNvPr id="2" name="yt_image_1196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6006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2" name="yt_shape_11962"/>
            <p:cNvSpPr txBox="1"/>
            <p:nvPr/>
          </p:nvSpPr>
          <p:spPr>
            <a:xfrm>
              <a:off x="289722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5436C06-AA77-031E-C983-8EAA2E92DB97}"/>
              </a:ext>
            </a:extLst>
          </p:cNvPr>
          <p:cNvSpPr txBox="1"/>
          <p:nvPr/>
        </p:nvSpPr>
        <p:spPr>
          <a:xfrm>
            <a:off x="4202958" y="23010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376" y="1386164"/>
            <a:ext cx="11553658" cy="348299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5" name="yt_shape_11965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182c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的周长与四边形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69" name="yt_shape_11969"/>
          <p:cNvSpPr txBox="1"/>
          <p:nvPr/>
        </p:nvSpPr>
        <p:spPr>
          <a:xfrm>
            <a:off x="540000" y="368124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66" name="yt_shape_11966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0898" y="2011799"/>
            <a:ext cx="2010202" cy="1619010"/>
            <a:chOff x="0" y="0"/>
            <a:chExt cx="2010202" cy="1619010"/>
          </a:xfrm>
        </p:grpSpPr>
        <p:pic>
          <p:nvPicPr>
            <p:cNvPr id="2" name="yt_image_1196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0202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8" name="yt_shape_11968"/>
            <p:cNvSpPr txBox="1"/>
            <p:nvPr/>
          </p:nvSpPr>
          <p:spPr>
            <a:xfrm>
              <a:off x="471820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8840C40-234E-F7D0-7ED4-7EFCAACADDED}"/>
              </a:ext>
            </a:extLst>
          </p:cNvPr>
          <p:cNvSpPr txBox="1"/>
          <p:nvPr/>
        </p:nvSpPr>
        <p:spPr>
          <a:xfrm>
            <a:off x="8895607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5499" y="881806"/>
            <a:ext cx="11553658" cy="2907234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0" name="yt_shape_11970"/>
          <p:cNvSpPr txBox="1"/>
          <p:nvPr/>
        </p:nvSpPr>
        <p:spPr>
          <a:xfrm>
            <a:off x="540000" y="900000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：用三角形的中线求面积</a:t>
            </a:r>
          </a:p>
        </p:txBody>
      </p:sp>
      <p:sp>
        <p:nvSpPr>
          <p:cNvPr id="11971" name="yt_shape_11971"/>
          <p:cNvSpPr txBox="1"/>
          <p:nvPr/>
        </p:nvSpPr>
        <p:spPr>
          <a:xfrm>
            <a:off x="540119" y="13861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e459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75" name="yt_table_119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54436"/>
              </p:ext>
            </p:extLst>
          </p:nvPr>
        </p:nvGraphicFramePr>
        <p:xfrm>
          <a:off x="540047" y="2345599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</a:tbl>
          </a:graphicData>
        </a:graphic>
      </p:graphicFrame>
      <p:grpSp>
        <p:nvGrpSpPr>
          <p:cNvPr id="11972" name="yt_shape_11972_skip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7089" y="1810785"/>
            <a:ext cx="1858714" cy="2112786"/>
            <a:chOff x="0" y="0"/>
            <a:chExt cx="1858714" cy="2112786"/>
          </a:xfrm>
        </p:grpSpPr>
        <p:pic>
          <p:nvPicPr>
            <p:cNvPr id="2" name="yt_image_1197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8714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4" name="yt_shape_11974"/>
            <p:cNvSpPr txBox="1"/>
            <p:nvPr/>
          </p:nvSpPr>
          <p:spPr>
            <a:xfrm>
              <a:off x="396076" y="17527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9938082-E348-EF7B-A1AE-69BD26E19173}"/>
              </a:ext>
            </a:extLst>
          </p:cNvPr>
          <p:cNvSpPr txBox="1"/>
          <p:nvPr/>
        </p:nvSpPr>
        <p:spPr>
          <a:xfrm>
            <a:off x="3968008" y="18148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222" y="900000"/>
            <a:ext cx="11553658" cy="569735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1977" descr="{&quot;rangeId&quot;:0,&quot;hasUnderline&quot;:&quot;1&quot;}"/>
              <p:cNvSpPr txBox="1"/>
              <p:nvPr/>
            </p:nvSpPr>
            <p:spPr>
              <a:xfrm>
                <a:off x="540000" y="4052524"/>
                <a:ext cx="1102064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15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1977" descr="{&quot;rangeId&quot;:0,&quot;hasUnderline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52524"/>
                <a:ext cx="11020646" cy="642163"/>
              </a:xfrm>
              <a:prstGeom prst="rect">
                <a:avLst/>
              </a:prstGeom>
              <a:blipFill>
                <a:blip r:embed="rId3"/>
                <a:stretch>
                  <a:fillRect l="-1716" r="-77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yt_shape_11979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951984" y="4822443"/>
            <a:ext cx="1986827" cy="1552716"/>
            <a:chOff x="0" y="0"/>
            <a:chExt cx="1986827" cy="1552716"/>
          </a:xfrm>
        </p:grpSpPr>
        <p:pic>
          <p:nvPicPr>
            <p:cNvPr id="12" name="yt_image_1197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86827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1981"/>
            <p:cNvSpPr txBox="1"/>
            <p:nvPr/>
          </p:nvSpPr>
          <p:spPr>
            <a:xfrm>
              <a:off x="460132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5F25987-4141-9DCA-D281-D611E7B6B830}"/>
                  </a:ext>
                </a:extLst>
              </p:cNvPr>
              <p:cNvSpPr txBox="1"/>
              <p:nvPr/>
            </p:nvSpPr>
            <p:spPr>
              <a:xfrm>
                <a:off x="10806839" y="3924768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5F25987-4141-9DCA-D281-D611E7B6B8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6839" y="3924768"/>
                <a:ext cx="661099" cy="7295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" name="yt_shape_1187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ae3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82" name="yt_table_1188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179437"/>
              </p:ext>
            </p:extLst>
          </p:nvPr>
        </p:nvGraphicFramePr>
        <p:xfrm>
          <a:off x="540047" y="1859435"/>
          <a:ext cx="8592313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1525397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</a:tbl>
          </a:graphicData>
        </a:graphic>
      </p:graphicFrame>
      <p:grpSp>
        <p:nvGrpSpPr>
          <p:cNvPr id="11879" name="yt_shape_11879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9221" y="1859435"/>
            <a:ext cx="1690635" cy="1805319"/>
            <a:chOff x="0" y="0"/>
            <a:chExt cx="1690635" cy="1805319"/>
          </a:xfrm>
        </p:grpSpPr>
        <p:pic>
          <p:nvPicPr>
            <p:cNvPr id="2" name="yt_image_1187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0635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81" name="yt_shape_11881"/>
            <p:cNvSpPr txBox="1"/>
            <p:nvPr/>
          </p:nvSpPr>
          <p:spPr>
            <a:xfrm>
              <a:off x="312036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B16AE0-216E-B9FB-4A1A-03EB5DD8847D}"/>
              </a:ext>
            </a:extLst>
          </p:cNvPr>
          <p:cNvSpPr txBox="1"/>
          <p:nvPr/>
        </p:nvSpPr>
        <p:spPr>
          <a:xfrm>
            <a:off x="486335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4" name="yt_shape_11884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（乐山市中考）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b4bb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88" name="yt_shape_11888"/>
          <p:cNvSpPr txBox="1"/>
          <p:nvPr/>
        </p:nvSpPr>
        <p:spPr>
          <a:xfrm>
            <a:off x="540000" y="339555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85" name="yt_shape_11885" title="H_104.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7349" y="2011799"/>
            <a:ext cx="1817301" cy="1333260"/>
            <a:chOff x="0" y="0"/>
            <a:chExt cx="1817301" cy="1333260"/>
          </a:xfrm>
        </p:grpSpPr>
        <p:pic>
          <p:nvPicPr>
            <p:cNvPr id="2" name="yt_image_1188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7301" cy="937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87" name="yt_shape_11887"/>
            <p:cNvSpPr txBox="1"/>
            <p:nvPr/>
          </p:nvSpPr>
          <p:spPr>
            <a:xfrm>
              <a:off x="375369" y="9732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927C5DA-F88C-8558-4BFD-7FAFC50D7A04}"/>
              </a:ext>
            </a:extLst>
          </p:cNvPr>
          <p:cNvSpPr txBox="1"/>
          <p:nvPr/>
        </p:nvSpPr>
        <p:spPr>
          <a:xfrm>
            <a:off x="4190258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9" name="yt_shape_11889"/>
          <p:cNvSpPr txBox="1"/>
          <p:nvPr/>
        </p:nvSpPr>
        <p:spPr>
          <a:xfrm>
            <a:off x="540000" y="900000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三角形的中线</a:t>
            </a:r>
          </a:p>
        </p:txBody>
      </p:sp>
      <p:sp>
        <p:nvSpPr>
          <p:cNvPr id="11890" name="yt_shape_11890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5d32"/>
              </a:rPr>
              <a:t>则下列结论不正确的是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92" name="yt_table_1189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528548"/>
              </p:ext>
            </p:extLst>
          </p:nvPr>
        </p:nvGraphicFramePr>
        <p:xfrm>
          <a:off x="540047" y="2354640"/>
          <a:ext cx="3756025" cy="1901952"/>
        </p:xfrm>
        <a:graphic>
          <a:graphicData uri="http://schemas.openxmlformats.org/drawingml/2006/table">
            <a:tbl>
              <a:tblPr/>
              <a:tblGrid>
                <a:gridCol w="3756025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</a:tbl>
          </a:graphicData>
        </a:graphic>
      </p:graphicFrame>
      <p:pic>
        <p:nvPicPr>
          <p:cNvPr id="11891" name="yt_image_11891_skip" title="H_94.1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1440" y="2354640"/>
            <a:ext cx="1748428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587617" title="H_26.259764">
            <a:extLst>
              <a:ext uri="{FF2B5EF4-FFF2-40B4-BE49-F238E27FC236}">
                <a16:creationId xmlns:a16="http://schemas.microsoft.com/office/drawing/2014/main" id="{E11E11CD-30AB-C6CB-0376-74F467027B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208491-522B-2A69-334C-1CC243996D75}"/>
              </a:ext>
            </a:extLst>
          </p:cNvPr>
          <p:cNvSpPr txBox="1"/>
          <p:nvPr/>
        </p:nvSpPr>
        <p:spPr>
          <a:xfrm>
            <a:off x="10597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4" name="yt_shape_11894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（陕西省中考）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d7e5"/>
              </a:rPr>
              <a:t>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98" name="yt_shape_11898"/>
          <p:cNvSpPr txBox="1"/>
          <p:nvPr/>
        </p:nvSpPr>
        <p:spPr>
          <a:xfrm>
            <a:off x="540000" y="384579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95" name="yt_shape_11895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9089" y="2011799"/>
            <a:ext cx="1733821" cy="1783602"/>
            <a:chOff x="0" y="0"/>
            <a:chExt cx="1733821" cy="1783602"/>
          </a:xfrm>
        </p:grpSpPr>
        <p:pic>
          <p:nvPicPr>
            <p:cNvPr id="2" name="yt_image_1189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3821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97" name="yt_shape_11897"/>
            <p:cNvSpPr txBox="1"/>
            <p:nvPr/>
          </p:nvSpPr>
          <p:spPr>
            <a:xfrm>
              <a:off x="333629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CCD66D0-3974-6A79-7069-304333A7CEBD}"/>
              </a:ext>
            </a:extLst>
          </p:cNvPr>
          <p:cNvSpPr txBox="1"/>
          <p:nvPr/>
        </p:nvSpPr>
        <p:spPr>
          <a:xfrm>
            <a:off x="403309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9" name="yt_shape_11899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4150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03" name="yt_shape_11903"/>
          <p:cNvSpPr txBox="1"/>
          <p:nvPr/>
        </p:nvSpPr>
        <p:spPr>
          <a:xfrm>
            <a:off x="540000" y="396578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00" name="yt_shape_11900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4940" y="2011799"/>
            <a:ext cx="1622118" cy="1903617"/>
            <a:chOff x="0" y="0"/>
            <a:chExt cx="1622118" cy="1903617"/>
          </a:xfrm>
        </p:grpSpPr>
        <p:pic>
          <p:nvPicPr>
            <p:cNvPr id="2" name="yt_image_1190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2118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02" name="yt_shape_11902"/>
            <p:cNvSpPr txBox="1"/>
            <p:nvPr/>
          </p:nvSpPr>
          <p:spPr>
            <a:xfrm>
              <a:off x="277778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39E8B07-F783-2BCF-35E0-49B11E6542D0}"/>
              </a:ext>
            </a:extLst>
          </p:cNvPr>
          <p:cNvSpPr txBox="1"/>
          <p:nvPr/>
        </p:nvSpPr>
        <p:spPr>
          <a:xfrm>
            <a:off x="327109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4" name="yt_shape_11904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三角形的高</a:t>
            </a:r>
          </a:p>
        </p:txBody>
      </p:sp>
      <p:sp>
        <p:nvSpPr>
          <p:cNvPr id="11905" name="yt_shape_11905"/>
          <p:cNvSpPr txBox="1"/>
          <p:nvPr/>
        </p:nvSpPr>
        <p:spPr>
          <a:xfrm>
            <a:off x="540000" y="1395205"/>
            <a:ext cx="99819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以下作法正确的是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906" name="yt_image_119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8624"/>
            <a:ext cx="1129869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07" name="yt_image_119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9869" y="2324052"/>
            <a:ext cx="1113354" cy="82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08" name="yt_image_119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3223" y="2312622"/>
            <a:ext cx="1113184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09" name="yt_image_119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76407" y="2026872"/>
            <a:ext cx="1214578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2" name="yt_shape_11912"/>
          <p:cNvSpPr txBox="1"/>
          <p:nvPr/>
        </p:nvSpPr>
        <p:spPr>
          <a:xfrm>
            <a:off x="904900" y="315158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913" name="yt_shape_11913"/>
          <p:cNvSpPr txBox="1"/>
          <p:nvPr/>
        </p:nvSpPr>
        <p:spPr>
          <a:xfrm>
            <a:off x="2394919" y="315158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914" name="yt_shape_11914"/>
          <p:cNvSpPr txBox="1"/>
          <p:nvPr/>
        </p:nvSpPr>
        <p:spPr>
          <a:xfrm>
            <a:off x="3868188" y="315158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915" name="yt_shape_11915"/>
          <p:cNvSpPr txBox="1"/>
          <p:nvPr/>
        </p:nvSpPr>
        <p:spPr>
          <a:xfrm>
            <a:off x="5383662" y="315158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439587692">
            <a:extLst>
              <a:ext uri="{FF2B5EF4-FFF2-40B4-BE49-F238E27FC236}">
                <a16:creationId xmlns:a16="http://schemas.microsoft.com/office/drawing/2014/main" id="{397E1AE4-0DE7-70CE-B9A8-D7E4C872DE6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D00D3D-82E7-0B69-BDA3-348835A839E7}"/>
              </a:ext>
            </a:extLst>
          </p:cNvPr>
          <p:cNvSpPr txBox="1"/>
          <p:nvPr/>
        </p:nvSpPr>
        <p:spPr>
          <a:xfrm>
            <a:off x="95050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6" name="yt_shape_11916"/>
          <p:cNvSpPr txBox="1"/>
          <p:nvPr/>
        </p:nvSpPr>
        <p:spPr>
          <a:xfrm>
            <a:off x="540000" y="900000"/>
            <a:ext cx="688008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指出图中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边上的高是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边上的高是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919" name="yt_image_11919" title="H_167.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1225788"/>
            <a:ext cx="2543581" cy="212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5C3E09-08BA-77A2-37A8-CCFC56A20A92}"/>
              </a:ext>
            </a:extLst>
          </p:cNvPr>
          <p:cNvSpPr txBox="1"/>
          <p:nvPr/>
        </p:nvSpPr>
        <p:spPr>
          <a:xfrm>
            <a:off x="449989" y="1804170"/>
            <a:ext cx="6993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边上的高是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边上的高是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921"/>
          <p:cNvSpPr txBox="1"/>
          <p:nvPr/>
        </p:nvSpPr>
        <p:spPr>
          <a:xfrm>
            <a:off x="540000" y="2410042"/>
            <a:ext cx="391934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6" name="yt_image_11925" title="H_118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5640" y="3501008"/>
            <a:ext cx="1672171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5FD9D95-0F37-A98A-A766-B9178AB4C63C}"/>
              </a:ext>
            </a:extLst>
          </p:cNvPr>
          <p:cNvSpPr txBox="1"/>
          <p:nvPr/>
        </p:nvSpPr>
        <p:spPr>
          <a:xfrm>
            <a:off x="449989" y="2838724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928"/>
          <p:cNvSpPr txBox="1"/>
          <p:nvPr/>
        </p:nvSpPr>
        <p:spPr>
          <a:xfrm>
            <a:off x="561974" y="5274261"/>
            <a:ext cx="806150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2.4.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5BAC52-F0F5-DA08-E2DC-9BB919D29F52}"/>
              </a:ext>
            </a:extLst>
          </p:cNvPr>
          <p:cNvSpPr txBox="1"/>
          <p:nvPr/>
        </p:nvSpPr>
        <p:spPr>
          <a:xfrm>
            <a:off x="471963" y="5702943"/>
            <a:ext cx="2832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2" name="yt_shape_11932"/>
          <p:cNvSpPr txBox="1"/>
          <p:nvPr/>
        </p:nvSpPr>
        <p:spPr>
          <a:xfrm>
            <a:off x="540000" y="900000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考虑问题不全面而出错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7AF090-A466-FC74-E2FC-9BB8A0D35375}"/>
              </a:ext>
            </a:extLst>
          </p:cNvPr>
          <p:cNvSpPr txBox="1"/>
          <p:nvPr/>
        </p:nvSpPr>
        <p:spPr>
          <a:xfrm>
            <a:off x="449989" y="853194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考虑问题不全面而出错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933"/>
          <p:cNvSpPr txBox="1"/>
          <p:nvPr/>
        </p:nvSpPr>
        <p:spPr>
          <a:xfrm>
            <a:off x="533040" y="139720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7cc3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19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22655"/>
              </p:ext>
            </p:extLst>
          </p:nvPr>
        </p:nvGraphicFramePr>
        <p:xfrm>
          <a:off x="532968" y="2356637"/>
          <a:ext cx="4432618" cy="950976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  <a:gridCol w="2116138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D034DD46-2938-BA61-AA5A-AD40DEAC7052}"/>
              </a:ext>
            </a:extLst>
          </p:cNvPr>
          <p:cNvSpPr txBox="1"/>
          <p:nvPr/>
        </p:nvSpPr>
        <p:spPr>
          <a:xfrm>
            <a:off x="1052629" y="18258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1094</Words>
  <Application>Microsoft Office PowerPoint</Application>
  <PresentationFormat>宽屏</PresentationFormat>
  <Paragraphs>111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8" baseType="lpstr">
      <vt:lpstr>_⨹_1_0b4bb</vt:lpstr>
      <vt:lpstr>_⨹_1_1c48d</vt:lpstr>
      <vt:lpstr>_⨹_1_34150</vt:lpstr>
      <vt:lpstr>_⨹_1_3ae31</vt:lpstr>
      <vt:lpstr>_⨹_1_3dce2</vt:lpstr>
      <vt:lpstr>_⨹_1_60b8e</vt:lpstr>
      <vt:lpstr>_⨹_1_6182c</vt:lpstr>
      <vt:lpstr>_⨹_1_7ce5a</vt:lpstr>
      <vt:lpstr>_⨹_1_8e459</vt:lpstr>
      <vt:lpstr>_⨹_1_9d877</vt:lpstr>
      <vt:lpstr>_⨹_1_d6a11</vt:lpstr>
      <vt:lpstr>_⨹_10_15d32</vt:lpstr>
      <vt:lpstr>_⨹_20_7161b</vt:lpstr>
      <vt:lpstr>_⨹_3_1d7e5</vt:lpstr>
      <vt:lpstr>_⨹_4_0da52</vt:lpstr>
      <vt:lpstr>_⨹_4_17cc3</vt:lpstr>
      <vt:lpstr>_⨹_6_3f39d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2024-05-13T05:49:34Z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