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9" r:id="rId5"/>
    <p:sldId id="393" r:id="rId6"/>
    <p:sldId id="372" r:id="rId7"/>
    <p:sldId id="377" r:id="rId8"/>
    <p:sldId id="394" r:id="rId9"/>
    <p:sldId id="379" r:id="rId10"/>
    <p:sldId id="381" r:id="rId11"/>
    <p:sldId id="386" r:id="rId12"/>
    <p:sldId id="395" r:id="rId13"/>
    <p:sldId id="390" r:id="rId14"/>
    <p:sldId id="391" r:id="rId15"/>
    <p:sldId id="396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0.png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1" name="yt_shape_10111"/>
          <p:cNvSpPr txBox="1"/>
          <p:nvPr/>
        </p:nvSpPr>
        <p:spPr>
          <a:xfrm>
            <a:off x="540000" y="2760584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10" name="yt_image_10110" title="H_50.9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6058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13" name="yt_shape_10113"/>
              <p:cNvSpPr txBox="1"/>
              <p:nvPr/>
            </p:nvSpPr>
            <p:spPr>
              <a:xfrm>
                <a:off x="540120" y="3458167"/>
                <a:ext cx="11111999" cy="9992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二次根式的性质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：如果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，那么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；反过来，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，对于多个二次根式乘法仍然适用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13" name="yt_shape_10113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458167"/>
                <a:ext cx="11111999" cy="999248"/>
              </a:xfrm>
              <a:prstGeom prst="rect">
                <a:avLst/>
              </a:prstGeom>
              <a:blipFill>
                <a:blip r:embed="rId3"/>
                <a:stretch>
                  <a:fillRect l="-1701" t="-1220" b="-18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A446C1C-7672-BD8C-9FD8-F15EA7876222}"/>
                  </a:ext>
                </a:extLst>
              </p:cNvPr>
              <p:cNvSpPr txBox="1"/>
              <p:nvPr/>
            </p:nvSpPr>
            <p:spPr>
              <a:xfrm>
                <a:off x="7549473" y="3411361"/>
                <a:ext cx="1026668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, 'mathAnswerShape': 1}">
                <a:extLst>
                  <a:ext uri="{FF2B5EF4-FFF2-40B4-BE49-F238E27FC236}">
                    <a16:creationId xmlns:a16="http://schemas.microsoft.com/office/drawing/2014/main" id="{EA446C1C-7672-BD8C-9FD8-F15EA78762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9473" y="3411361"/>
                <a:ext cx="1026668" cy="6186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E9741D6-04BE-BCEC-D2F4-175ECE80856A}"/>
              </a:ext>
            </a:extLst>
          </p:cNvPr>
          <p:cNvCxnSpPr/>
          <p:nvPr/>
        </p:nvCxnSpPr>
        <p:spPr>
          <a:xfrm>
            <a:off x="7334684" y="4002235"/>
            <a:ext cx="115144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2961F1F-19C7-AEBC-5CF0-73A6D7EB9D9A}"/>
                  </a:ext>
                </a:extLst>
              </p:cNvPr>
              <p:cNvSpPr txBox="1"/>
              <p:nvPr/>
            </p:nvSpPr>
            <p:spPr>
              <a:xfrm>
                <a:off x="1059709" y="3855429"/>
                <a:ext cx="1335850" cy="558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, 'mathAnswerShape': 1}">
                <a:extLst>
                  <a:ext uri="{FF2B5EF4-FFF2-40B4-BE49-F238E27FC236}">
                    <a16:creationId xmlns:a16="http://schemas.microsoft.com/office/drawing/2014/main" id="{02961F1F-19C7-AEBC-5CF0-73A6D7EB9D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9" y="3855429"/>
                <a:ext cx="1335850" cy="558178"/>
              </a:xfrm>
              <a:prstGeom prst="rect">
                <a:avLst/>
              </a:prstGeom>
              <a:blipFill>
                <a:blip r:embed="rId5"/>
                <a:stretch>
                  <a:fillRect b="-2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89" name="yt_shape_10189"/>
              <p:cNvSpPr txBox="1"/>
              <p:nvPr/>
            </p:nvSpPr>
            <p:spPr>
              <a:xfrm>
                <a:off x="479376" y="2564904"/>
                <a:ext cx="11111999" cy="995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合肥瑶海区期末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观察下列一组数：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按照这组数的规律，横线上的数是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89" name="yt_shape_101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564904"/>
                <a:ext cx="11111999" cy="995785"/>
              </a:xfrm>
              <a:prstGeom prst="rect">
                <a:avLst/>
              </a:prstGeom>
              <a:blipFill>
                <a:blip r:embed="rId2"/>
                <a:stretch>
                  <a:fillRect l="-1701" t="-1840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945C596-D784-6F49-686A-F213C24D8172}"/>
                  </a:ext>
                </a:extLst>
              </p:cNvPr>
              <p:cNvSpPr txBox="1"/>
              <p:nvPr/>
            </p:nvSpPr>
            <p:spPr>
              <a:xfrm>
                <a:off x="4351765" y="2962230"/>
                <a:ext cx="102158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945C596-D784-6F49-686A-F213C24D81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1765" y="2962230"/>
                <a:ext cx="1021589" cy="6139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96" name="yt_shape_10196"/>
              <p:cNvSpPr txBox="1"/>
              <p:nvPr/>
            </p:nvSpPr>
            <p:spPr>
              <a:xfrm>
                <a:off x="335360" y="4329783"/>
                <a:ext cx="3875228" cy="7515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96" name="yt_shape_101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4329783"/>
                <a:ext cx="3875228" cy="751552"/>
              </a:xfrm>
              <a:prstGeom prst="rect">
                <a:avLst/>
              </a:prstGeom>
              <a:blipFill>
                <a:blip r:embed="rId2"/>
                <a:stretch>
                  <a:fillRect l="-4717" r="-3931" b="-1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98" name="yt_shape_10198"/>
              <p:cNvSpPr txBox="1"/>
              <p:nvPr/>
            </p:nvSpPr>
            <p:spPr>
              <a:xfrm>
                <a:off x="335360" y="5299421"/>
                <a:ext cx="4329390" cy="11557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×3×10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98" name="yt_shape_101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5299421"/>
                <a:ext cx="4329390" cy="1155701"/>
              </a:xfrm>
              <a:prstGeom prst="rect">
                <a:avLst/>
              </a:prstGeom>
              <a:blipFill>
                <a:blip r:embed="rId3"/>
                <a:stretch>
                  <a:fillRect l="-4225" b="-1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194">
                <a:extLst>
                  <a:ext uri="{FF2B5EF4-FFF2-40B4-BE49-F238E27FC236}">
                    <a16:creationId xmlns:a16="http://schemas.microsoft.com/office/drawing/2014/main" id="{0A03DA9C-B6D6-299F-7FD2-C2A9BD65FA77}"/>
                  </a:ext>
                </a:extLst>
              </p:cNvPr>
              <p:cNvSpPr txBox="1"/>
              <p:nvPr/>
            </p:nvSpPr>
            <p:spPr>
              <a:xfrm>
                <a:off x="345983" y="2302497"/>
                <a:ext cx="3728970" cy="20272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×169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169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194">
                <a:extLst>
                  <a:ext uri="{FF2B5EF4-FFF2-40B4-BE49-F238E27FC236}">
                    <a16:creationId xmlns:a16="http://schemas.microsoft.com/office/drawing/2014/main" id="{0A03DA9C-B6D6-299F-7FD2-C2A9BD65FA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983" y="2302497"/>
                <a:ext cx="3728970" cy="2027286"/>
              </a:xfrm>
              <a:prstGeom prst="rect">
                <a:avLst/>
              </a:prstGeom>
              <a:blipFill>
                <a:blip r:embed="rId4"/>
                <a:stretch>
                  <a:fillRect l="-5074" b="-4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421CBCB-57AD-DA56-51EC-CAB380265B7F}"/>
                  </a:ext>
                </a:extLst>
              </p:cNvPr>
              <p:cNvSpPr txBox="1"/>
              <p:nvPr/>
            </p:nvSpPr>
            <p:spPr>
              <a:xfrm>
                <a:off x="345983" y="980728"/>
                <a:ext cx="6097022" cy="12132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169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421CBCB-57AD-DA56-51EC-CAB380265B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983" y="980728"/>
                <a:ext cx="6097022" cy="1213217"/>
              </a:xfrm>
              <a:prstGeom prst="rect">
                <a:avLst/>
              </a:prstGeom>
              <a:blipFill>
                <a:blip r:embed="rId5"/>
                <a:stretch>
                  <a:fillRect l="-1600" t="-55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98" grpId="0" uiExpand="1" build="allAtOnce"/>
      <p:bldP spid="2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00" name="yt_shape_10200"/>
              <p:cNvSpPr txBox="1"/>
              <p:nvPr/>
            </p:nvSpPr>
            <p:spPr>
              <a:xfrm>
                <a:off x="540119" y="1008847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文房四宝之徽墨、歙砚的主要产地为黄山歙县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如图所示的一块歙砚大致为长方体，长约为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，宽约为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，厚约为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，求这块歙砚的体积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00" name="yt_shape_10200" descr="{&quot;rangeId&quot;:18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49299"/>
              </a:xfrm>
              <a:prstGeom prst="rect">
                <a:avLst/>
              </a:prstGeom>
              <a:blipFill>
                <a:blip r:embed="rId2"/>
                <a:stretch>
                  <a:fillRect l="-1701" t="-5806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05" name="yt_shape_10205"/>
          <p:cNvSpPr txBox="1"/>
          <p:nvPr/>
        </p:nvSpPr>
        <p:spPr>
          <a:xfrm>
            <a:off x="540000" y="378617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02" name="yt_shape_10202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2276872"/>
            <a:ext cx="1292733" cy="1574433"/>
            <a:chOff x="0" y="0"/>
            <a:chExt cx="1292733" cy="1574433"/>
          </a:xfrm>
        </p:grpSpPr>
        <p:pic>
          <p:nvPicPr>
            <p:cNvPr id="2" name="yt_image_1020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92733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04" name="yt_shape_10204"/>
            <p:cNvSpPr txBox="1"/>
            <p:nvPr/>
          </p:nvSpPr>
          <p:spPr>
            <a:xfrm>
              <a:off x="36902" y="121443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206" name="yt_shape_10206"/>
              <p:cNvSpPr txBox="1"/>
              <p:nvPr/>
            </p:nvSpPr>
            <p:spPr>
              <a:xfrm>
                <a:off x="540000" y="2066798"/>
                <a:ext cx="3271408" cy="15295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6×2×5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206" name="yt_shape_102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6798"/>
                <a:ext cx="3271408" cy="1529586"/>
              </a:xfrm>
              <a:prstGeom prst="rect">
                <a:avLst/>
              </a:prstGeom>
              <a:blipFill>
                <a:blip r:embed="rId4"/>
                <a:stretch>
                  <a:fillRect l="-5784" t="-797" b="-115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08" name="yt_shape_10208"/>
              <p:cNvSpPr txBox="1"/>
              <p:nvPr/>
            </p:nvSpPr>
            <p:spPr>
              <a:xfrm>
                <a:off x="540000" y="3647172"/>
                <a:ext cx="4482124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答：这块歙砚的体积为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08" name="yt_shape_102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47172"/>
                <a:ext cx="4482124" cy="469167"/>
              </a:xfrm>
              <a:prstGeom prst="rect">
                <a:avLst/>
              </a:prstGeom>
              <a:blipFill>
                <a:blip r:embed="rId5"/>
                <a:stretch>
                  <a:fillRect l="-4218" t="-2597" r="-2993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06" grpId="0" uiExpand="1" build="allAtOnce"/>
      <p:bldP spid="1020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1" name="yt_shape_10211"/>
          <p:cNvSpPr txBox="1"/>
          <p:nvPr/>
        </p:nvSpPr>
        <p:spPr>
          <a:xfrm>
            <a:off x="540000" y="900000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10" name="yt_image_10210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13" name="yt_shape_10213"/>
              <p:cNvSpPr txBox="1"/>
              <p:nvPr/>
            </p:nvSpPr>
            <p:spPr>
              <a:xfrm>
                <a:off x="540000" y="1546795"/>
                <a:ext cx="8721170" cy="43317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芜湖镜湖区期末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发现规律：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特例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3+1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特例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8+1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特例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特例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：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</m:t>
                        </m:r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填写一个符合上述运算特征的例子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213" name="yt_shape_10213" descr="{&quot;rangeId&quot;:2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46795"/>
                <a:ext cx="8721170" cy="4331763"/>
              </a:xfrm>
              <a:prstGeom prst="rect">
                <a:avLst/>
              </a:prstGeom>
              <a:blipFill>
                <a:blip r:embed="rId3"/>
                <a:stretch>
                  <a:fillRect l="-2168" t="-1268" r="-1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22" name="yt_shape_10222"/>
              <p:cNvSpPr txBox="1"/>
              <p:nvPr/>
            </p:nvSpPr>
            <p:spPr>
              <a:xfrm>
                <a:off x="540000" y="5589240"/>
                <a:ext cx="3181192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22" name="yt_shape_102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89240"/>
                <a:ext cx="3181192" cy="920637"/>
              </a:xfrm>
              <a:prstGeom prst="rect">
                <a:avLst/>
              </a:prstGeom>
              <a:blipFill>
                <a:blip r:embed="rId4"/>
                <a:stretch>
                  <a:fillRect l="-5950" r="-5182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894C98-99AA-5E41-C77C-8571BA387C7C}"/>
                  </a:ext>
                </a:extLst>
              </p:cNvPr>
              <p:cNvSpPr txBox="1"/>
              <p:nvPr/>
            </p:nvSpPr>
            <p:spPr>
              <a:xfrm>
                <a:off x="1821589" y="4653136"/>
                <a:ext cx="2187512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894C98-99AA-5E41-C77C-8571BA387C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1589" y="4653136"/>
                <a:ext cx="2187512" cy="100534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22" grpId="0" build="allAtOnce"/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24" name="yt_shape_10224"/>
              <p:cNvSpPr txBox="1"/>
              <p:nvPr/>
            </p:nvSpPr>
            <p:spPr>
              <a:xfrm>
                <a:off x="540119" y="1697953"/>
                <a:ext cx="11111999" cy="14007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归纳猜想：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为正整数，用含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的式子表示上述的运算规律为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24" name="yt_shape_10224" descr="{&quot;rangeId&quot;:3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97953"/>
                <a:ext cx="11111999" cy="1400768"/>
              </a:xfrm>
              <a:prstGeom prst="rect">
                <a:avLst/>
              </a:prstGeom>
              <a:blipFill>
                <a:blip r:embed="rId2"/>
                <a:stretch>
                  <a:fillRect l="-1701" t="-3930" r="-1482" b="-4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27" name="yt_shape_10227"/>
              <p:cNvSpPr txBox="1"/>
              <p:nvPr/>
            </p:nvSpPr>
            <p:spPr>
              <a:xfrm>
                <a:off x="540000" y="3148681"/>
                <a:ext cx="4884286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27" name="yt_shape_10227" descr="{&quot;rangeId&quot;:3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48681"/>
                <a:ext cx="4884286" cy="920637"/>
              </a:xfrm>
              <a:prstGeom prst="rect">
                <a:avLst/>
              </a:prstGeom>
              <a:blipFill>
                <a:blip r:embed="rId3"/>
                <a:stretch>
                  <a:fillRect l="-3870" r="-2871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29" name="yt_shape_10229"/>
          <p:cNvSpPr txBox="1"/>
          <p:nvPr/>
        </p:nvSpPr>
        <p:spPr>
          <a:xfrm>
            <a:off x="540000" y="4120106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请证明你的猜想：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30" name="yt_shape_10230"/>
              <p:cNvSpPr txBox="1"/>
              <p:nvPr/>
            </p:nvSpPr>
            <p:spPr>
              <a:xfrm>
                <a:off x="540000" y="4599409"/>
                <a:ext cx="9561464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zh-CN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zh-CN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zh-CN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30" name="yt_shape_10230" descr="{&quot;rangeId&quot;:3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99409"/>
                <a:ext cx="9561464" cy="920637"/>
              </a:xfrm>
              <a:prstGeom prst="rect">
                <a:avLst/>
              </a:prstGeom>
              <a:blipFill>
                <a:blip r:embed="rId4"/>
                <a:stretch>
                  <a:fillRect l="-1977" r="-1020" b="-26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3BD563-8F92-0D31-42AE-20F77BB61466}"/>
                  </a:ext>
                </a:extLst>
              </p:cNvPr>
              <p:cNvSpPr txBox="1"/>
              <p:nvPr/>
            </p:nvSpPr>
            <p:spPr>
              <a:xfrm>
                <a:off x="7765307" y="1844824"/>
                <a:ext cx="3874135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3BD563-8F92-0D31-42AE-20F77BB614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5307" y="1844824"/>
                <a:ext cx="3874135" cy="100534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27" grpId="0" build="allAtOnce"/>
      <p:bldP spid="10230" grpId="0" build="allAtOnce"/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6" name="yt_shape_10116"/>
          <p:cNvSpPr txBox="1"/>
          <p:nvPr/>
        </p:nvSpPr>
        <p:spPr>
          <a:xfrm>
            <a:off x="540000" y="900000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15" name="yt_image_10115" title="H_51.3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18" name="yt_shape_10118"/>
          <p:cNvSpPr txBox="1"/>
          <p:nvPr/>
        </p:nvSpPr>
        <p:spPr>
          <a:xfrm>
            <a:off x="540000" y="1603297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二次根式的乘法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19" name="yt_shape_10119"/>
              <p:cNvSpPr txBox="1"/>
              <p:nvPr/>
            </p:nvSpPr>
            <p:spPr>
              <a:xfrm>
                <a:off x="540000" y="2102862"/>
                <a:ext cx="364227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19" name="yt_shape_10119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2862"/>
                <a:ext cx="3642279" cy="466666"/>
              </a:xfrm>
              <a:prstGeom prst="rect">
                <a:avLst/>
              </a:prstGeom>
              <a:blipFill>
                <a:blip r:embed="rId3"/>
                <a:stretch>
                  <a:fillRect l="-5193" t="-5195" r="-4020" b="-37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21" name="yt_table_10121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73093156"/>
                  </p:ext>
                </p:extLst>
              </p:nvPr>
            </p:nvGraphicFramePr>
            <p:xfrm>
              <a:off x="540000" y="2620316"/>
              <a:ext cx="8064374" cy="464630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121" name="yt_table_10121" descr="{&quot;rangeId&quot;:3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73093156"/>
                  </p:ext>
                </p:extLst>
              </p:nvPr>
            </p:nvGraphicFramePr>
            <p:xfrm>
              <a:off x="540000" y="2620316"/>
              <a:ext cx="8064374" cy="464630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69832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562" r="-171348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7895" r="-60526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75652" b="-38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122" name="yt_shape_10122"/>
          <p:cNvSpPr txBox="1"/>
          <p:nvPr/>
        </p:nvSpPr>
        <p:spPr>
          <a:xfrm>
            <a:off x="540000" y="3135631"/>
            <a:ext cx="3839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23" name="yt_table_10123" title="H_92.6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3486791"/>
                  </p:ext>
                </p:extLst>
              </p:nvPr>
            </p:nvGraphicFramePr>
            <p:xfrm>
              <a:off x="540000" y="3614934"/>
              <a:ext cx="7381558" cy="1176084"/>
            </p:xfrm>
            <a:graphic>
              <a:graphicData uri="http://schemas.openxmlformats.org/drawingml/2006/table">
                <a:tbl>
                  <a:tblPr/>
                  <a:tblGrid>
                    <a:gridCol w="4345877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  <a:gridCol w="3035681">
                      <a:extLst>
                        <a:ext uri="{9D8B030D-6E8A-4147-A177-3AD203B41FA5}">
                          <a16:colId xmlns:a16="http://schemas.microsoft.com/office/drawing/2014/main" val="100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123" name="yt_table_10123" descr="{&quot;rangeId&quot;:4,&quot;type&quot;:&quot;Option&quot;}" title="H_92.6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3486791"/>
                  </p:ext>
                </p:extLst>
              </p:nvPr>
            </p:nvGraphicFramePr>
            <p:xfrm>
              <a:off x="540000" y="3614934"/>
              <a:ext cx="7381558" cy="1176084"/>
            </p:xfrm>
            <a:graphic>
              <a:graphicData uri="http://schemas.openxmlformats.org/drawingml/2006/table">
                <a:tbl>
                  <a:tblPr/>
                  <a:tblGrid>
                    <a:gridCol w="4345877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  <a:gridCol w="3035681">
                      <a:extLst>
                        <a:ext uri="{9D8B030D-6E8A-4147-A177-3AD203B41FA5}">
                          <a16:colId xmlns:a16="http://schemas.microsoft.com/office/drawing/2014/main" val="10035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3947" r="-69748" b="-17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43373" t="-3947" b="-1763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67521" r="-69748" b="-145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43373" t="-67521" b="-145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24" name="yt_shape_10124"/>
              <p:cNvSpPr txBox="1"/>
              <p:nvPr/>
            </p:nvSpPr>
            <p:spPr>
              <a:xfrm>
                <a:off x="540119" y="4841546"/>
                <a:ext cx="11111999" cy="14822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广东省中考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益阳市中考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的结果为正整数，则无理数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的值可以是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案不唯一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写出一个符合条件的即可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24" name="yt_shape_10124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41546"/>
                <a:ext cx="11111999" cy="1482265"/>
              </a:xfrm>
              <a:prstGeom prst="rect">
                <a:avLst/>
              </a:prstGeom>
              <a:blipFill>
                <a:blip r:embed="rId6"/>
                <a:stretch>
                  <a:fillRect l="-1701" t="-1235" r="-878" b="-12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697615" title="H_28.801733">
            <a:extLst>
              <a:ext uri="{FF2B5EF4-FFF2-40B4-BE49-F238E27FC236}">
                <a16:creationId xmlns:a16="http://schemas.microsoft.com/office/drawing/2014/main" id="{CEAFD110-35E9-5E24-4CD9-E789871BEBA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262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800717-8EC0-8E18-C405-B86C1806300D}"/>
              </a:ext>
            </a:extLst>
          </p:cNvPr>
          <p:cNvSpPr txBox="1"/>
          <p:nvPr/>
        </p:nvSpPr>
        <p:spPr>
          <a:xfrm>
            <a:off x="3396643" y="2056056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95AAF5-CC7E-91C8-387B-118BD01BEFEA}"/>
              </a:ext>
            </a:extLst>
          </p:cNvPr>
          <p:cNvSpPr txBox="1"/>
          <p:nvPr/>
        </p:nvSpPr>
        <p:spPr>
          <a:xfrm>
            <a:off x="3574189" y="30888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80E9F2-788A-2549-8F22-FAD460DA54E7}"/>
              </a:ext>
            </a:extLst>
          </p:cNvPr>
          <p:cNvSpPr txBox="1"/>
          <p:nvPr/>
        </p:nvSpPr>
        <p:spPr>
          <a:xfrm>
            <a:off x="6155837" y="4794740"/>
            <a:ext cx="6372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EC8ADB3-F5EE-E948-B570-04C9927B35BA}"/>
                  </a:ext>
                </a:extLst>
              </p:cNvPr>
              <p:cNvSpPr txBox="1"/>
              <p:nvPr/>
            </p:nvSpPr>
            <p:spPr>
              <a:xfrm>
                <a:off x="10495935" y="5405897"/>
                <a:ext cx="115811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答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EC8ADB3-F5EE-E948-B570-04C9927B35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95935" y="5405897"/>
                <a:ext cx="1158114" cy="615391"/>
              </a:xfrm>
              <a:prstGeom prst="rect">
                <a:avLst/>
              </a:prstGeom>
              <a:blipFill>
                <a:blip r:embed="rId8"/>
                <a:stretch>
                  <a:fillRect r="-7895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CB2F19E-D434-05DF-C93E-C01368CC4BE4}"/>
              </a:ext>
            </a:extLst>
          </p:cNvPr>
          <p:cNvCxnSpPr/>
          <p:nvPr/>
        </p:nvCxnSpPr>
        <p:spPr>
          <a:xfrm>
            <a:off x="10281146" y="5904155"/>
            <a:ext cx="12828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6BA3D6E0-9A40-A30C-1822-708C15F803D4}"/>
              </a:ext>
            </a:extLst>
          </p:cNvPr>
          <p:cNvSpPr txBox="1"/>
          <p:nvPr/>
        </p:nvSpPr>
        <p:spPr>
          <a:xfrm>
            <a:off x="450108" y="5838299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28" name="yt_shape_10128"/>
              <p:cNvSpPr txBox="1"/>
              <p:nvPr/>
            </p:nvSpPr>
            <p:spPr>
              <a:xfrm>
                <a:off x="540000" y="1138249"/>
                <a:ext cx="2287742" cy="14007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128" name="yt_shape_10128" descr="{&quot;rangeId&quot;: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287742" cy="1400768"/>
              </a:xfrm>
              <a:prstGeom prst="rect">
                <a:avLst/>
              </a:prstGeom>
              <a:blipFill>
                <a:blip r:embed="rId2"/>
                <a:stretch>
                  <a:fillRect l="-8267" t="-3930" r="-7200" b="-4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31" name="yt_shape_10131"/>
              <p:cNvSpPr txBox="1"/>
              <p:nvPr/>
            </p:nvSpPr>
            <p:spPr>
              <a:xfrm>
                <a:off x="540000" y="2588977"/>
                <a:ext cx="2595967" cy="19315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="">
          <p:sp>
            <p:nvSpPr>
              <p:cNvPr id="10131" name="yt_shape_101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88977"/>
                <a:ext cx="2595967" cy="1931554"/>
              </a:xfrm>
              <a:prstGeom prst="rect">
                <a:avLst/>
              </a:prstGeom>
              <a:blipFill>
                <a:blip r:embed="rId3"/>
                <a:stretch>
                  <a:fillRect l="-7294" b="-8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33" name="yt_shape_10133"/>
              <p:cNvSpPr txBox="1"/>
              <p:nvPr/>
            </p:nvSpPr>
            <p:spPr>
              <a:xfrm>
                <a:off x="540000" y="4571319"/>
                <a:ext cx="2436821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133" name="yt_shape_10133" descr="{&quot;rangeId&quot;:2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33070"/>
                <a:ext cx="2436821" cy="466666"/>
              </a:xfrm>
              <a:prstGeom prst="rect">
                <a:avLst/>
              </a:prstGeom>
              <a:blipFill>
                <a:blip r:embed="rId4"/>
                <a:stretch>
                  <a:fillRect l="-7769" t="-5263" r="-651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35" name="yt_shape_10135"/>
              <p:cNvSpPr txBox="1"/>
              <p:nvPr/>
            </p:nvSpPr>
            <p:spPr>
              <a:xfrm>
                <a:off x="540000" y="5088773"/>
                <a:ext cx="2898935" cy="9909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6×2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35" name="yt_shape_101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88773"/>
                <a:ext cx="2898935" cy="990977"/>
              </a:xfrm>
              <a:prstGeom prst="rect">
                <a:avLst/>
              </a:prstGeom>
              <a:blipFill>
                <a:blip r:embed="rId5"/>
                <a:stretch>
                  <a:fillRect l="-6526" t="-2469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1" grpId="0" uiExpand="1" build="allAtOnce"/>
      <p:bldP spid="10135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37" name="yt_shape_10137"/>
              <p:cNvSpPr txBox="1"/>
              <p:nvPr/>
            </p:nvSpPr>
            <p:spPr>
              <a:xfrm>
                <a:off x="540000" y="2371896"/>
                <a:ext cx="275915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37" name="yt_shape_10137" descr="{&quot;rangeId&quot;:2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759153" cy="638893"/>
              </a:xfrm>
              <a:prstGeom prst="rect">
                <a:avLst/>
              </a:prstGeom>
              <a:blipFill>
                <a:blip r:embed="rId2"/>
                <a:stretch>
                  <a:fillRect l="-6858" r="-5752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39" name="yt_shape_10139"/>
              <p:cNvSpPr txBox="1"/>
              <p:nvPr/>
            </p:nvSpPr>
            <p:spPr>
              <a:xfrm>
                <a:off x="540000" y="3061577"/>
                <a:ext cx="3401252" cy="1784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3×6×2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="">
          <p:sp>
            <p:nvSpPr>
              <p:cNvPr id="10139" name="yt_shape_10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61577"/>
                <a:ext cx="3401252" cy="1784527"/>
              </a:xfrm>
              <a:prstGeom prst="rect">
                <a:avLst/>
              </a:prstGeom>
              <a:blipFill>
                <a:blip r:embed="rId3"/>
                <a:stretch>
                  <a:fillRect l="-5556" b="-9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9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1" name="yt_shape_10141"/>
          <p:cNvSpPr txBox="1"/>
          <p:nvPr/>
        </p:nvSpPr>
        <p:spPr>
          <a:xfrm>
            <a:off x="540000" y="1839432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积的算术平方根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42" name="yt_shape_10142"/>
              <p:cNvSpPr txBox="1"/>
              <p:nvPr/>
            </p:nvSpPr>
            <p:spPr>
              <a:xfrm>
                <a:off x="540000" y="2338997"/>
                <a:ext cx="592001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桂林市中考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42" name="yt_shape_10142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8997"/>
                <a:ext cx="5920019" cy="466666"/>
              </a:xfrm>
              <a:prstGeom prst="rect">
                <a:avLst/>
              </a:prstGeom>
              <a:blipFill>
                <a:blip r:embed="rId2"/>
                <a:stretch>
                  <a:fillRect l="-3193" t="-5263" r="-216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44" name="yt_table_10144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9401939"/>
                  </p:ext>
                </p:extLst>
              </p:nvPr>
            </p:nvGraphicFramePr>
            <p:xfrm>
              <a:off x="540000" y="2856451"/>
              <a:ext cx="8089520" cy="462153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036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37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038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144" name="yt_table_10144" descr="{&quot;rangeId&quot;:7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9401939"/>
                  </p:ext>
                </p:extLst>
              </p:nvPr>
            </p:nvGraphicFramePr>
            <p:xfrm>
              <a:off x="540000" y="1917019"/>
              <a:ext cx="8089520" cy="462153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036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37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038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39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299" r="-24673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4737" t="-1299" r="-4473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45" name="yt_shape_10145"/>
              <p:cNvSpPr txBox="1"/>
              <p:nvPr/>
            </p:nvSpPr>
            <p:spPr>
              <a:xfrm>
                <a:off x="540000" y="3369290"/>
                <a:ext cx="352090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16×49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45" name="yt_shape_10145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69290"/>
                <a:ext cx="3520900" cy="465577"/>
              </a:xfrm>
              <a:prstGeom prst="rect">
                <a:avLst/>
              </a:prstGeom>
              <a:blipFill>
                <a:blip r:embed="rId4"/>
                <a:stretch>
                  <a:fillRect l="-5373" t="-5263" r="-433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47" name="yt_table_1014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367507"/>
              </p:ext>
            </p:extLst>
          </p:nvPr>
        </p:nvGraphicFramePr>
        <p:xfrm>
          <a:off x="540000" y="3885655"/>
          <a:ext cx="8546720" cy="475488"/>
        </p:xfrm>
        <a:graphic>
          <a:graphicData uri="http://schemas.openxmlformats.org/drawingml/2006/table">
            <a:tbl>
              <a:tblPr/>
              <a:tblGrid>
                <a:gridCol w="2334070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  <a:gridCol w="2316607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49" name="yt_shape_10149"/>
              <p:cNvSpPr txBox="1"/>
              <p:nvPr/>
            </p:nvSpPr>
            <p:spPr>
              <a:xfrm>
                <a:off x="540000" y="4411826"/>
                <a:ext cx="4702954" cy="4751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49" name="yt_shape_101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11826"/>
                <a:ext cx="4702954" cy="475195"/>
              </a:xfrm>
              <a:prstGeom prst="rect">
                <a:avLst/>
              </a:prstGeom>
              <a:blipFill>
                <a:blip r:embed="rId5"/>
                <a:stretch>
                  <a:fillRect l="-4021" t="-2564" r="-2983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697850" title="H_28.801733">
            <a:extLst>
              <a:ext uri="{FF2B5EF4-FFF2-40B4-BE49-F238E27FC236}">
                <a16:creationId xmlns:a16="http://schemas.microsoft.com/office/drawing/2014/main" id="{B8C10242-B70E-BD48-D2E5-3DB6BF1F2C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7875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5FC7BB-C94F-CE2E-2BAD-9F1AD832FE12}"/>
              </a:ext>
            </a:extLst>
          </p:cNvPr>
          <p:cNvSpPr txBox="1"/>
          <p:nvPr/>
        </p:nvSpPr>
        <p:spPr>
          <a:xfrm>
            <a:off x="5634891" y="2292191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E1233E-BE44-1AFC-0466-9AE34A84D973}"/>
              </a:ext>
            </a:extLst>
          </p:cNvPr>
          <p:cNvSpPr txBox="1"/>
          <p:nvPr/>
        </p:nvSpPr>
        <p:spPr>
          <a:xfrm>
            <a:off x="3276438" y="3322484"/>
            <a:ext cx="383285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187649-0390-1B71-345F-8500D8980D9A}"/>
                  </a:ext>
                </a:extLst>
              </p:cNvPr>
              <p:cNvSpPr txBox="1"/>
              <p:nvPr/>
            </p:nvSpPr>
            <p:spPr>
              <a:xfrm>
                <a:off x="4205633" y="4365020"/>
                <a:ext cx="1005714" cy="6266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5" name="文本框 4" descr="{'rangeId': 9, 'hasSerialNum': 1, 'mathAnswerShape': 1}">
                <a:extLst>
                  <a:ext uri="{FF2B5EF4-FFF2-40B4-BE49-F238E27FC236}">
                    <a16:creationId xmlns:a16="http://schemas.microsoft.com/office/drawing/2014/main" id="{EA187649-0390-1B71-345F-8500D8980D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5633" y="4365020"/>
                <a:ext cx="1005714" cy="626631"/>
              </a:xfrm>
              <a:prstGeom prst="rect">
                <a:avLst/>
              </a:prstGeom>
              <a:blipFill>
                <a:blip r:embed="rId7"/>
                <a:stretch>
                  <a:fillRect l="-9697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35614CA-8FAB-9F3C-9235-83CF848C062B}"/>
              </a:ext>
            </a:extLst>
          </p:cNvPr>
          <p:cNvCxnSpPr/>
          <p:nvPr/>
        </p:nvCxnSpPr>
        <p:spPr>
          <a:xfrm>
            <a:off x="3990844" y="4963895"/>
            <a:ext cx="11304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52" name="yt_shape_10152"/>
              <p:cNvSpPr txBox="1"/>
              <p:nvPr/>
            </p:nvSpPr>
            <p:spPr>
              <a:xfrm>
                <a:off x="540000" y="1799330"/>
                <a:ext cx="1789080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152" name="yt_shape_10152" descr="{&quot;rangeId&quot;:2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789080" cy="469167"/>
              </a:xfrm>
              <a:prstGeom prst="rect">
                <a:avLst/>
              </a:prstGeom>
              <a:blipFill>
                <a:blip r:embed="rId2"/>
                <a:stretch>
                  <a:fillRect l="-10580" t="-3896" r="-955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54" name="yt_shape_10154"/>
              <p:cNvSpPr txBox="1"/>
              <p:nvPr/>
            </p:nvSpPr>
            <p:spPr>
              <a:xfrm>
                <a:off x="540000" y="2319285"/>
                <a:ext cx="2223429" cy="9714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</a:p>
            </p:txBody>
          </p:sp>
        </mc:Choice>
        <mc:Fallback xmlns="">
          <p:sp>
            <p:nvSpPr>
              <p:cNvPr id="10154" name="yt_shape_101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19285"/>
                <a:ext cx="2223429" cy="971420"/>
              </a:xfrm>
              <a:prstGeom prst="rect">
                <a:avLst/>
              </a:prstGeom>
              <a:blipFill>
                <a:blip r:embed="rId3"/>
                <a:stretch>
                  <a:fillRect l="-8516" t="-625" b="-1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56" name="yt_shape_10156"/>
              <p:cNvSpPr txBox="1"/>
              <p:nvPr/>
            </p:nvSpPr>
            <p:spPr>
              <a:xfrm>
                <a:off x="540000" y="3341493"/>
                <a:ext cx="3988784" cy="5232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156" name="yt_shape_10156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42163"/>
                <a:ext cx="3988784" cy="523285"/>
              </a:xfrm>
              <a:prstGeom prst="rect">
                <a:avLst/>
              </a:prstGeom>
              <a:blipFill>
                <a:blip r:embed="rId4"/>
                <a:stretch>
                  <a:fillRect l="-4740" r="-3670" b="-3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58" name="yt_shape_10158"/>
              <p:cNvSpPr txBox="1"/>
              <p:nvPr/>
            </p:nvSpPr>
            <p:spPr>
              <a:xfrm>
                <a:off x="540000" y="3915566"/>
                <a:ext cx="2875915" cy="15031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25×16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</a:p>
            </p:txBody>
          </p:sp>
        </mc:Choice>
        <mc:Fallback xmlns="">
          <p:sp>
            <p:nvSpPr>
              <p:cNvPr id="10158" name="yt_shape_101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15566"/>
                <a:ext cx="2875915" cy="1503104"/>
              </a:xfrm>
              <a:prstGeom prst="rect">
                <a:avLst/>
              </a:prstGeom>
              <a:blipFill>
                <a:blip r:embed="rId5"/>
                <a:stretch>
                  <a:fillRect l="-6582" t="-810" b="-117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D858C5A-6288-99A6-6DDC-15680F4A062E}"/>
              </a:ext>
            </a:extLst>
          </p:cNvPr>
          <p:cNvSpPr txBox="1"/>
          <p:nvPr/>
        </p:nvSpPr>
        <p:spPr>
          <a:xfrm>
            <a:off x="540000" y="1178906"/>
            <a:ext cx="609702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1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54" grpId="0" uiExpand="1" build="allAtOnce"/>
      <p:bldP spid="10158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60" name="yt_shape_10160"/>
              <p:cNvSpPr txBox="1"/>
              <p:nvPr/>
            </p:nvSpPr>
            <p:spPr>
              <a:xfrm>
                <a:off x="540000" y="1973934"/>
                <a:ext cx="2044534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81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60" name="yt_shape_10160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044534" cy="920637"/>
              </a:xfrm>
              <a:prstGeom prst="rect">
                <a:avLst/>
              </a:prstGeom>
              <a:blipFill>
                <a:blip r:embed="rId2"/>
                <a:stretch>
                  <a:fillRect l="-9254" r="-8358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62" name="yt_shape_10162"/>
              <p:cNvSpPr txBox="1"/>
              <p:nvPr/>
            </p:nvSpPr>
            <p:spPr>
              <a:xfrm>
                <a:off x="540000" y="2945359"/>
                <a:ext cx="2515817" cy="22987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81</m:t>
                            </m:r>
                          </m:den>
                        </m:f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62" name="yt_shape_101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45359"/>
                <a:ext cx="2515817" cy="2298706"/>
              </a:xfrm>
              <a:prstGeom prst="rect">
                <a:avLst/>
              </a:prstGeom>
              <a:blipFill>
                <a:blip r:embed="rId3"/>
                <a:stretch>
                  <a:fillRect l="-7524" b="-3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62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4" name="yt_shape_10164"/>
          <p:cNvSpPr txBox="1"/>
          <p:nvPr/>
        </p:nvSpPr>
        <p:spPr>
          <a:xfrm>
            <a:off x="540000" y="2341334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忽视被开方数不能小于零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65" name="yt_shape_10165"/>
              <p:cNvSpPr txBox="1"/>
              <p:nvPr/>
            </p:nvSpPr>
            <p:spPr>
              <a:xfrm>
                <a:off x="540000" y="2840899"/>
                <a:ext cx="6357766" cy="15359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以上解答过程正确吗？若不正确，请改正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65" name="yt_shape_10165" descr="{&quot;rangeId&quot;:1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6357766" cy="1535998"/>
              </a:xfrm>
              <a:prstGeom prst="rect">
                <a:avLst/>
              </a:prstGeom>
              <a:blipFill>
                <a:blip r:embed="rId2"/>
                <a:stretch>
                  <a:fillRect l="-2972" r="-2013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70" name="yt_shape_10170"/>
              <p:cNvSpPr txBox="1"/>
              <p:nvPr/>
            </p:nvSpPr>
            <p:spPr>
              <a:xfrm>
                <a:off x="540000" y="4411088"/>
                <a:ext cx="361970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解：不正确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70" name="yt_shape_10170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11088"/>
                <a:ext cx="3619709" cy="465577"/>
              </a:xfrm>
              <a:prstGeom prst="rect">
                <a:avLst/>
              </a:prstGeom>
              <a:blipFill>
                <a:blip r:embed="rId3"/>
                <a:stretch>
                  <a:fillRect l="-5228" t="-5263" r="-438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698078" title="H_28.801733">
            <a:extLst>
              <a:ext uri="{FF2B5EF4-FFF2-40B4-BE49-F238E27FC236}">
                <a16:creationId xmlns:a16="http://schemas.microsoft.com/office/drawing/2014/main" id="{7F3D6C2B-82C8-654D-AF2C-C6E48633A1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80661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7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3" name="yt_shape_10173"/>
          <p:cNvSpPr txBox="1"/>
          <p:nvPr/>
        </p:nvSpPr>
        <p:spPr>
          <a:xfrm>
            <a:off x="540000" y="900000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72" name="yt_image_10172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75" name="yt_shape_10175"/>
              <p:cNvSpPr txBox="1"/>
              <p:nvPr/>
            </p:nvSpPr>
            <p:spPr>
              <a:xfrm>
                <a:off x="540000" y="1591869"/>
                <a:ext cx="8491042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根号外面的数移到根号里面，得到的结果为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175" name="yt_shape_101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1869"/>
                <a:ext cx="8491042" cy="469167"/>
              </a:xfrm>
              <a:prstGeom prst="rect">
                <a:avLst/>
              </a:prstGeom>
              <a:blipFill>
                <a:blip r:embed="rId3"/>
                <a:stretch>
                  <a:fillRect l="-2227" t="-2597" r="-1221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77" name="yt_table_10177" title="H_7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5229911"/>
                  </p:ext>
                </p:extLst>
              </p:nvPr>
            </p:nvGraphicFramePr>
            <p:xfrm>
              <a:off x="540000" y="2111824"/>
              <a:ext cx="6322188" cy="925704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  <a:gridCol w="1798765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177" name="yt_table_10177" descr="{&quot;rangeId&quot;:13,&quot;type&quot;:&quot;Option&quot;}" title="H_7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5229911"/>
                  </p:ext>
                </p:extLst>
              </p:nvPr>
            </p:nvGraphicFramePr>
            <p:xfrm>
              <a:off x="540000" y="2111824"/>
              <a:ext cx="6322188" cy="925704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  <a:gridCol w="1798765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947" r="-39704" b="-1421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51864" t="-3947" b="-1421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2597" r="-39704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51864" t="-102597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78" name="yt_shape_10178"/>
              <p:cNvSpPr txBox="1"/>
              <p:nvPr/>
            </p:nvSpPr>
            <p:spPr>
              <a:xfrm>
                <a:off x="540000" y="3088111"/>
                <a:ext cx="1047761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三个实数中任选两数相乘，所有积中小于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178" name="yt_shape_101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88111"/>
                <a:ext cx="10477612" cy="466666"/>
              </a:xfrm>
              <a:prstGeom prst="rect">
                <a:avLst/>
              </a:prstGeom>
              <a:blipFill>
                <a:blip r:embed="rId5"/>
                <a:stretch>
                  <a:fillRect l="-1804" t="-5263" r="-75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80" name="yt_table_1018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153721"/>
              </p:ext>
            </p:extLst>
          </p:nvPr>
        </p:nvGraphicFramePr>
        <p:xfrm>
          <a:off x="540000" y="3605565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82" name="yt_shape_10182"/>
              <p:cNvSpPr txBox="1"/>
              <p:nvPr/>
            </p:nvSpPr>
            <p:spPr>
              <a:xfrm>
                <a:off x="540000" y="4131736"/>
                <a:ext cx="543135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182" name="yt_shape_101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31736"/>
                <a:ext cx="5431359" cy="465577"/>
              </a:xfrm>
              <a:prstGeom prst="rect">
                <a:avLst/>
              </a:prstGeom>
              <a:blipFill>
                <a:blip r:embed="rId6"/>
                <a:stretch>
                  <a:fillRect l="-3479" t="-5263" r="-235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84" name="yt_table_10184" title="H_50.8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0339160"/>
                  </p:ext>
                </p:extLst>
              </p:nvPr>
            </p:nvGraphicFramePr>
            <p:xfrm>
              <a:off x="540000" y="4648101"/>
              <a:ext cx="8267066" cy="645351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051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052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184" name="yt_table_10184" descr="{&quot;rangeId&quot;:15,&quot;type&quot;:&quot;Option&quot;}" title="H_50.8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0339160"/>
                  </p:ext>
                </p:extLst>
              </p:nvPr>
            </p:nvGraphicFramePr>
            <p:xfrm>
              <a:off x="540000" y="4648101"/>
              <a:ext cx="8267066" cy="645351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051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052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</a:tblGrid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r="-263807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l="-101084" r="-166667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85" name="yt_shape_10185"/>
              <p:cNvSpPr txBox="1"/>
              <p:nvPr/>
            </p:nvSpPr>
            <p:spPr>
              <a:xfrm>
                <a:off x="540000" y="5344097"/>
                <a:ext cx="10546733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安徽省中考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是正整数，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也是正整数，则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185" name="yt_shape_101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44097"/>
                <a:ext cx="10546733" cy="469167"/>
              </a:xfrm>
              <a:prstGeom prst="rect">
                <a:avLst/>
              </a:prstGeom>
              <a:blipFill>
                <a:blip r:embed="rId8"/>
                <a:stretch>
                  <a:fillRect l="-1792" t="-3896" r="-80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87" name="yt_table_1018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717915"/>
              </p:ext>
            </p:extLst>
          </p:nvPr>
        </p:nvGraphicFramePr>
        <p:xfrm>
          <a:off x="540000" y="5864052"/>
          <a:ext cx="78098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8963A15-A20D-33C5-F2EA-0F310663C5DD}"/>
              </a:ext>
            </a:extLst>
          </p:cNvPr>
          <p:cNvSpPr txBox="1"/>
          <p:nvPr/>
        </p:nvSpPr>
        <p:spPr>
          <a:xfrm>
            <a:off x="8198513" y="1545063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8F0068-6C7F-60A7-C9E9-60E182D921FF}"/>
              </a:ext>
            </a:extLst>
          </p:cNvPr>
          <p:cNvSpPr txBox="1"/>
          <p:nvPr/>
        </p:nvSpPr>
        <p:spPr>
          <a:xfrm>
            <a:off x="10165869" y="3041305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C956A9-3449-BFE7-EBB8-2EAF4FE9E701}"/>
              </a:ext>
            </a:extLst>
          </p:cNvPr>
          <p:cNvSpPr txBox="1"/>
          <p:nvPr/>
        </p:nvSpPr>
        <p:spPr>
          <a:xfrm>
            <a:off x="5168420" y="4084931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1FEAD8-5D5B-0639-014F-6C6AC8053411}"/>
              </a:ext>
            </a:extLst>
          </p:cNvPr>
          <p:cNvSpPr txBox="1"/>
          <p:nvPr/>
        </p:nvSpPr>
        <p:spPr>
          <a:xfrm>
            <a:off x="10234323" y="5297291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1075</Words>
  <Application>Microsoft Office PowerPoint</Application>
  <PresentationFormat>宽屏</PresentationFormat>
  <Paragraphs>127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48</cp:revision>
  <dcterms:created xsi:type="dcterms:W3CDTF">2023-05-05T05:33:04Z</dcterms:created>
  <dcterms:modified xsi:type="dcterms:W3CDTF">2023-11-07T03:02:57Z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