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68" r:id="rId6"/>
    <p:sldId id="369" r:id="rId7"/>
    <p:sldId id="371" r:id="rId8"/>
    <p:sldId id="372" r:id="rId9"/>
    <p:sldId id="373" r:id="rId10"/>
    <p:sldId id="374" r:id="rId11"/>
    <p:sldId id="375" r:id="rId12"/>
    <p:sldId id="378" r:id="rId13"/>
    <p:sldId id="376" r:id="rId14"/>
    <p:sldId id="380" r:id="rId15"/>
    <p:sldId id="377" r:id="rId16"/>
    <p:sldId id="382" r:id="rId17"/>
    <p:sldId id="383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54" y="18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bin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92" name="yt_shape_14092"/>
          <p:cNvSpPr txBox="1"/>
          <p:nvPr/>
        </p:nvSpPr>
        <p:spPr>
          <a:xfrm>
            <a:off x="540000" y="1452918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一、选择题</a:t>
            </a:r>
          </a:p>
        </p:txBody>
      </p:sp>
      <p:sp>
        <p:nvSpPr>
          <p:cNvPr id="14093" name="yt_shape_14093"/>
          <p:cNvSpPr txBox="1"/>
          <p:nvPr/>
        </p:nvSpPr>
        <p:spPr>
          <a:xfrm>
            <a:off x="540119" y="193222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贵阳市中考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如图，将菱形纸片沿着线段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剪成两个全等的图形，则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97" name="yt_table_1409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5977146"/>
              </p:ext>
            </p:extLst>
          </p:nvPr>
        </p:nvGraphicFramePr>
        <p:xfrm>
          <a:off x="540000" y="2891656"/>
          <a:ext cx="81464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587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588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589"/>
                    </a:ext>
                  </a:extLst>
                </a:gridCol>
                <a:gridCol w="1460500">
                  <a:extLst>
                    <a:ext uri="{9D8B030D-6E8A-4147-A177-3AD203B41FA5}">
                      <a16:colId xmlns:a16="http://schemas.microsoft.com/office/drawing/2014/main" val="105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D.100°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6"/>
                  </a:ext>
                </a:extLst>
              </a:tr>
            </a:tbl>
          </a:graphicData>
        </a:graphic>
      </p:graphicFrame>
      <p:grpSp>
        <p:nvGrpSpPr>
          <p:cNvPr id="14094" name="yt_shape_14094_skip" title="H_109.3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24496" y="2891656"/>
            <a:ext cx="1625346" cy="1388124"/>
            <a:chOff x="0" y="0"/>
            <a:chExt cx="1625346" cy="1388124"/>
          </a:xfrm>
        </p:grpSpPr>
        <p:pic>
          <p:nvPicPr>
            <p:cNvPr id="2" name="yt_image_14094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25346" cy="9921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96" name="yt_shape_14096"/>
            <p:cNvSpPr txBox="1"/>
            <p:nvPr/>
          </p:nvSpPr>
          <p:spPr>
            <a:xfrm>
              <a:off x="279392" y="102812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4099" name="yt_shape_14099"/>
          <p:cNvSpPr txBox="1"/>
          <p:nvPr/>
        </p:nvSpPr>
        <p:spPr>
          <a:xfrm>
            <a:off x="540119" y="4330262"/>
            <a:ext cx="12756681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在矩形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，则矩形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00" name="yt_table_1410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5850811"/>
              </p:ext>
            </p:extLst>
          </p:nvPr>
        </p:nvGraphicFramePr>
        <p:xfrm>
          <a:off x="540000" y="5289697"/>
          <a:ext cx="7871779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591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592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593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5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7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23B10218-6E43-2B0C-0C00-2063AE40F894}"/>
              </a:ext>
            </a:extLst>
          </p:cNvPr>
          <p:cNvSpPr txBox="1"/>
          <p:nvPr/>
        </p:nvSpPr>
        <p:spPr>
          <a:xfrm>
            <a:off x="1669308" y="236090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6CB8618-B460-C830-A8E7-4C9A93446F11}"/>
              </a:ext>
            </a:extLst>
          </p:cNvPr>
          <p:cNvSpPr txBox="1"/>
          <p:nvPr/>
        </p:nvSpPr>
        <p:spPr>
          <a:xfrm>
            <a:off x="11712624" y="427978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56" name="yt_shape_14156"/>
          <p:cNvSpPr txBox="1"/>
          <p:nvPr/>
        </p:nvSpPr>
        <p:spPr>
          <a:xfrm>
            <a:off x="540000" y="1571584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三、解答题</a:t>
            </a:r>
          </a:p>
        </p:txBody>
      </p:sp>
      <p:sp>
        <p:nvSpPr>
          <p:cNvPr id="14157" name="yt_shape_14157"/>
          <p:cNvSpPr txBox="1"/>
          <p:nvPr/>
        </p:nvSpPr>
        <p:spPr>
          <a:xfrm>
            <a:off x="540119" y="2050887"/>
            <a:ext cx="11111999" cy="9123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北京市中考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158" name="yt_shape_14158"/>
          <p:cNvSpPr txBox="1"/>
          <p:nvPr/>
        </p:nvSpPr>
        <p:spPr>
          <a:xfrm>
            <a:off x="540000" y="3014041"/>
            <a:ext cx="55560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EBFD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是平行四边形；</a:t>
            </a:r>
          </a:p>
        </p:txBody>
      </p:sp>
      <p:sp>
        <p:nvSpPr>
          <p:cNvPr id="2" name="yt_shape_14159"/>
          <p:cNvSpPr txBox="1"/>
          <p:nvPr/>
        </p:nvSpPr>
        <p:spPr>
          <a:xfrm>
            <a:off x="540000" y="3645708"/>
            <a:ext cx="6412012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中，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EBFD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是平行四边形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4160" name="yt_shape_14160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708774" y="3645708"/>
            <a:ext cx="2943225" cy="2000707"/>
            <a:chOff x="0" y="0"/>
            <a:chExt cx="2943225" cy="2000707"/>
          </a:xfrm>
        </p:grpSpPr>
        <p:pic>
          <p:nvPicPr>
            <p:cNvPr id="3" name="yt_image_14160" descr="{&quot;rangeId&quot;:0,&quot;⚘_2&quot;:1}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943225" cy="15361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62" name="yt_shape_14162"/>
            <p:cNvSpPr txBox="1"/>
            <p:nvPr/>
          </p:nvSpPr>
          <p:spPr>
            <a:xfrm>
              <a:off x="874059" y="1572192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4" name="yt_shape_14164"/>
          <p:cNvSpPr txBox="1"/>
          <p:nvPr/>
        </p:nvSpPr>
        <p:spPr>
          <a:xfrm>
            <a:off x="540000" y="2292812"/>
            <a:ext cx="71365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，求证：四边形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EBFD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4" name="yt_shape_14165"/>
          <p:cNvSpPr txBox="1"/>
          <p:nvPr/>
        </p:nvSpPr>
        <p:spPr>
          <a:xfrm>
            <a:off x="540000" y="2924479"/>
            <a:ext cx="5881418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是平行四边形，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DCA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DCA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EBFD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是平行四边形，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EBFD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是菱形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4166" name="yt_shape_1416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708774" y="2924479"/>
            <a:ext cx="2943225" cy="2000707"/>
            <a:chOff x="0" y="0"/>
            <a:chExt cx="2943225" cy="2000707"/>
          </a:xfrm>
        </p:grpSpPr>
        <p:pic>
          <p:nvPicPr>
            <p:cNvPr id="5" name="yt_image_14166" descr="{&quot;rangeId&quot;:0,&quot;⚘_2&quot;:1}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943225" cy="15361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68" name="yt_shape_14168"/>
            <p:cNvSpPr txBox="1"/>
            <p:nvPr/>
          </p:nvSpPr>
          <p:spPr>
            <a:xfrm>
              <a:off x="874059" y="1572192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70" name="yt_shape_14170"/>
          <p:cNvSpPr txBox="1"/>
          <p:nvPr/>
        </p:nvSpPr>
        <p:spPr>
          <a:xfrm>
            <a:off x="540119" y="81548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合肥经济开发区期末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如图是由边长为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的小正方形构成的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的网格，点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均在格点上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中画出以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为对角线的正方形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均在格点上；</a:t>
            </a:r>
          </a:p>
        </p:txBody>
      </p:sp>
      <p:pic>
        <p:nvPicPr>
          <p:cNvPr id="14172" name="yt_image_14172" title="H_164.4179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0147" y="2076581"/>
            <a:ext cx="2459331" cy="2088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4174">
            <a:extLst>
              <a:ext uri="{FF2B5EF4-FFF2-40B4-BE49-F238E27FC236}">
                <a16:creationId xmlns:a16="http://schemas.microsoft.com/office/drawing/2014/main" id="{CC04BE50-46CC-2CEF-815B-9928C05C9B99}"/>
              </a:ext>
            </a:extLst>
          </p:cNvPr>
          <p:cNvSpPr txBox="1"/>
          <p:nvPr/>
        </p:nvSpPr>
        <p:spPr>
          <a:xfrm>
            <a:off x="623392" y="4164689"/>
            <a:ext cx="56505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，正方形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即为所求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image_14175" title="H_173.54764">
            <a:extLst>
              <a:ext uri="{FF2B5EF4-FFF2-40B4-BE49-F238E27FC236}">
                <a16:creationId xmlns:a16="http://schemas.microsoft.com/office/drawing/2014/main" id="{44BED5FE-FCAD-3D0C-A2BE-3C180C807AB8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5913" y="4555393"/>
            <a:ext cx="2498275" cy="2204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177" name="yt_shape_14177"/>
              <p:cNvSpPr txBox="1"/>
              <p:nvPr/>
            </p:nvSpPr>
            <p:spPr>
              <a:xfrm>
                <a:off x="365138" y="872395"/>
                <a:ext cx="11111999" cy="9553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中画出以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为对角线且周长为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的平行四边形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AEBF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，且点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均在格点上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4177" name="yt_shape_141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138" y="872395"/>
                <a:ext cx="11111999" cy="955390"/>
              </a:xfrm>
              <a:prstGeom prst="rect">
                <a:avLst/>
              </a:prstGeom>
              <a:blipFill>
                <a:blip r:embed="rId2"/>
                <a:stretch>
                  <a:fillRect l="-1700" t="-1911" r="-713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179" name="yt_image_14179" title="H_148.9431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15880" y="1537422"/>
            <a:ext cx="2359438" cy="1891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4181">
            <a:extLst>
              <a:ext uri="{FF2B5EF4-FFF2-40B4-BE49-F238E27FC236}">
                <a16:creationId xmlns:a16="http://schemas.microsoft.com/office/drawing/2014/main" id="{2FAE17D8-7D09-9947-7B73-75E63029BC54}"/>
              </a:ext>
            </a:extLst>
          </p:cNvPr>
          <p:cNvSpPr txBox="1"/>
          <p:nvPr/>
        </p:nvSpPr>
        <p:spPr>
          <a:xfrm>
            <a:off x="370006" y="3501008"/>
            <a:ext cx="62132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，平行四边形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AEBF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即为所求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image_14182" title="H_174.84457">
            <a:extLst>
              <a:ext uri="{FF2B5EF4-FFF2-40B4-BE49-F238E27FC236}">
                <a16:creationId xmlns:a16="http://schemas.microsoft.com/office/drawing/2014/main" id="{5A67C1FB-FDD0-1FF7-843B-361A5E694176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1864" y="4094501"/>
            <a:ext cx="2747622" cy="2220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84" name="yt_shape_14184"/>
              <p:cNvSpPr txBox="1"/>
              <p:nvPr/>
            </p:nvSpPr>
            <p:spPr>
              <a:xfrm>
                <a:off x="540119" y="1845638"/>
                <a:ext cx="11111999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如图，在等腰三角形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的中点，延长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至点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84" name="yt_shape_14184" descr="{&quot;rangeId&quot;:19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45638"/>
                <a:ext cx="11111999" cy="1119024"/>
              </a:xfrm>
              <a:prstGeom prst="rect">
                <a:avLst/>
              </a:prstGeom>
              <a:blipFill>
                <a:blip r:embed="rId2"/>
                <a:stretch>
                  <a:fillRect l="-1701" t="-4918" r="-220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186" name="yt_shape_14186"/>
          <p:cNvSpPr txBox="1"/>
          <p:nvPr/>
        </p:nvSpPr>
        <p:spPr>
          <a:xfrm>
            <a:off x="540000" y="3015450"/>
            <a:ext cx="31114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4187"/>
              <p:cNvSpPr txBox="1"/>
              <p:nvPr/>
            </p:nvSpPr>
            <p:spPr>
              <a:xfrm>
                <a:off x="540000" y="3647117"/>
                <a:ext cx="5948744" cy="22646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分别为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的中点，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4187" descr="{&quot;rangeId&quot;:18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47117"/>
                <a:ext cx="5948744" cy="2264659"/>
              </a:xfrm>
              <a:prstGeom prst="rect">
                <a:avLst/>
              </a:prstGeom>
              <a:blipFill>
                <a:blip r:embed="rId3"/>
                <a:stretch>
                  <a:fillRect l="-3179" t="-2151" r="-2359" b="-7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189" name="yt_shape_1418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04886" y="3647117"/>
            <a:ext cx="2047113" cy="1725244"/>
            <a:chOff x="0" y="0"/>
            <a:chExt cx="2047113" cy="1725244"/>
          </a:xfrm>
        </p:grpSpPr>
        <p:pic>
          <p:nvPicPr>
            <p:cNvPr id="3" name="yt_image_14189" descr="{&quot;rangeId&quot;:0,&quot;⚘_5&quot;:1}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047113" cy="1260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91" name="yt_shape_14191"/>
            <p:cNvSpPr txBox="1"/>
            <p:nvPr/>
          </p:nvSpPr>
          <p:spPr>
            <a:xfrm>
              <a:off x="426003" y="1296729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93" name="yt_shape_14193"/>
          <p:cNvSpPr txBox="1"/>
          <p:nvPr/>
        </p:nvSpPr>
        <p:spPr>
          <a:xfrm>
            <a:off x="623392" y="1268760"/>
            <a:ext cx="46503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为菱形；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4194"/>
              <p:cNvSpPr txBox="1"/>
              <p:nvPr/>
            </p:nvSpPr>
            <p:spPr>
              <a:xfrm>
                <a:off x="623392" y="1900427"/>
                <a:ext cx="5459828" cy="39873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是平行四边形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CED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DEC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是等边三角形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为菱形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41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1900427"/>
                <a:ext cx="5459828" cy="3987310"/>
              </a:xfrm>
              <a:prstGeom prst="rect">
                <a:avLst/>
              </a:prstGeom>
              <a:blipFill>
                <a:blip r:embed="rId2"/>
                <a:stretch>
                  <a:fillRect l="-3348" t="-1376" r="-2344" b="-38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196" name="yt_shape_1419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88278" y="1900427"/>
            <a:ext cx="2047113" cy="1725244"/>
            <a:chOff x="0" y="0"/>
            <a:chExt cx="2047113" cy="1725244"/>
          </a:xfrm>
        </p:grpSpPr>
        <p:pic>
          <p:nvPicPr>
            <p:cNvPr id="5" name="yt_image_14196" descr="{&quot;rangeId&quot;:0,&quot;⚘_5&quot;:1}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47113" cy="1260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98" name="yt_shape_14198"/>
            <p:cNvSpPr txBox="1"/>
            <p:nvPr/>
          </p:nvSpPr>
          <p:spPr>
            <a:xfrm>
              <a:off x="426003" y="1296729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0" name="yt_shape_14200"/>
          <p:cNvSpPr txBox="1"/>
          <p:nvPr/>
        </p:nvSpPr>
        <p:spPr>
          <a:xfrm>
            <a:off x="540000" y="2430544"/>
            <a:ext cx="36147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4201"/>
              <p:cNvSpPr txBox="1"/>
              <p:nvPr/>
            </p:nvSpPr>
            <p:spPr>
              <a:xfrm>
                <a:off x="540000" y="3062211"/>
                <a:ext cx="6070573" cy="30772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为菱形，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CED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EFC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EAF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EFA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AFC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6" name="yt_shape_14201" descr="{&quot;rangeId&quot;:18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62211"/>
                <a:ext cx="6070573" cy="3077253"/>
              </a:xfrm>
              <a:prstGeom prst="rect">
                <a:avLst/>
              </a:prstGeom>
              <a:blipFill>
                <a:blip r:embed="rId2"/>
                <a:stretch>
                  <a:fillRect l="-3116" t="-1584" r="-2010" b="-5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203" name="yt_shape_1420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04886" y="3062211"/>
            <a:ext cx="2047113" cy="1725244"/>
            <a:chOff x="0" y="0"/>
            <a:chExt cx="2047113" cy="1725244"/>
          </a:xfrm>
        </p:grpSpPr>
        <p:pic>
          <p:nvPicPr>
            <p:cNvPr id="7" name="yt_image_14203" descr="{&quot;rangeId&quot;:0,&quot;⚘_5&quot;:1}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47113" cy="1260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05" name="yt_shape_14205"/>
            <p:cNvSpPr txBox="1"/>
            <p:nvPr/>
          </p:nvSpPr>
          <p:spPr>
            <a:xfrm>
              <a:off x="426003" y="1296729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02" name="yt_shape_14102"/>
          <p:cNvSpPr txBox="1"/>
          <p:nvPr/>
        </p:nvSpPr>
        <p:spPr>
          <a:xfrm>
            <a:off x="540119" y="114779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06" name="yt_table_1410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5677181"/>
              </p:ext>
            </p:extLst>
          </p:nvPr>
        </p:nvGraphicFramePr>
        <p:xfrm>
          <a:off x="540000" y="2107225"/>
          <a:ext cx="73526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595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96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97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5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8"/>
                  </a:ext>
                </a:extLst>
              </a:tr>
            </a:tbl>
          </a:graphicData>
        </a:graphic>
      </p:graphicFrame>
      <p:grpSp>
        <p:nvGrpSpPr>
          <p:cNvPr id="14103" name="yt_shape_14103_skip" title="H_126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29627" y="2107225"/>
            <a:ext cx="1520190" cy="1603008"/>
            <a:chOff x="0" y="0"/>
            <a:chExt cx="1520190" cy="1603008"/>
          </a:xfrm>
        </p:grpSpPr>
        <p:pic>
          <p:nvPicPr>
            <p:cNvPr id="3" name="yt_image_14103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20190" cy="1207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05" name="yt_shape_14105"/>
            <p:cNvSpPr txBox="1"/>
            <p:nvPr/>
          </p:nvSpPr>
          <p:spPr>
            <a:xfrm>
              <a:off x="226814" y="12430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4108" name="yt_shape_14108"/>
          <p:cNvSpPr txBox="1"/>
          <p:nvPr/>
        </p:nvSpPr>
        <p:spPr>
          <a:xfrm>
            <a:off x="540119" y="376066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是正方形，延长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至点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12" name="yt_table_1411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3176625"/>
              </p:ext>
            </p:extLst>
          </p:nvPr>
        </p:nvGraphicFramePr>
        <p:xfrm>
          <a:off x="540000" y="4720102"/>
          <a:ext cx="5602923" cy="950976"/>
        </p:xfrm>
        <a:graphic>
          <a:graphicData uri="http://schemas.openxmlformats.org/drawingml/2006/table">
            <a:tbl>
              <a:tblPr/>
              <a:tblGrid>
                <a:gridCol w="4066223">
                  <a:extLst>
                    <a:ext uri="{9D8B030D-6E8A-4147-A177-3AD203B41FA5}">
                      <a16:colId xmlns:a16="http://schemas.microsoft.com/office/drawing/2014/main" val="10599"/>
                    </a:ext>
                  </a:extLst>
                </a:gridCol>
                <a:gridCol w="1536700">
                  <a:extLst>
                    <a:ext uri="{9D8B030D-6E8A-4147-A177-3AD203B41FA5}">
                      <a16:colId xmlns:a16="http://schemas.microsoft.com/office/drawing/2014/main" val="106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B.55°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D.22.5°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0"/>
                  </a:ext>
                </a:extLst>
              </a:tr>
            </a:tbl>
          </a:graphicData>
        </a:graphic>
      </p:graphicFrame>
      <p:grpSp>
        <p:nvGrpSpPr>
          <p:cNvPr id="14109" name="yt_shape_14109_skip" title="H_106.3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75956" y="4720102"/>
            <a:ext cx="1973961" cy="1350405"/>
            <a:chOff x="0" y="0"/>
            <a:chExt cx="1973961" cy="1350405"/>
          </a:xfrm>
        </p:grpSpPr>
        <p:pic>
          <p:nvPicPr>
            <p:cNvPr id="2" name="yt_image_14109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73961" cy="9544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11" name="yt_shape_14111"/>
            <p:cNvSpPr txBox="1"/>
            <p:nvPr/>
          </p:nvSpPr>
          <p:spPr>
            <a:xfrm>
              <a:off x="453699" y="99040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A33BC95-E00A-DD18-C067-84FA4C47CE23}"/>
              </a:ext>
            </a:extLst>
          </p:cNvPr>
          <p:cNvSpPr txBox="1"/>
          <p:nvPr/>
        </p:nvSpPr>
        <p:spPr>
          <a:xfrm>
            <a:off x="6147646" y="157647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EA35DD3-3C03-AD2D-1BF4-87D945B2747B}"/>
              </a:ext>
            </a:extLst>
          </p:cNvPr>
          <p:cNvSpPr txBox="1"/>
          <p:nvPr/>
        </p:nvSpPr>
        <p:spPr>
          <a:xfrm>
            <a:off x="3074246" y="418934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14" name="yt_shape_14114"/>
          <p:cNvSpPr txBox="1"/>
          <p:nvPr/>
        </p:nvSpPr>
        <p:spPr>
          <a:xfrm>
            <a:off x="540000" y="2418582"/>
            <a:ext cx="41469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下列叙述，错误的是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15" name="yt_table_1411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4158969"/>
              </p:ext>
            </p:extLst>
          </p:nvPr>
        </p:nvGraphicFramePr>
        <p:xfrm>
          <a:off x="540000" y="2897885"/>
          <a:ext cx="6959600" cy="1901952"/>
        </p:xfrm>
        <a:graphic>
          <a:graphicData uri="http://schemas.openxmlformats.org/drawingml/2006/table">
            <a:tbl>
              <a:tblPr/>
              <a:tblGrid>
                <a:gridCol w="6959600">
                  <a:extLst>
                    <a:ext uri="{9D8B030D-6E8A-4147-A177-3AD203B41FA5}">
                      <a16:colId xmlns:a16="http://schemas.microsoft.com/office/drawing/2014/main" val="106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对角线互相垂直平分的四边形是菱形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对角线互相垂直且相等的平行四边形是正方形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对角线互相平分的四边形是平行四边形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对角线相等的四边形是矩形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F0536B2-7FA2-600D-B6EE-5F1223E443A9}"/>
              </a:ext>
            </a:extLst>
          </p:cNvPr>
          <p:cNvSpPr txBox="1"/>
          <p:nvPr/>
        </p:nvSpPr>
        <p:spPr>
          <a:xfrm>
            <a:off x="3878989" y="237177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17" name="yt_shape_14117"/>
          <p:cNvSpPr txBox="1"/>
          <p:nvPr/>
        </p:nvSpPr>
        <p:spPr>
          <a:xfrm>
            <a:off x="540119" y="1942760"/>
            <a:ext cx="11532545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赤峰市中考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如图，剪两张对边平行的纸条，随意交叉叠放在一起，重合部分构成一个四边形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，其中一张纸条在转动过程中，下列结论一定成立的是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21" name="yt_table_14121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5250439"/>
              </p:ext>
            </p:extLst>
          </p:nvPr>
        </p:nvGraphicFramePr>
        <p:xfrm>
          <a:off x="542282" y="2977704"/>
          <a:ext cx="3810000" cy="1901952"/>
        </p:xfrm>
        <a:graphic>
          <a:graphicData uri="http://schemas.openxmlformats.org/drawingml/2006/table">
            <a:tbl>
              <a:tblPr/>
              <a:tblGrid>
                <a:gridCol w="3810000">
                  <a:extLst>
                    <a:ext uri="{9D8B030D-6E8A-4147-A177-3AD203B41FA5}">
                      <a16:colId xmlns:a16="http://schemas.microsoft.com/office/drawing/2014/main" val="106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四边形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ABCD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周长不变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四边形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面积不变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8"/>
                  </a:ext>
                </a:extLst>
              </a:tr>
            </a:tbl>
          </a:graphicData>
        </a:graphic>
      </p:graphicFrame>
      <p:grpSp>
        <p:nvGrpSpPr>
          <p:cNvPr id="14118" name="yt_shape_14118_skip" title="H_149.0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25595" y="3059929"/>
            <a:ext cx="1493901" cy="1893330"/>
            <a:chOff x="0" y="0"/>
            <a:chExt cx="1493901" cy="1893330"/>
          </a:xfrm>
        </p:grpSpPr>
        <p:pic>
          <p:nvPicPr>
            <p:cNvPr id="2" name="yt_image_14118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93901" cy="14973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20" name="yt_shape_14120"/>
            <p:cNvSpPr txBox="1"/>
            <p:nvPr/>
          </p:nvSpPr>
          <p:spPr>
            <a:xfrm>
              <a:off x="213669" y="153333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B294328-4321-A97B-94F6-4DA28FA51005}"/>
              </a:ext>
            </a:extLst>
          </p:cNvPr>
          <p:cNvSpPr txBox="1"/>
          <p:nvPr/>
        </p:nvSpPr>
        <p:spPr>
          <a:xfrm>
            <a:off x="10720487" y="237810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3" name="yt_shape_14123"/>
          <p:cNvSpPr txBox="1"/>
          <p:nvPr/>
        </p:nvSpPr>
        <p:spPr>
          <a:xfrm>
            <a:off x="540119" y="112322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27" name="yt_table_1412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2687947"/>
              </p:ext>
            </p:extLst>
          </p:nvPr>
        </p:nvGraphicFramePr>
        <p:xfrm>
          <a:off x="540000" y="2082656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603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604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605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6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9"/>
                  </a:ext>
                </a:extLst>
              </a:tr>
            </a:tbl>
          </a:graphicData>
        </a:graphic>
      </p:graphicFrame>
      <p:grpSp>
        <p:nvGrpSpPr>
          <p:cNvPr id="14124" name="yt_shape_14124_skip" title="H_114.5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78243" y="2082656"/>
            <a:ext cx="1971675" cy="1454418"/>
            <a:chOff x="0" y="0"/>
            <a:chExt cx="1971675" cy="1454418"/>
          </a:xfrm>
        </p:grpSpPr>
        <p:pic>
          <p:nvPicPr>
            <p:cNvPr id="3" name="yt_image_14124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71675" cy="10584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26" name="yt_shape_14126"/>
            <p:cNvSpPr txBox="1"/>
            <p:nvPr/>
          </p:nvSpPr>
          <p:spPr>
            <a:xfrm>
              <a:off x="452556" y="109441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4129" name="yt_shape_14129"/>
          <p:cNvSpPr txBox="1"/>
          <p:nvPr/>
        </p:nvSpPr>
        <p:spPr>
          <a:xfrm>
            <a:off x="540119" y="358754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上一点，作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133" name="yt_table_14133_skip" title="H_73.1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78944202"/>
                  </p:ext>
                </p:extLst>
              </p:nvPr>
            </p:nvGraphicFramePr>
            <p:xfrm>
              <a:off x="540000" y="4546976"/>
              <a:ext cx="5315713" cy="929260"/>
            </p:xfrm>
            <a:graphic>
              <a:graphicData uri="http://schemas.openxmlformats.org/drawingml/2006/table">
                <a:tbl>
                  <a:tblPr/>
                  <a:tblGrid>
                    <a:gridCol w="3913823">
                      <a:extLst>
                        <a:ext uri="{9D8B030D-6E8A-4147-A177-3AD203B41FA5}">
                          <a16:colId xmlns:a16="http://schemas.microsoft.com/office/drawing/2014/main" val="10607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60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5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51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4133" name="yt_table_14133_skip" descr="{&quot;rangeId&quot;:9,&quot;type&quot;:&quot;Option&quot;,&quot;drawing&quot;:[&quot;yt_shape_14130&quot;]}" title="H_73.1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78944202"/>
                  </p:ext>
                </p:extLst>
              </p:nvPr>
            </p:nvGraphicFramePr>
            <p:xfrm>
              <a:off x="540000" y="4546976"/>
              <a:ext cx="5315713" cy="929260"/>
            </p:xfrm>
            <a:graphic>
              <a:graphicData uri="http://schemas.openxmlformats.org/drawingml/2006/table">
                <a:tbl>
                  <a:tblPr/>
                  <a:tblGrid>
                    <a:gridCol w="3913823">
                      <a:extLst>
                        <a:ext uri="{9D8B030D-6E8A-4147-A177-3AD203B41FA5}">
                          <a16:colId xmlns:a16="http://schemas.microsoft.com/office/drawing/2014/main" val="10607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608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35770" b="-1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79565" b="-1402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50"/>
                      </a:ext>
                    </a:extLst>
                  </a:tr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000" r="-35770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79565" t="-100000" b="-402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51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130" name="yt_shape_14130_skip" title="H_121.9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14754" y="4546976"/>
            <a:ext cx="1335024" cy="1548144"/>
            <a:chOff x="0" y="0"/>
            <a:chExt cx="1335024" cy="1548144"/>
          </a:xfrm>
        </p:grpSpPr>
        <p:pic>
          <p:nvPicPr>
            <p:cNvPr id="2" name="yt_image_14130">
              <a:extLst>
                <a:ext uri="">
                  <a16:creationId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335024" cy="11521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32" name="yt_shape_14132"/>
            <p:cNvSpPr txBox="1"/>
            <p:nvPr/>
          </p:nvSpPr>
          <p:spPr>
            <a:xfrm>
              <a:off x="134231" y="11881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584B3D72-483E-EE56-1B1B-B8F577EFE326}"/>
              </a:ext>
            </a:extLst>
          </p:cNvPr>
          <p:cNvSpPr txBox="1"/>
          <p:nvPr/>
        </p:nvSpPr>
        <p:spPr>
          <a:xfrm>
            <a:off x="3904508" y="155190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00DF97D-BFF5-7AEA-1903-002CED689898}"/>
              </a:ext>
            </a:extLst>
          </p:cNvPr>
          <p:cNvSpPr txBox="1"/>
          <p:nvPr/>
        </p:nvSpPr>
        <p:spPr>
          <a:xfrm>
            <a:off x="3971183" y="401622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4" name="yt_shape_14134"/>
          <p:cNvSpPr txBox="1"/>
          <p:nvPr/>
        </p:nvSpPr>
        <p:spPr>
          <a:xfrm>
            <a:off x="540000" y="1728180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二、填空题</a:t>
            </a:r>
          </a:p>
        </p:txBody>
      </p:sp>
      <p:sp>
        <p:nvSpPr>
          <p:cNvPr id="14135" name="yt_shape_14135"/>
          <p:cNvSpPr txBox="1"/>
          <p:nvPr/>
        </p:nvSpPr>
        <p:spPr>
          <a:xfrm>
            <a:off x="540119" y="220748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营口市中考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方向平移得到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，只需添加一个条件即可证明四边形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是菱形，这个条件可以是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答案不唯一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写出一个即可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139" name="yt_shape_14139"/>
          <p:cNvSpPr txBox="1"/>
          <p:nvPr/>
        </p:nvSpPr>
        <p:spPr>
          <a:xfrm>
            <a:off x="540000" y="516716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136" name="yt_shape_14136" title="H_103.7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22163" y="3799413"/>
            <a:ext cx="1947672" cy="1317258"/>
            <a:chOff x="0" y="0"/>
            <a:chExt cx="1947672" cy="1317258"/>
          </a:xfrm>
        </p:grpSpPr>
        <p:pic>
          <p:nvPicPr>
            <p:cNvPr id="2" name="yt_image_14136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47672" cy="9212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38" name="yt_shape_14138"/>
            <p:cNvSpPr txBox="1"/>
            <p:nvPr/>
          </p:nvSpPr>
          <p:spPr>
            <a:xfrm>
              <a:off x="440555" y="95725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FC53BD3-8D4E-7E87-25F7-BE491BB9EC35}"/>
              </a:ext>
            </a:extLst>
          </p:cNvPr>
          <p:cNvSpPr txBox="1"/>
          <p:nvPr/>
        </p:nvSpPr>
        <p:spPr>
          <a:xfrm>
            <a:off x="7019182" y="2636165"/>
            <a:ext cx="3701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40" name="yt_shape_14140"/>
          <p:cNvSpPr txBox="1"/>
          <p:nvPr/>
        </p:nvSpPr>
        <p:spPr>
          <a:xfrm>
            <a:off x="540119" y="210619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144" name="yt_shape_14144"/>
          <p:cNvSpPr txBox="1"/>
          <p:nvPr/>
        </p:nvSpPr>
        <p:spPr>
          <a:xfrm>
            <a:off x="540000" y="478915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141" name="yt_shape_14141" title="H_119.74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21592" y="3217991"/>
            <a:ext cx="1948815" cy="1520712"/>
            <a:chOff x="0" y="0"/>
            <a:chExt cx="1948815" cy="1520712"/>
          </a:xfrm>
        </p:grpSpPr>
        <p:pic>
          <p:nvPicPr>
            <p:cNvPr id="2" name="yt_image_14141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48815" cy="11247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43" name="yt_shape_14143"/>
            <p:cNvSpPr txBox="1"/>
            <p:nvPr/>
          </p:nvSpPr>
          <p:spPr>
            <a:xfrm>
              <a:off x="364943" y="116071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78FB90F-1967-AA27-387B-D9695134FCC3}"/>
              </a:ext>
            </a:extLst>
          </p:cNvPr>
          <p:cNvSpPr txBox="1"/>
          <p:nvPr/>
        </p:nvSpPr>
        <p:spPr>
          <a:xfrm>
            <a:off x="1974108" y="253487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45" name="yt_shape_14145"/>
          <p:cNvSpPr txBox="1"/>
          <p:nvPr/>
        </p:nvSpPr>
        <p:spPr>
          <a:xfrm>
            <a:off x="540119" y="204048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海南省中考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°.</a:t>
            </a:r>
          </a:p>
        </p:txBody>
      </p:sp>
      <p:sp>
        <p:nvSpPr>
          <p:cNvPr id="14149" name="yt_shape_14149"/>
          <p:cNvSpPr txBox="1"/>
          <p:nvPr/>
        </p:nvSpPr>
        <p:spPr>
          <a:xfrm>
            <a:off x="540000" y="485486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146" name="yt_shape_14146" title="H_130.0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07913" y="3152283"/>
            <a:ext cx="1376172" cy="1652157"/>
            <a:chOff x="0" y="0"/>
            <a:chExt cx="1376172" cy="1652157"/>
          </a:xfrm>
        </p:grpSpPr>
        <p:pic>
          <p:nvPicPr>
            <p:cNvPr id="2" name="yt_image_14146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76172" cy="1256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48" name="yt_shape_14148"/>
            <p:cNvSpPr txBox="1"/>
            <p:nvPr/>
          </p:nvSpPr>
          <p:spPr>
            <a:xfrm>
              <a:off x="78622" y="129215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43E6E5C-7655-0AA5-5012-1B8A87C14213}"/>
              </a:ext>
            </a:extLst>
          </p:cNvPr>
          <p:cNvSpPr txBox="1"/>
          <p:nvPr/>
        </p:nvSpPr>
        <p:spPr>
          <a:xfrm>
            <a:off x="4125171" y="2469166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50" name="yt_shape_14150"/>
              <p:cNvSpPr txBox="1"/>
              <p:nvPr/>
            </p:nvSpPr>
            <p:spPr>
              <a:xfrm>
                <a:off x="540119" y="1834172"/>
                <a:ext cx="11111999" cy="142526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黄山市校级月考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如图，菱形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的边长是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的中点，以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为边作菱形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BEFG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，其中点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的延长线上，点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50" name="yt_shape_14150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34172"/>
                <a:ext cx="11111999" cy="1425262"/>
              </a:xfrm>
              <a:prstGeom prst="rect">
                <a:avLst/>
              </a:prstGeom>
              <a:blipFill>
                <a:blip r:embed="rId2"/>
                <a:stretch>
                  <a:fillRect l="-1701" t="-3846" r="-1592" b="-119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155" name="yt_shape_14155"/>
          <p:cNvSpPr txBox="1"/>
          <p:nvPr/>
        </p:nvSpPr>
        <p:spPr>
          <a:xfrm>
            <a:off x="540000" y="506117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152" name="yt_shape_14152" title="H_121.9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70144" y="3462586"/>
            <a:ext cx="2251710" cy="1548144"/>
            <a:chOff x="0" y="0"/>
            <a:chExt cx="2251710" cy="1548144"/>
          </a:xfrm>
        </p:grpSpPr>
        <p:pic>
          <p:nvPicPr>
            <p:cNvPr id="2" name="yt_image_14152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51710" cy="11521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54" name="yt_shape_14154"/>
            <p:cNvSpPr txBox="1"/>
            <p:nvPr/>
          </p:nvSpPr>
          <p:spPr>
            <a:xfrm>
              <a:off x="516391" y="118814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E996FCA-B4C3-08A0-70A1-2BD2786B8F20}"/>
                  </a:ext>
                </a:extLst>
              </p:cNvPr>
              <p:cNvSpPr txBox="1"/>
              <p:nvPr/>
            </p:nvSpPr>
            <p:spPr>
              <a:xfrm>
                <a:off x="1059708" y="2730870"/>
                <a:ext cx="853314" cy="5541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E996FCA-B4C3-08A0-70A1-2BD2786B8F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2730870"/>
                <a:ext cx="853314" cy="55411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1385</Words>
  <Application>Microsoft Office PowerPoint</Application>
  <PresentationFormat>宽屏</PresentationFormat>
  <Paragraphs>120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苗 麦</cp:lastModifiedBy>
  <cp:revision>43</cp:revision>
  <dcterms:created xsi:type="dcterms:W3CDTF">2023-05-05T05:33:04Z</dcterms:created>
  <dcterms:modified xsi:type="dcterms:W3CDTF">2023-11-05T08:46:28Z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