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2" r:id="rId6"/>
    <p:sldId id="374" r:id="rId7"/>
    <p:sldId id="378" r:id="rId8"/>
    <p:sldId id="380" r:id="rId9"/>
    <p:sldId id="383" r:id="rId10"/>
    <p:sldId id="385" r:id="rId11"/>
    <p:sldId id="387" r:id="rId12"/>
    <p:sldId id="390" r:id="rId13"/>
    <p:sldId id="389" r:id="rId14"/>
    <p:sldId id="39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0" name="yt_shape_11650"/>
          <p:cNvSpPr txBox="1"/>
          <p:nvPr/>
        </p:nvSpPr>
        <p:spPr>
          <a:xfrm>
            <a:off x="540000" y="2694316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49" name="yt_image_11649" title="H_50.9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69431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52" name="yt_shape_11652"/>
              <p:cNvSpPr txBox="1"/>
              <p:nvPr/>
            </p:nvSpPr>
            <p:spPr>
              <a:xfrm>
                <a:off x="540120" y="3391899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这个关系通常称为韦达定理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52" name="yt_shape_11652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391899"/>
                <a:ext cx="11111999" cy="1131785"/>
              </a:xfrm>
              <a:prstGeom prst="rect">
                <a:avLst/>
              </a:prstGeom>
              <a:blipFill>
                <a:blip r:embed="rId3"/>
                <a:stretch>
                  <a:fillRect l="-1701" t="-430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4D9DCDA-9A1B-8B40-0391-1E31942BE1A2}"/>
              </a:ext>
            </a:extLst>
          </p:cNvPr>
          <p:cNvSpPr txBox="1"/>
          <p:nvPr/>
        </p:nvSpPr>
        <p:spPr>
          <a:xfrm>
            <a:off x="10589471" y="334509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5B955A-7894-5BD3-253C-442181AE4788}"/>
                  </a:ext>
                </a:extLst>
              </p:cNvPr>
              <p:cNvSpPr txBox="1"/>
              <p:nvPr/>
            </p:nvSpPr>
            <p:spPr>
              <a:xfrm>
                <a:off x="450109" y="3820581"/>
                <a:ext cx="629983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, 'mathAnswerShape': 1}">
                <a:extLst>
                  <a:ext uri="{FF2B5EF4-FFF2-40B4-BE49-F238E27FC236}">
                    <a16:creationId xmlns:a16="http://schemas.microsoft.com/office/drawing/2014/main" id="{625B955A-7894-5BD3-253C-442181AE47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820581"/>
                <a:ext cx="629983" cy="7389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118B130-5B2C-393C-8C98-F336A1293CDC}"/>
              </a:ext>
            </a:extLst>
          </p:cNvPr>
          <p:cNvCxnSpPr/>
          <p:nvPr/>
        </p:nvCxnSpPr>
        <p:spPr>
          <a:xfrm>
            <a:off x="540120" y="4531788"/>
            <a:ext cx="4499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9B5523-E665-8142-943F-E94D1188105E}"/>
                  </a:ext>
                </a:extLst>
              </p:cNvPr>
              <p:cNvSpPr txBox="1"/>
              <p:nvPr/>
            </p:nvSpPr>
            <p:spPr>
              <a:xfrm>
                <a:off x="2287482" y="3820581"/>
                <a:ext cx="629983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, 'mathAnswerShape': 1}">
                <a:extLst>
                  <a:ext uri="{FF2B5EF4-FFF2-40B4-BE49-F238E27FC236}">
                    <a16:creationId xmlns:a16="http://schemas.microsoft.com/office/drawing/2014/main" id="{C69B5523-E665-8142-943F-E94D11881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7482" y="3820581"/>
                <a:ext cx="629983" cy="7389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42DE03F-6792-9669-6D7B-FAE3A59FC878}"/>
              </a:ext>
            </a:extLst>
          </p:cNvPr>
          <p:cNvCxnSpPr/>
          <p:nvPr/>
        </p:nvCxnSpPr>
        <p:spPr>
          <a:xfrm>
            <a:off x="2072693" y="4531788"/>
            <a:ext cx="7547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9" name="yt_shape_11709"/>
          <p:cNvSpPr txBox="1"/>
          <p:nvPr/>
        </p:nvSpPr>
        <p:spPr>
          <a:xfrm>
            <a:off x="540000" y="1478109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08" name="yt_image_11708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78109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11" name="yt_shape_11711"/>
          <p:cNvSpPr txBox="1"/>
          <p:nvPr/>
        </p:nvSpPr>
        <p:spPr>
          <a:xfrm>
            <a:off x="540119" y="21756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712" name="yt_shape_11712"/>
          <p:cNvSpPr txBox="1"/>
          <p:nvPr/>
        </p:nvSpPr>
        <p:spPr>
          <a:xfrm>
            <a:off x="540000" y="3135127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</p:txBody>
      </p:sp>
      <p:sp>
        <p:nvSpPr>
          <p:cNvPr id="11713" name="yt_shape_11713"/>
          <p:cNvSpPr txBox="1"/>
          <p:nvPr/>
        </p:nvSpPr>
        <p:spPr>
          <a:xfrm>
            <a:off x="540000" y="3614430"/>
            <a:ext cx="815447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一元二次方程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有两个实数根，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16" name="yt_shape_11716"/>
              <p:cNvSpPr txBox="1"/>
              <p:nvPr/>
            </p:nvSpPr>
            <p:spPr>
              <a:xfrm>
                <a:off x="551384" y="2060848"/>
                <a:ext cx="8991244" cy="4693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是一元二次方程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的两个实数根，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是分式方程的根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存在这样的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值，使得等式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成立，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值为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16" name="yt_shape_117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060848"/>
                <a:ext cx="8991244" cy="4693080"/>
              </a:xfrm>
              <a:prstGeom prst="rect">
                <a:avLst/>
              </a:prstGeom>
              <a:blipFill>
                <a:blip r:embed="rId2"/>
                <a:stretch>
                  <a:fillRect l="-2034" t="-1039" r="-1153" b="-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714">
                <a:extLst>
                  <a:ext uri="{FF2B5EF4-FFF2-40B4-BE49-F238E27FC236}">
                    <a16:creationId xmlns:a16="http://schemas.microsoft.com/office/drawing/2014/main" id="{1B3BB961-B546-01FC-25E7-E2F1B4801AA8}"/>
                  </a:ext>
                </a:extLst>
              </p:cNvPr>
              <p:cNvSpPr txBox="1"/>
              <p:nvPr/>
            </p:nvSpPr>
            <p:spPr>
              <a:xfrm>
                <a:off x="551384" y="894823"/>
                <a:ext cx="11111999" cy="11660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是否存在实数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，使得等式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成立？如果存在，请求出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的值；如果不存在，请说明理由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1714">
                <a:extLst>
                  <a:ext uri="{FF2B5EF4-FFF2-40B4-BE49-F238E27FC236}">
                    <a16:creationId xmlns:a16="http://schemas.microsoft.com/office/drawing/2014/main" id="{1B3BB961-B546-01FC-25E7-E2F1B4801A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894823"/>
                <a:ext cx="11111999" cy="1166025"/>
              </a:xfrm>
              <a:prstGeom prst="rect">
                <a:avLst/>
              </a:prstGeom>
              <a:blipFill>
                <a:blip r:embed="rId3"/>
                <a:stretch>
                  <a:fillRect l="-1646" r="-329" b="-15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7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7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7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9" name="yt_shape_11719"/>
          <p:cNvSpPr txBox="1"/>
          <p:nvPr/>
        </p:nvSpPr>
        <p:spPr>
          <a:xfrm>
            <a:off x="540119" y="900000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718" name="yt_image_11718" title="H_29.7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431" y="949399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1" name="yt_shape_11721"/>
          <p:cNvSpPr txBox="1"/>
          <p:nvPr/>
        </p:nvSpPr>
        <p:spPr>
          <a:xfrm>
            <a:off x="540119" y="1378425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换元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见真情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方法点拨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：解题时，当某个式子多次重复出现，我们可以将这个式子看成一个整体，用一个变量去代替它，从而使问题得到简化，这叫换元法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把一些形式复杂的方程通过换元的方法变成我们常见的方程，从而简化问题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，将原方程转化为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，因式分解得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，或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此方程无实根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原方程的解为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26" name="yt_shape_11726"/>
              <p:cNvSpPr txBox="1"/>
              <p:nvPr/>
            </p:nvSpPr>
            <p:spPr>
              <a:xfrm>
                <a:off x="623392" y="2780928"/>
                <a:ext cx="6017673" cy="39785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综上所述，原方程的解为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26" name="yt_shape_117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780928"/>
                <a:ext cx="6017673" cy="3978590"/>
              </a:xfrm>
              <a:prstGeom prst="rect">
                <a:avLst/>
              </a:prstGeom>
              <a:blipFill>
                <a:blip r:embed="rId2"/>
                <a:stretch>
                  <a:fillRect l="-3040" t="-2757" r="-2229" b="-1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725">
            <a:extLst>
              <a:ext uri="{FF2B5EF4-FFF2-40B4-BE49-F238E27FC236}">
                <a16:creationId xmlns:a16="http://schemas.microsoft.com/office/drawing/2014/main" id="{6E7FDD03-0A89-5387-AF09-E2D49142067C}"/>
              </a:ext>
            </a:extLst>
          </p:cNvPr>
          <p:cNvSpPr txBox="1"/>
          <p:nvPr/>
        </p:nvSpPr>
        <p:spPr>
          <a:xfrm>
            <a:off x="623392" y="1662587"/>
            <a:ext cx="7939674" cy="11079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，则原方程可转化为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整理得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1BDB9A-10C1-F8BB-7577-680504BAA413}"/>
              </a:ext>
            </a:extLst>
          </p:cNvPr>
          <p:cNvSpPr txBox="1"/>
          <p:nvPr/>
        </p:nvSpPr>
        <p:spPr>
          <a:xfrm>
            <a:off x="623392" y="1052736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7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7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7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7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26" grpId="0" build="allAtOnce"/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5" name="yt_shape_11655"/>
          <p:cNvSpPr txBox="1"/>
          <p:nvPr/>
        </p:nvSpPr>
        <p:spPr>
          <a:xfrm>
            <a:off x="540000" y="1070014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54" name="yt_image_11654" title="H_51.3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0014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7" name="yt_shape_11657"/>
          <p:cNvSpPr txBox="1"/>
          <p:nvPr/>
        </p:nvSpPr>
        <p:spPr>
          <a:xfrm>
            <a:off x="540000" y="1773311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一元二次方程的根与系数的关系</a:t>
            </a:r>
          </a:p>
        </p:txBody>
      </p:sp>
      <p:sp>
        <p:nvSpPr>
          <p:cNvPr id="11658" name="yt_shape_11658"/>
          <p:cNvSpPr txBox="1"/>
          <p:nvPr/>
        </p:nvSpPr>
        <p:spPr>
          <a:xfrm>
            <a:off x="540119" y="22728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的两个不相等的实数根，则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9" name="yt_table_1165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222705"/>
              </p:ext>
            </p:extLst>
          </p:nvPr>
        </p:nvGraphicFramePr>
        <p:xfrm>
          <a:off x="540000" y="3232311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</a:tbl>
          </a:graphicData>
        </a:graphic>
      </p:graphicFrame>
      <p:sp>
        <p:nvSpPr>
          <p:cNvPr id="11661" name="yt_shape_11661"/>
          <p:cNvSpPr txBox="1"/>
          <p:nvPr/>
        </p:nvSpPr>
        <p:spPr>
          <a:xfrm>
            <a:off x="540000" y="3758482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下列方程中，根是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62" name="yt_table_116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86358"/>
              </p:ext>
            </p:extLst>
          </p:nvPr>
        </p:nvGraphicFramePr>
        <p:xfrm>
          <a:off x="540000" y="4237785"/>
          <a:ext cx="6842761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2624138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</a:tbl>
          </a:graphicData>
        </a:graphic>
      </p:graphicFrame>
      <p:sp>
        <p:nvSpPr>
          <p:cNvPr id="11664" name="yt_shape_11664"/>
          <p:cNvSpPr txBox="1"/>
          <p:nvPr/>
        </p:nvSpPr>
        <p:spPr>
          <a:xfrm>
            <a:off x="540119" y="52393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210934" title="H_28.801733">
            <a:extLst>
              <a:ext uri="{FF2B5EF4-FFF2-40B4-BE49-F238E27FC236}">
                <a16:creationId xmlns:a16="http://schemas.microsoft.com/office/drawing/2014/main" id="{CE44D515-3C2C-1438-AE6A-70142F45D7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263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FB8C21-9398-51E2-A708-7F3BF970A791}"/>
              </a:ext>
            </a:extLst>
          </p:cNvPr>
          <p:cNvSpPr txBox="1"/>
          <p:nvPr/>
        </p:nvSpPr>
        <p:spPr>
          <a:xfrm>
            <a:off x="1212108" y="27015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828D7F-6B0B-7D84-249F-03D45B75934F}"/>
              </a:ext>
            </a:extLst>
          </p:cNvPr>
          <p:cNvSpPr txBox="1"/>
          <p:nvPr/>
        </p:nvSpPr>
        <p:spPr>
          <a:xfrm>
            <a:off x="5402989" y="37116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23A7CF-174D-26F1-9F7F-EDB1D9F20F60}"/>
              </a:ext>
            </a:extLst>
          </p:cNvPr>
          <p:cNvSpPr txBox="1"/>
          <p:nvPr/>
        </p:nvSpPr>
        <p:spPr>
          <a:xfrm>
            <a:off x="4071196" y="566802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5" name="yt_shape_11665"/>
          <p:cNvSpPr txBox="1"/>
          <p:nvPr/>
        </p:nvSpPr>
        <p:spPr>
          <a:xfrm>
            <a:off x="540119" y="14716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，则另一个根是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66" name="yt_shape_11666"/>
          <p:cNvSpPr txBox="1"/>
          <p:nvPr/>
        </p:nvSpPr>
        <p:spPr>
          <a:xfrm>
            <a:off x="540119" y="24311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的两个实数根，用韦达定理计算下列代数式的值：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67" name="yt_shape_11667"/>
              <p:cNvSpPr txBox="1"/>
              <p:nvPr/>
            </p:nvSpPr>
            <p:spPr>
              <a:xfrm>
                <a:off x="540000" y="3390569"/>
                <a:ext cx="2631298" cy="4335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67" name="yt_shape_11667" descr="{&quot;rangeId&quot;: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8870"/>
                <a:ext cx="2631298" cy="433517"/>
              </a:xfrm>
              <a:prstGeom prst="rect">
                <a:avLst/>
              </a:prstGeom>
              <a:blipFill>
                <a:blip r:embed="rId2"/>
                <a:stretch>
                  <a:fillRect l="-7193" t="-11111" r="-6032" b="-4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69" name="yt_shape_11669"/>
              <p:cNvSpPr txBox="1"/>
              <p:nvPr/>
            </p:nvSpPr>
            <p:spPr>
              <a:xfrm>
                <a:off x="540000" y="3874874"/>
                <a:ext cx="5971956" cy="4335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69" name="yt_shape_11669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74874"/>
                <a:ext cx="5971956" cy="433517"/>
              </a:xfrm>
              <a:prstGeom prst="rect">
                <a:avLst/>
              </a:prstGeom>
              <a:blipFill>
                <a:blip r:embed="rId3"/>
                <a:stretch>
                  <a:fillRect l="-3166" t="-12676" r="-2247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71" name="yt_shape_11671"/>
          <p:cNvSpPr txBox="1"/>
          <p:nvPr/>
        </p:nvSpPr>
        <p:spPr>
          <a:xfrm>
            <a:off x="540000" y="4359179"/>
            <a:ext cx="34785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72" name="yt_shape_11672"/>
          <p:cNvSpPr txBox="1"/>
          <p:nvPr/>
        </p:nvSpPr>
        <p:spPr>
          <a:xfrm>
            <a:off x="540000" y="4838482"/>
            <a:ext cx="44178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解：由题意得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1673" name="yt_shape_11673"/>
          <p:cNvSpPr txBox="1"/>
          <p:nvPr/>
        </p:nvSpPr>
        <p:spPr>
          <a:xfrm>
            <a:off x="540000" y="5317785"/>
            <a:ext cx="85888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60C93E-0710-C34C-5E9C-D60AE0B4488A}"/>
              </a:ext>
            </a:extLst>
          </p:cNvPr>
          <p:cNvSpPr txBox="1"/>
          <p:nvPr/>
        </p:nvSpPr>
        <p:spPr>
          <a:xfrm>
            <a:off x="10024321" y="142489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637496-5B3E-775C-927B-B43AC59712C2}"/>
              </a:ext>
            </a:extLst>
          </p:cNvPr>
          <p:cNvSpPr txBox="1"/>
          <p:nvPr/>
        </p:nvSpPr>
        <p:spPr>
          <a:xfrm>
            <a:off x="1059708" y="190038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69" grpId="0" build="allAtOnce"/>
      <p:bldP spid="11672" grpId="0" build="allAtOnce"/>
      <p:bldP spid="11673" grpId="0" build="allAtOnce"/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" name="yt_shape_11674"/>
          <p:cNvSpPr txBox="1"/>
          <p:nvPr/>
        </p:nvSpPr>
        <p:spPr>
          <a:xfrm>
            <a:off x="540000" y="2248850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利用根与系数关系求字母的值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75" name="yt_shape_11675"/>
              <p:cNvSpPr txBox="1"/>
              <p:nvPr/>
            </p:nvSpPr>
            <p:spPr>
              <a:xfrm>
                <a:off x="540120" y="2748415"/>
                <a:ext cx="11111999" cy="12191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呼和浩特市中考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的两个不相等的实数根，且满足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675" name="yt_shape_1167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748415"/>
                <a:ext cx="11111999" cy="1219180"/>
              </a:xfrm>
              <a:prstGeom prst="rect">
                <a:avLst/>
              </a:prstGeom>
              <a:blipFill>
                <a:blip r:embed="rId2"/>
                <a:stretch>
                  <a:fillRect l="-1701" t="-4500" b="-3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77" name="yt_table_116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716692"/>
              </p:ext>
            </p:extLst>
          </p:nvPr>
        </p:nvGraphicFramePr>
        <p:xfrm>
          <a:off x="540000" y="4018383"/>
          <a:ext cx="4505643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</a:tbl>
          </a:graphicData>
        </a:graphic>
      </p:graphicFrame>
      <p:pic>
        <p:nvPicPr>
          <p:cNvPr id="3" name="yt_shape_1699003211173" title="H_28.801733">
            <a:extLst>
              <a:ext uri="{FF2B5EF4-FFF2-40B4-BE49-F238E27FC236}">
                <a16:creationId xmlns:a16="http://schemas.microsoft.com/office/drawing/2014/main" id="{0948A7A0-19D1-45E8-6780-99E8A616FE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8817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E59875-63D8-994E-636A-75147FDFC5BD}"/>
              </a:ext>
            </a:extLst>
          </p:cNvPr>
          <p:cNvSpPr txBox="1"/>
          <p:nvPr/>
        </p:nvSpPr>
        <p:spPr>
          <a:xfrm>
            <a:off x="7994670" y="3177097"/>
            <a:ext cx="400748" cy="82551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9" name="yt_shape_11679"/>
          <p:cNvSpPr txBox="1"/>
          <p:nvPr/>
        </p:nvSpPr>
        <p:spPr>
          <a:xfrm>
            <a:off x="540000" y="1616902"/>
            <a:ext cx="950741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求证：不论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为何值，方程总有两个实数根；</a:t>
            </a:r>
          </a:p>
        </p:txBody>
      </p:sp>
      <p:sp>
        <p:nvSpPr>
          <p:cNvPr id="11682" name="yt_shape_11682"/>
          <p:cNvSpPr txBox="1"/>
          <p:nvPr/>
        </p:nvSpPr>
        <p:spPr>
          <a:xfrm>
            <a:off x="540000" y="3054811"/>
            <a:ext cx="1099179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为何值，方程总有两个实数根；</a:t>
            </a:r>
          </a:p>
        </p:txBody>
      </p:sp>
      <p:sp>
        <p:nvSpPr>
          <p:cNvPr id="11683" name="yt_shape_11683"/>
          <p:cNvSpPr txBox="1"/>
          <p:nvPr/>
        </p:nvSpPr>
        <p:spPr>
          <a:xfrm>
            <a:off x="540000" y="4014246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若此方程两根之和等于两根之积的一半，求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84" name="yt_shape_11684"/>
              <p:cNvSpPr txBox="1"/>
              <p:nvPr/>
            </p:nvSpPr>
            <p:spPr>
              <a:xfrm>
                <a:off x="540000" y="4493549"/>
                <a:ext cx="6236964" cy="11075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由根与系数的关系，得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84" name="yt_shape_11684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93549"/>
                <a:ext cx="6236964" cy="1107547"/>
              </a:xfrm>
              <a:prstGeom prst="rect">
                <a:avLst/>
              </a:prstGeom>
              <a:blipFill>
                <a:blip r:embed="rId2"/>
                <a:stretch>
                  <a:fillRect l="-3030" r="-195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68C420-06AB-F0D0-55B1-0DEF58046685}"/>
              </a:ext>
            </a:extLst>
          </p:cNvPr>
          <p:cNvSpPr txBox="1"/>
          <p:nvPr/>
        </p:nvSpPr>
        <p:spPr>
          <a:xfrm>
            <a:off x="1813652" y="157009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2" grpId="0" uiExpand="1" build="allAtOnce"/>
      <p:bldP spid="11684" grpId="0" uiExpand="1" build="allAtOnce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6" name="yt_shape_11686"/>
          <p:cNvSpPr txBox="1"/>
          <p:nvPr/>
        </p:nvSpPr>
        <p:spPr>
          <a:xfrm>
            <a:off x="540000" y="2404116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忽视隐含条件而致错</a:t>
            </a:r>
          </a:p>
        </p:txBody>
      </p:sp>
      <p:sp>
        <p:nvSpPr>
          <p:cNvPr id="11687" name="yt_shape_11687"/>
          <p:cNvSpPr txBox="1"/>
          <p:nvPr/>
        </p:nvSpPr>
        <p:spPr>
          <a:xfrm>
            <a:off x="540119" y="29036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88" name="yt_table_116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644305"/>
              </p:ext>
            </p:extLst>
          </p:nvPr>
        </p:nvGraphicFramePr>
        <p:xfrm>
          <a:off x="540000" y="3863116"/>
          <a:ext cx="4505643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</a:tbl>
          </a:graphicData>
        </a:graphic>
      </p:graphicFrame>
      <p:pic>
        <p:nvPicPr>
          <p:cNvPr id="3" name="yt_shape_1699003211401" title="H_28.801733">
            <a:extLst>
              <a:ext uri="{FF2B5EF4-FFF2-40B4-BE49-F238E27FC236}">
                <a16:creationId xmlns:a16="http://schemas.microsoft.com/office/drawing/2014/main" id="{97C4118F-50F0-F207-4670-FD25D45D3D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344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B89876-E598-10BB-C768-DBBD54579975}"/>
              </a:ext>
            </a:extLst>
          </p:cNvPr>
          <p:cNvSpPr txBox="1"/>
          <p:nvPr/>
        </p:nvSpPr>
        <p:spPr>
          <a:xfrm>
            <a:off x="2042371" y="33323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1" name="yt_shape_11691"/>
          <p:cNvSpPr txBox="1"/>
          <p:nvPr/>
        </p:nvSpPr>
        <p:spPr>
          <a:xfrm>
            <a:off x="540000" y="1329844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90" name="yt_image_11690" title="H_50.4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29844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93" name="yt_shape_11693"/>
          <p:cNvSpPr txBox="1"/>
          <p:nvPr/>
        </p:nvSpPr>
        <p:spPr>
          <a:xfrm>
            <a:off x="540120" y="20217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的根的情况，下列结论中正确的是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94" name="yt_table_1169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065967"/>
              </p:ext>
            </p:extLst>
          </p:nvPr>
        </p:nvGraphicFramePr>
        <p:xfrm>
          <a:off x="540000" y="2981148"/>
          <a:ext cx="3606800" cy="1901952"/>
        </p:xfrm>
        <a:graphic>
          <a:graphicData uri="http://schemas.openxmlformats.org/drawingml/2006/table">
            <a:tbl>
              <a:tblPr/>
              <a:tblGrid>
                <a:gridCol w="3606800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两个正根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两个负根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一个正根，一个负根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sp>
        <p:nvSpPr>
          <p:cNvPr id="11696" name="yt_shape_11696"/>
          <p:cNvSpPr txBox="1"/>
          <p:nvPr/>
        </p:nvSpPr>
        <p:spPr>
          <a:xfrm>
            <a:off x="540000" y="4933468"/>
            <a:ext cx="78801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97" name="yt_table_1169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187490"/>
              </p:ext>
            </p:extLst>
          </p:nvPr>
        </p:nvGraphicFramePr>
        <p:xfrm>
          <a:off x="540000" y="5412771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588A392-A96E-290C-2950-38EBD0554D29}"/>
              </a:ext>
            </a:extLst>
          </p:cNvPr>
          <p:cNvSpPr txBox="1"/>
          <p:nvPr/>
        </p:nvSpPr>
        <p:spPr>
          <a:xfrm>
            <a:off x="1212109" y="24503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47F00C-E359-E567-DAC7-EAD6CC194482}"/>
              </a:ext>
            </a:extLst>
          </p:cNvPr>
          <p:cNvSpPr txBox="1"/>
          <p:nvPr/>
        </p:nvSpPr>
        <p:spPr>
          <a:xfrm>
            <a:off x="7576086" y="48866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99" name="yt_shape_11699"/>
              <p:cNvSpPr txBox="1"/>
              <p:nvPr/>
            </p:nvSpPr>
            <p:spPr>
              <a:xfrm>
                <a:off x="540119" y="2291106"/>
                <a:ext cx="11111999" cy="21556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黔南州中考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对于实数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，定义运算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a*b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，因为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，所以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是一元二次方程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的两个根，则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*x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99" name="yt_shape_116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91106"/>
                <a:ext cx="11111999" cy="2155655"/>
              </a:xfrm>
              <a:prstGeom prst="rect">
                <a:avLst/>
              </a:prstGeom>
              <a:blipFill>
                <a:blip r:embed="rId2"/>
                <a:stretch>
                  <a:fillRect l="-1701" r="-768" b="-7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ED377F-F513-22B3-2F1F-E58BF289AA74}"/>
              </a:ext>
            </a:extLst>
          </p:cNvPr>
          <p:cNvSpPr txBox="1"/>
          <p:nvPr/>
        </p:nvSpPr>
        <p:spPr>
          <a:xfrm>
            <a:off x="2599583" y="395473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2" name="yt_shape_11702"/>
          <p:cNvSpPr txBox="1"/>
          <p:nvPr/>
        </p:nvSpPr>
        <p:spPr>
          <a:xfrm>
            <a:off x="540000" y="1728412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</p:txBody>
      </p:sp>
      <p:sp>
        <p:nvSpPr>
          <p:cNvPr id="11703" name="yt_shape_11703"/>
          <p:cNvSpPr txBox="1"/>
          <p:nvPr/>
        </p:nvSpPr>
        <p:spPr>
          <a:xfrm>
            <a:off x="540000" y="2207715"/>
            <a:ext cx="569386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方程有两个不相等的实数根，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的取值范围为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04" name="yt_shape_11704"/>
              <p:cNvSpPr txBox="1"/>
              <p:nvPr/>
            </p:nvSpPr>
            <p:spPr>
              <a:xfrm>
                <a:off x="540000" y="3647281"/>
                <a:ext cx="8183587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若方程的两个不相等的实数根是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704" name="yt_shape_11704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8869"/>
                <a:ext cx="8183587" cy="641394"/>
              </a:xfrm>
              <a:prstGeom prst="rect">
                <a:avLst/>
              </a:prstGeom>
              <a:blipFill>
                <a:blip r:embed="rId2"/>
                <a:stretch>
                  <a:fillRect l="-2310" r="-134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06" name="yt_shape_11706"/>
              <p:cNvSpPr txBox="1"/>
              <p:nvPr/>
            </p:nvSpPr>
            <p:spPr>
              <a:xfrm>
                <a:off x="540000" y="4339463"/>
                <a:ext cx="7215117" cy="11501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由根与系数的关系得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1706" name="yt_shape_11706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39463"/>
                <a:ext cx="7215117" cy="1150123"/>
              </a:xfrm>
              <a:prstGeom prst="rect">
                <a:avLst/>
              </a:prstGeom>
              <a:blipFill>
                <a:blip r:embed="rId3"/>
                <a:stretch>
                  <a:fillRect l="-2620" t="-4762" r="-1606" b="-6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4E3E363-73FE-1552-079F-377F439D1569}"/>
              </a:ext>
            </a:extLst>
          </p:cNvPr>
          <p:cNvSpPr txBox="1"/>
          <p:nvPr/>
        </p:nvSpPr>
        <p:spPr>
          <a:xfrm>
            <a:off x="540000" y="1207564"/>
            <a:ext cx="958844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03" grpId="0" build="allAtOnce"/>
      <p:bldP spid="1170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1686</Words>
  <Application>Microsoft Office PowerPoint</Application>
  <PresentationFormat>宽屏</PresentationFormat>
  <Paragraphs>112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