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71" r:id="rId7"/>
    <p:sldId id="373" r:id="rId8"/>
    <p:sldId id="375" r:id="rId9"/>
    <p:sldId id="376" r:id="rId10"/>
    <p:sldId id="378" r:id="rId11"/>
    <p:sldId id="380" r:id="rId12"/>
    <p:sldId id="381" r:id="rId13"/>
    <p:sldId id="387" r:id="rId14"/>
    <p:sldId id="388" r:id="rId15"/>
    <p:sldId id="383" r:id="rId16"/>
    <p:sldId id="389" r:id="rId17"/>
    <p:sldId id="385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bin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1" name="yt_shape_13031"/>
          <p:cNvSpPr txBox="1"/>
          <p:nvPr/>
        </p:nvSpPr>
        <p:spPr>
          <a:xfrm>
            <a:off x="540000" y="2805884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30" name="yt_image_13030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3" name="yt_shape_13033"/>
          <p:cNvSpPr txBox="1"/>
          <p:nvPr/>
        </p:nvSpPr>
        <p:spPr>
          <a:xfrm>
            <a:off x="540120" y="35034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平行四边形的对角线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互相平分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因此，平行四边形的两条对角线将其分成四个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面积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07F29D-F194-9121-9E1C-D7155AEB51DE}"/>
              </a:ext>
            </a:extLst>
          </p:cNvPr>
          <p:cNvSpPr txBox="1"/>
          <p:nvPr/>
        </p:nvSpPr>
        <p:spPr>
          <a:xfrm>
            <a:off x="3498109" y="345666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互相平分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A58530-0930-6B1B-019A-1D0DCA7BAAC8}"/>
              </a:ext>
            </a:extLst>
          </p:cNvPr>
          <p:cNvSpPr txBox="1"/>
          <p:nvPr/>
        </p:nvSpPr>
        <p:spPr>
          <a:xfrm>
            <a:off x="1059709" y="393215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面积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5" name="yt_shape_13095"/>
          <p:cNvSpPr txBox="1"/>
          <p:nvPr/>
        </p:nvSpPr>
        <p:spPr>
          <a:xfrm>
            <a:off x="540119" y="22708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为对角线的所有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99" name="yt_table_1309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522865"/>
              </p:ext>
            </p:extLst>
          </p:nvPr>
        </p:nvGraphicFramePr>
        <p:xfrm>
          <a:off x="540000" y="3230253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</a:tbl>
          </a:graphicData>
        </a:graphic>
      </p:graphicFrame>
      <p:grpSp>
        <p:nvGrpSpPr>
          <p:cNvPr id="13096" name="yt_shape_13096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8743" y="3230253"/>
            <a:ext cx="1231011" cy="1717308"/>
            <a:chOff x="0" y="0"/>
            <a:chExt cx="1231011" cy="1717308"/>
          </a:xfrm>
        </p:grpSpPr>
        <p:pic>
          <p:nvPicPr>
            <p:cNvPr id="2" name="yt_image_1309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1011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98" name="yt_shape_13098"/>
            <p:cNvSpPr txBox="1"/>
            <p:nvPr/>
          </p:nvSpPr>
          <p:spPr>
            <a:xfrm>
              <a:off x="6041" y="13573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5C021AA-5D57-6528-F1E1-1989C80AA298}"/>
              </a:ext>
            </a:extLst>
          </p:cNvPr>
          <p:cNvSpPr txBox="1"/>
          <p:nvPr/>
        </p:nvSpPr>
        <p:spPr>
          <a:xfrm>
            <a:off x="5604721" y="269950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1" name="yt_shape_13101"/>
          <p:cNvSpPr txBox="1"/>
          <p:nvPr/>
        </p:nvSpPr>
        <p:spPr>
          <a:xfrm>
            <a:off x="540119" y="13188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中，过对角线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AEPH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05" name="yt_shape_13105"/>
          <p:cNvSpPr txBox="1"/>
          <p:nvPr/>
        </p:nvSpPr>
        <p:spPr>
          <a:xfrm>
            <a:off x="540000" y="41377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02" name="yt_shape_13102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33568" y="2430629"/>
            <a:ext cx="2324862" cy="1656729"/>
            <a:chOff x="0" y="0"/>
            <a:chExt cx="2324862" cy="1656729"/>
          </a:xfrm>
        </p:grpSpPr>
        <p:pic>
          <p:nvPicPr>
            <p:cNvPr id="2" name="yt_image_1310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24862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04" name="yt_shape_13104"/>
            <p:cNvSpPr txBox="1"/>
            <p:nvPr/>
          </p:nvSpPr>
          <p:spPr>
            <a:xfrm>
              <a:off x="552967" y="12967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CC7BA35-59B0-877F-3924-7930ACE0E19B}"/>
              </a:ext>
            </a:extLst>
          </p:cNvPr>
          <p:cNvSpPr txBox="1"/>
          <p:nvPr/>
        </p:nvSpPr>
        <p:spPr>
          <a:xfrm>
            <a:off x="8844807" y="174751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108"/>
              <p:cNvSpPr txBox="1"/>
              <p:nvPr/>
            </p:nvSpPr>
            <p:spPr>
              <a:xfrm>
                <a:off x="551384" y="2276872"/>
                <a:ext cx="7252664" cy="43620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为对角线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FBO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𝐸𝐷𝑂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𝐹𝐵𝑂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𝐸𝑂𝐷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𝐹𝑂𝐵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EOD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3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276872"/>
                <a:ext cx="7252664" cy="4362028"/>
              </a:xfrm>
              <a:prstGeom prst="rect">
                <a:avLst/>
              </a:prstGeom>
              <a:blipFill>
                <a:blip r:embed="rId2"/>
                <a:stretch>
                  <a:fillRect l="-2521" t="-1259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110" name="yt_shape_1311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839929" y="2276872"/>
            <a:ext cx="3823335" cy="1994992"/>
            <a:chOff x="0" y="0"/>
            <a:chExt cx="3823335" cy="1994992"/>
          </a:xfrm>
        </p:grpSpPr>
        <p:pic>
          <p:nvPicPr>
            <p:cNvPr id="3" name="yt_image_13110" descr="{&quot;rangeId&quot;:0,&quot;⚘_2&quot;:1}">
              <a:extLst>
                <a:ext uri="">
  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823335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12" name="yt_shape_13112"/>
            <p:cNvSpPr txBox="1"/>
            <p:nvPr/>
          </p:nvSpPr>
          <p:spPr>
            <a:xfrm>
              <a:off x="1314114" y="156647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yt_shape_13106">
            <a:extLst>
              <a:ext uri="{FF2B5EF4-FFF2-40B4-BE49-F238E27FC236}">
                <a16:creationId xmlns:a16="http://schemas.microsoft.com/office/drawing/2014/main" id="{9A589747-C143-2FFB-3FEE-39D3DA3BDBB0}"/>
              </a:ext>
            </a:extLst>
          </p:cNvPr>
          <p:cNvSpPr txBox="1"/>
          <p:nvPr/>
        </p:nvSpPr>
        <p:spPr>
          <a:xfrm>
            <a:off x="551265" y="8522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3107">
            <a:extLst>
              <a:ext uri="{FF2B5EF4-FFF2-40B4-BE49-F238E27FC236}">
                <a16:creationId xmlns:a16="http://schemas.microsoft.com/office/drawing/2014/main" id="{C9E96B39-23ED-A96B-2442-6C4579DEDC35}"/>
              </a:ext>
            </a:extLst>
          </p:cNvPr>
          <p:cNvSpPr txBox="1"/>
          <p:nvPr/>
        </p:nvSpPr>
        <p:spPr>
          <a:xfrm>
            <a:off x="551146" y="1811681"/>
            <a:ext cx="43072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4" name="yt_shape_13114"/>
          <p:cNvSpPr txBox="1"/>
          <p:nvPr/>
        </p:nvSpPr>
        <p:spPr>
          <a:xfrm>
            <a:off x="540119" y="20556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，请你直接写出与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相等的所有线段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115"/>
          <p:cNvSpPr txBox="1"/>
          <p:nvPr/>
        </p:nvSpPr>
        <p:spPr>
          <a:xfrm>
            <a:off x="540000" y="3167403"/>
            <a:ext cx="64857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相等的线段为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116" name="yt_shape_1311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828664" y="3167403"/>
            <a:ext cx="3823335" cy="1994992"/>
            <a:chOff x="0" y="0"/>
            <a:chExt cx="3823335" cy="1994992"/>
          </a:xfrm>
        </p:grpSpPr>
        <p:pic>
          <p:nvPicPr>
            <p:cNvPr id="5" name="yt_image_13116" descr="{&quot;rangeId&quot;:0,&quot;⚘_2&quot;:1}">
              <a:extLst>
                <a:ext uri="">
  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823335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18" name="yt_shape_13118"/>
            <p:cNvSpPr txBox="1"/>
            <p:nvPr/>
          </p:nvSpPr>
          <p:spPr>
            <a:xfrm>
              <a:off x="1314114" y="156647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1" name="yt_shape_13121"/>
          <p:cNvSpPr txBox="1"/>
          <p:nvPr/>
        </p:nvSpPr>
        <p:spPr>
          <a:xfrm>
            <a:off x="540000" y="900000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20" name="yt_image_13120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3" name="yt_shape_13123"/>
          <p:cNvSpPr txBox="1"/>
          <p:nvPr/>
        </p:nvSpPr>
        <p:spPr>
          <a:xfrm>
            <a:off x="540119" y="15467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福建省中考改编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24" name="yt_image_13124" title="H_133.932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2276872"/>
            <a:ext cx="2301899" cy="170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6" name="yt_shape_13126"/>
          <p:cNvSpPr txBox="1"/>
          <p:nvPr/>
        </p:nvSpPr>
        <p:spPr>
          <a:xfrm>
            <a:off x="529925" y="2500103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3127" name="yt_shape_13127"/>
          <p:cNvSpPr txBox="1"/>
          <p:nvPr/>
        </p:nvSpPr>
        <p:spPr>
          <a:xfrm>
            <a:off x="529925" y="2979406"/>
            <a:ext cx="588141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8" name="yt_shape_13128"/>
          <p:cNvSpPr txBox="1"/>
          <p:nvPr/>
        </p:nvSpPr>
        <p:spPr>
          <a:xfrm>
            <a:off x="546313" y="10316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，能得到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中的结论吗？由此你能得到什么样的一般性的结论？</a:t>
            </a:r>
          </a:p>
        </p:txBody>
      </p:sp>
      <p:pic>
        <p:nvPicPr>
          <p:cNvPr id="13129" name="yt_image_13129" title="H_148.2380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988840"/>
            <a:ext cx="2661640" cy="188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131">
            <a:extLst>
              <a:ext uri="{FF2B5EF4-FFF2-40B4-BE49-F238E27FC236}">
                <a16:creationId xmlns:a16="http://schemas.microsoft.com/office/drawing/2014/main" id="{720D8076-F0A3-306E-737D-6D79A995057E}"/>
              </a:ext>
            </a:extLst>
          </p:cNvPr>
          <p:cNvSpPr txBox="1"/>
          <p:nvPr/>
        </p:nvSpPr>
        <p:spPr>
          <a:xfrm>
            <a:off x="554040" y="2004594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解：能得到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中的结论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一般性的结论是：过平行四边形的对角线的交点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作一条直线与平行四边形相对的边或延长线相交于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两点，则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3" name="yt_shape_13133"/>
          <p:cNvSpPr txBox="1"/>
          <p:nvPr/>
        </p:nvSpPr>
        <p:spPr>
          <a:xfrm>
            <a:off x="3791744" y="2060848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132" name="yt_image_1313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119" y="1484784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5" name="yt_shape_13135"/>
          <p:cNvSpPr txBox="1"/>
          <p:nvPr/>
        </p:nvSpPr>
        <p:spPr>
          <a:xfrm>
            <a:off x="540001" y="2132856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平行四边形是一个特殊的四边形，它在边、角及对角线方面都有自己的特殊性，所以解决有关平行四边形的问题时，要注意根据边、角及对角线的性质分别进行解决，并能够综合在一起解决问题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5" name="yt_shape_13035"/>
          <p:cNvSpPr txBox="1"/>
          <p:nvPr/>
        </p:nvSpPr>
        <p:spPr>
          <a:xfrm>
            <a:off x="540000" y="1072112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34" name="yt_image_13034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2112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7" name="yt_shape_13037"/>
          <p:cNvSpPr txBox="1"/>
          <p:nvPr/>
        </p:nvSpPr>
        <p:spPr>
          <a:xfrm>
            <a:off x="540000" y="1775409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平行四边形的对角线互相平分</a:t>
            </a:r>
          </a:p>
        </p:txBody>
      </p:sp>
      <p:sp>
        <p:nvSpPr>
          <p:cNvPr id="13038" name="yt_shape_13038"/>
          <p:cNvSpPr txBox="1"/>
          <p:nvPr/>
        </p:nvSpPr>
        <p:spPr>
          <a:xfrm>
            <a:off x="540000" y="2274974"/>
            <a:ext cx="11054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1.如图，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MS Gothic" pitchFamily="24"/>
                <a:ea typeface="MS Gothic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，则下列结论一定正确的是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42" name="yt_table_1304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10275"/>
              </p:ext>
            </p:extLst>
          </p:nvPr>
        </p:nvGraphicFramePr>
        <p:xfrm>
          <a:off x="540000" y="2754277"/>
          <a:ext cx="6911023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2997200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</a:tbl>
          </a:graphicData>
        </a:graphic>
      </p:graphicFrame>
      <p:grpSp>
        <p:nvGrpSpPr>
          <p:cNvPr id="13039" name="yt_shape_13039_skip" title="H_96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3679" y="2754277"/>
            <a:ext cx="2056257" cy="1223532"/>
            <a:chOff x="0" y="0"/>
            <a:chExt cx="2056257" cy="1223532"/>
          </a:xfrm>
        </p:grpSpPr>
        <p:pic>
          <p:nvPicPr>
            <p:cNvPr id="3" name="yt_image_1303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6257" cy="827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41" name="yt_shape_13041"/>
            <p:cNvSpPr txBox="1"/>
            <p:nvPr/>
          </p:nvSpPr>
          <p:spPr>
            <a:xfrm>
              <a:off x="494847" y="8635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044" name="yt_shape_13044"/>
          <p:cNvSpPr txBox="1"/>
          <p:nvPr/>
        </p:nvSpPr>
        <p:spPr>
          <a:xfrm>
            <a:off x="540119" y="40283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48" name="yt_table_130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010765"/>
              </p:ext>
            </p:extLst>
          </p:nvPr>
        </p:nvGraphicFramePr>
        <p:xfrm>
          <a:off x="540000" y="4987762"/>
          <a:ext cx="72002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grpSp>
        <p:nvGrpSpPr>
          <p:cNvPr id="13045" name="yt_shape_13045_skip" title="H_91.2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43997" y="4987762"/>
            <a:ext cx="2406015" cy="1158381"/>
            <a:chOff x="0" y="0"/>
            <a:chExt cx="2406015" cy="1158381"/>
          </a:xfrm>
        </p:grpSpPr>
        <p:pic>
          <p:nvPicPr>
            <p:cNvPr id="2" name="yt_image_1304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06015" cy="762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47" name="yt_shape_13047"/>
            <p:cNvSpPr txBox="1"/>
            <p:nvPr/>
          </p:nvSpPr>
          <p:spPr>
            <a:xfrm>
              <a:off x="669726" y="7983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699003586060">
            <a:extLst>
              <a:ext uri="{FF2B5EF4-FFF2-40B4-BE49-F238E27FC236}">
                <a16:creationId xmlns:a16="http://schemas.microsoft.com/office/drawing/2014/main" id="{EBC88238-3C69-31CE-373B-5B80E9E405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4736"/>
            <a:ext cx="1355917" cy="3657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078403E-E1F6-D0DD-96B2-021F1D0E5FAC}"/>
              </a:ext>
            </a:extLst>
          </p:cNvPr>
          <p:cNvSpPr txBox="1"/>
          <p:nvPr/>
        </p:nvSpPr>
        <p:spPr>
          <a:xfrm>
            <a:off x="10567126" y="22281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F6D6C7-EB07-B4BC-A1C5-7F5EE2F6EE60}"/>
              </a:ext>
            </a:extLst>
          </p:cNvPr>
          <p:cNvSpPr txBox="1"/>
          <p:nvPr/>
        </p:nvSpPr>
        <p:spPr>
          <a:xfrm>
            <a:off x="2278908" y="44570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0" name="yt_shape_13050"/>
          <p:cNvSpPr txBox="1"/>
          <p:nvPr/>
        </p:nvSpPr>
        <p:spPr>
          <a:xfrm>
            <a:off x="540119" y="20515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变式题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51" name="yt_image_13051" title="H_78.57">
            <a:extLst>
              <a:ext uri="">
                <a16:creationId xmlns="" xmlns:a14="http://schemas.microsoft.com/office/drawing/2010/main" xmlns:mc="http://schemas.openxmlformats.org/markup-compatibility/2006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3591" y="3163353"/>
            <a:ext cx="1964817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3" name="yt_shape_13053"/>
          <p:cNvSpPr txBox="1"/>
          <p:nvPr/>
        </p:nvSpPr>
        <p:spPr>
          <a:xfrm>
            <a:off x="5375920" y="4199387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  <p:graphicFrame>
        <p:nvGraphicFramePr>
          <p:cNvPr id="13054" name="yt_table_130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345355"/>
              </p:ext>
            </p:extLst>
          </p:nvPr>
        </p:nvGraphicFramePr>
        <p:xfrm>
          <a:off x="540000" y="4691063"/>
          <a:ext cx="72002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DDA4F9F-C58D-70A6-2B13-03419125D452}"/>
              </a:ext>
            </a:extLst>
          </p:cNvPr>
          <p:cNvSpPr txBox="1"/>
          <p:nvPr/>
        </p:nvSpPr>
        <p:spPr>
          <a:xfrm>
            <a:off x="3193308" y="24802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6" name="yt_shape_13056"/>
          <p:cNvSpPr txBox="1"/>
          <p:nvPr/>
        </p:nvSpPr>
        <p:spPr>
          <a:xfrm>
            <a:off x="540119" y="1059337"/>
            <a:ext cx="1153254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黔东南州中考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对角线的交点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为原点，平行于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边的直线为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轴，建立如图所示的平面直角坐标系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60" name="yt_shape_13060"/>
          <p:cNvSpPr txBox="1"/>
          <p:nvPr/>
        </p:nvSpPr>
        <p:spPr>
          <a:xfrm>
            <a:off x="540000" y="43972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57" name="yt_shape_13057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4754" y="2651267"/>
            <a:ext cx="1642491" cy="1695591"/>
            <a:chOff x="0" y="0"/>
            <a:chExt cx="1642491" cy="1695591"/>
          </a:xfrm>
        </p:grpSpPr>
        <p:pic>
          <p:nvPicPr>
            <p:cNvPr id="2" name="yt_image_1305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2491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59" name="yt_shape_13059"/>
            <p:cNvSpPr txBox="1"/>
            <p:nvPr/>
          </p:nvSpPr>
          <p:spPr>
            <a:xfrm>
              <a:off x="287964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061" name="yt_shape_13061"/>
          <p:cNvSpPr txBox="1"/>
          <p:nvPr/>
        </p:nvSpPr>
        <p:spPr>
          <a:xfrm>
            <a:off x="540000" y="4770712"/>
            <a:ext cx="91547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48B27B-DDB6-2B0D-74C8-23C9936D1331}"/>
              </a:ext>
            </a:extLst>
          </p:cNvPr>
          <p:cNvSpPr txBox="1"/>
          <p:nvPr/>
        </p:nvSpPr>
        <p:spPr>
          <a:xfrm>
            <a:off x="9694750" y="1483552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232EF5-691F-3723-B7F7-8FF189337C62}"/>
              </a:ext>
            </a:extLst>
          </p:cNvPr>
          <p:cNvSpPr txBox="1"/>
          <p:nvPr/>
        </p:nvSpPr>
        <p:spPr>
          <a:xfrm>
            <a:off x="8509726" y="472390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6" name="yt_shape_13066"/>
          <p:cNvSpPr txBox="1"/>
          <p:nvPr/>
        </p:nvSpPr>
        <p:spPr>
          <a:xfrm>
            <a:off x="539999" y="18943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63" name="yt_shape_13063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8327" y="2227723"/>
            <a:ext cx="2408301" cy="1503567"/>
            <a:chOff x="0" y="0"/>
            <a:chExt cx="2408301" cy="1503567"/>
          </a:xfrm>
        </p:grpSpPr>
        <p:pic>
          <p:nvPicPr>
            <p:cNvPr id="2" name="yt_image_13063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08301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65" name="yt_shape_13065"/>
            <p:cNvSpPr txBox="1"/>
            <p:nvPr/>
          </p:nvSpPr>
          <p:spPr>
            <a:xfrm>
              <a:off x="670869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067" name="yt_shape_13067"/>
              <p:cNvSpPr txBox="1"/>
              <p:nvPr/>
            </p:nvSpPr>
            <p:spPr>
              <a:xfrm>
                <a:off x="539999" y="2267761"/>
                <a:ext cx="6660478" cy="3025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OFD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OFD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𝑂𝐹𝐷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OEB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OFD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067" name="yt_shape_130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2267761"/>
                <a:ext cx="6660478" cy="3025765"/>
              </a:xfrm>
              <a:prstGeom prst="rect">
                <a:avLst/>
              </a:prstGeom>
              <a:blipFill>
                <a:blip r:embed="rId3"/>
                <a:stretch>
                  <a:fillRect l="-2839" t="-3629" r="-1923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3062">
            <a:extLst>
              <a:ext uri="{FF2B5EF4-FFF2-40B4-BE49-F238E27FC236}">
                <a16:creationId xmlns:a16="http://schemas.microsoft.com/office/drawing/2014/main" id="{ACCCF3FE-C677-0E6A-10EA-DBDE48463841}"/>
              </a:ext>
            </a:extLst>
          </p:cNvPr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，垂足分别为点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6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9" name="yt_shape_13069"/>
          <p:cNvSpPr txBox="1"/>
          <p:nvPr/>
        </p:nvSpPr>
        <p:spPr>
          <a:xfrm>
            <a:off x="540000" y="2166164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平行四边形性质的综合运用</a:t>
            </a:r>
          </a:p>
        </p:txBody>
      </p:sp>
      <p:sp>
        <p:nvSpPr>
          <p:cNvPr id="13070" name="yt_shape_13070"/>
          <p:cNvSpPr txBox="1"/>
          <p:nvPr/>
        </p:nvSpPr>
        <p:spPr>
          <a:xfrm>
            <a:off x="540119" y="26657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芜湖二十七中单元卷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74" name="yt_table_130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726713"/>
              </p:ext>
            </p:extLst>
          </p:nvPr>
        </p:nvGraphicFramePr>
        <p:xfrm>
          <a:off x="540000" y="3625164"/>
          <a:ext cx="85337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</a:tbl>
          </a:graphicData>
        </a:graphic>
      </p:graphicFrame>
      <p:grpSp>
        <p:nvGrpSpPr>
          <p:cNvPr id="13071" name="yt_shape_13071_skip" title="H_112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51417" y="3625164"/>
            <a:ext cx="2298573" cy="1426986"/>
            <a:chOff x="0" y="0"/>
            <a:chExt cx="2298573" cy="1426986"/>
          </a:xfrm>
        </p:grpSpPr>
        <p:pic>
          <p:nvPicPr>
            <p:cNvPr id="2" name="yt_image_1307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98573" cy="1030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73" name="yt_shape_13073"/>
            <p:cNvSpPr txBox="1"/>
            <p:nvPr/>
          </p:nvSpPr>
          <p:spPr>
            <a:xfrm>
              <a:off x="616005" y="10669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586333">
            <a:extLst>
              <a:ext uri="{FF2B5EF4-FFF2-40B4-BE49-F238E27FC236}">
                <a16:creationId xmlns:a16="http://schemas.microsoft.com/office/drawing/2014/main" id="{C9D47CC5-B6D6-6747-7718-A39CEA186D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549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B022A71-0A22-3B25-5C63-EB2DF9A5A29D}"/>
              </a:ext>
            </a:extLst>
          </p:cNvPr>
          <p:cNvSpPr txBox="1"/>
          <p:nvPr/>
        </p:nvSpPr>
        <p:spPr>
          <a:xfrm>
            <a:off x="6409583" y="30944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6" name="yt_shape_13076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080" name="yt_shape_13080"/>
          <p:cNvSpPr txBox="1"/>
          <p:nvPr/>
        </p:nvSpPr>
        <p:spPr>
          <a:xfrm>
            <a:off x="539881" y="38682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77" name="yt_shape_13077" title="H_118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60177" y="2247347"/>
            <a:ext cx="2343150" cy="1509282"/>
            <a:chOff x="0" y="0"/>
            <a:chExt cx="2343150" cy="1509282"/>
          </a:xfrm>
        </p:grpSpPr>
        <p:pic>
          <p:nvPicPr>
            <p:cNvPr id="2" name="yt_image_1307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43150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79" name="yt_shape_13079"/>
            <p:cNvSpPr txBox="1"/>
            <p:nvPr/>
          </p:nvSpPr>
          <p:spPr>
            <a:xfrm>
              <a:off x="638294" y="11492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3081">
            <a:extLst>
              <a:ext uri="{FF2B5EF4-FFF2-40B4-BE49-F238E27FC236}">
                <a16:creationId xmlns:a16="http://schemas.microsoft.com/office/drawing/2014/main" id="{B8F1B369-AA3E-D259-0F24-0286A06522C7}"/>
              </a:ext>
            </a:extLst>
          </p:cNvPr>
          <p:cNvSpPr txBox="1"/>
          <p:nvPr/>
        </p:nvSpPr>
        <p:spPr>
          <a:xfrm>
            <a:off x="539881" y="2072134"/>
            <a:ext cx="5111977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2" name="yt_shape_13082"/>
          <p:cNvSpPr txBox="1"/>
          <p:nvPr/>
        </p:nvSpPr>
        <p:spPr>
          <a:xfrm>
            <a:off x="540000" y="2664828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对平行四边形性质掌握不牢致错</a:t>
            </a:r>
          </a:p>
        </p:txBody>
      </p:sp>
      <p:sp>
        <p:nvSpPr>
          <p:cNvPr id="13083" name="yt_shape_13083"/>
          <p:cNvSpPr txBox="1"/>
          <p:nvPr/>
        </p:nvSpPr>
        <p:spPr>
          <a:xfrm>
            <a:off x="540000" y="3164393"/>
            <a:ext cx="677108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下列性质中，平行四边形不一定具备的是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  <a:tabLst>
                <a:tab pos="2063660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邻角互补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对角互补</a:t>
            </a:r>
          </a:p>
          <a:p>
            <a:pPr algn="l" eaLnBrk="1" latinLnBrk="0" hangingPunct="0">
              <a:lnSpc>
                <a:spcPct val="129999"/>
              </a:lnSpc>
              <a:tabLst>
                <a:tab pos="2063660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对边相等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对角线互相平分</a:t>
            </a:r>
          </a:p>
        </p:txBody>
      </p:sp>
      <p:pic>
        <p:nvPicPr>
          <p:cNvPr id="3" name="yt_shape_1699003586606" title="H_28.801733">
            <a:extLst>
              <a:ext uri="{FF2B5EF4-FFF2-40B4-BE49-F238E27FC236}">
                <a16:creationId xmlns:a16="http://schemas.microsoft.com/office/drawing/2014/main" id="{AFE2FB13-330F-6FFE-6D8B-80C1F23CD9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041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45CC54-A672-ABBD-F8F8-35EFAAAAAB2C}"/>
              </a:ext>
            </a:extLst>
          </p:cNvPr>
          <p:cNvSpPr txBox="1"/>
          <p:nvPr/>
        </p:nvSpPr>
        <p:spPr>
          <a:xfrm>
            <a:off x="6469789" y="311758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7" name="yt_shape_13087"/>
          <p:cNvSpPr txBox="1"/>
          <p:nvPr/>
        </p:nvSpPr>
        <p:spPr>
          <a:xfrm>
            <a:off x="540000" y="2082803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86" name="yt_image_13086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2803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89" name="yt_shape_13089"/>
              <p:cNvSpPr txBox="1"/>
              <p:nvPr/>
            </p:nvSpPr>
            <p:spPr>
              <a:xfrm>
                <a:off x="540119" y="2774672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3089" name="yt_shape_13089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74672"/>
                <a:ext cx="11111999" cy="953915"/>
              </a:xfrm>
              <a:prstGeom prst="rect">
                <a:avLst/>
              </a:prstGeom>
              <a:blipFill>
                <a:blip r:embed="rId3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94" name="yt_table_13094_skip" title="H_56.2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57889924"/>
                  </p:ext>
                </p:extLst>
              </p:nvPr>
            </p:nvGraphicFramePr>
            <p:xfrm>
              <a:off x="540000" y="3779375"/>
              <a:ext cx="7808533" cy="714629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  <a:gridCol w="1597152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21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4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3094" name="yt_table_13094_skip" descr="{&quot;rangeId&quot;:14,&quot;type&quot;:&quot;Option&quot;,&quot;drawing&quot;:[&quot;yt_shape_13091&quot;]}" title="H_56.2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57889924"/>
                  </p:ext>
                </p:extLst>
              </p:nvPr>
            </p:nvGraphicFramePr>
            <p:xfrm>
              <a:off x="540000" y="2596572"/>
              <a:ext cx="7808533" cy="714629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  <a:gridCol w="1597152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</a:tblGrid>
                  <a:tr h="7146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73761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8544" r="-197152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2548" r="-72576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389313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91" name="yt_shape_13091_skip" title="H_106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2260" y="3779375"/>
            <a:ext cx="2147697" cy="1356120"/>
            <a:chOff x="0" y="0"/>
            <a:chExt cx="2147697" cy="1356120"/>
          </a:xfrm>
        </p:grpSpPr>
        <p:pic>
          <p:nvPicPr>
            <p:cNvPr id="2" name="yt_image_13091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147697" cy="960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93" name="yt_shape_13093"/>
            <p:cNvSpPr txBox="1"/>
            <p:nvPr/>
          </p:nvSpPr>
          <p:spPr>
            <a:xfrm>
              <a:off x="540567" y="9961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F708BB-98AB-FAD5-BD66-7173C6BB5756}"/>
              </a:ext>
            </a:extLst>
          </p:cNvPr>
          <p:cNvSpPr txBox="1"/>
          <p:nvPr/>
        </p:nvSpPr>
        <p:spPr>
          <a:xfrm>
            <a:off x="4580783" y="32481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1358</Words>
  <Application>Microsoft Office PowerPoint</Application>
  <PresentationFormat>宽屏</PresentationFormat>
  <Paragraphs>115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MS Gothic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2023-11-07T03:37:33Z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