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5" r:id="rId4"/>
    <p:sldId id="366" r:id="rId5"/>
    <p:sldId id="367" r:id="rId6"/>
    <p:sldId id="370" r:id="rId7"/>
    <p:sldId id="371" r:id="rId8"/>
    <p:sldId id="374" r:id="rId9"/>
    <p:sldId id="375" r:id="rId10"/>
    <p:sldId id="376" r:id="rId11"/>
    <p:sldId id="380" r:id="rId12"/>
    <p:sldId id="388" r:id="rId13"/>
    <p:sldId id="382" r:id="rId14"/>
    <p:sldId id="378" r:id="rId15"/>
    <p:sldId id="383" r:id="rId16"/>
    <p:sldId id="384" r:id="rId17"/>
    <p:sldId id="379" r:id="rId18"/>
    <p:sldId id="385" r:id="rId19"/>
    <p:sldId id="386" r:id="rId20"/>
    <p:sldId id="387" r:id="rId21"/>
    <p:sldId id="256" r:id="rId22"/>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59" d="100"/>
          <a:sy n="59" d="100"/>
        </p:scale>
        <p:origin x="384"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2023/11/7</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2023/11/7</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2023/11/7</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2023/11/7</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2023/11/7</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2023/11/7</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2023/11/7</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2023/11/7</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2023/11/7</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2023/11/7</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2023/11/7</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2023/11/7</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bin"/><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bin"/><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bin"/><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bin"/><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2.bin"/><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bin"/><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2.bin"/><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5556" name="yt_shape_15556"/>
          <p:cNvSpPr txBox="1"/>
          <p:nvPr/>
        </p:nvSpPr>
        <p:spPr>
          <a:xfrm>
            <a:off x="540000" y="2074752"/>
            <a:ext cx="2440861" cy="549253"/>
          </a:xfrm>
          <a:prstGeom prst="rect">
            <a:avLst/>
          </a:prstGeom>
        </p:spPr>
        <p:txBody>
          <a:bodyPr vert="horz" wrap="none" lIns="0" tIns="0" rIns="0" bIns="0" rtlCol="0">
            <a:spAutoFit/>
          </a:bodyPr>
          <a:lstStyle/>
          <a:p>
            <a:pPr algn="l" eaLnBrk="1" latinLnBrk="0" hangingPunct="0">
              <a:lnSpc>
                <a:spcPct val="129999"/>
              </a:lnSpc>
            </a:pPr>
            <a:r>
              <a:rPr lang="en-US" altLang="zh-CN" sz="3050" b="0" i="0" u="none" spc="-3050">
                <a:solidFill>
                  <a:srgbClr val="1EE3CF"/>
                </a:solidFill>
                <a:effectLst/>
                <a:latin typeface="Times New Roman" pitchFamily="30"/>
                <a:ea typeface="宋体" pitchFamily="30"/>
              </a:rPr>
              <a:t> </a:t>
            </a:r>
            <a:r>
              <a:rPr lang="en-US" altLang="zh-CN" sz="3050" b="0" i="0" u="none" spc="18271">
                <a:solidFill>
                  <a:srgbClr val="1EE3CF"/>
                </a:solidFill>
                <a:effectLst/>
                <a:latin typeface="Times New Roman" pitchFamily="30"/>
                <a:ea typeface="宋体" pitchFamily="30"/>
              </a:rPr>
              <a:t> </a:t>
            </a:r>
          </a:p>
        </p:txBody>
      </p:sp>
      <p:pic>
        <p:nvPicPr>
          <p:cNvPr id="15555" name="yt_image_15555" title="H_47.88">
            <a:extLst>
              <a:ext uri="">
                <a16:creationId xmlns="" xmlns:p14="http://schemas.microsoft.com/office/powerpoint/2010/main"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2074752"/>
            <a:ext cx="2415159" cy="608076"/>
          </a:xfrm>
          <a:prstGeom prst="rect">
            <a:avLst/>
          </a:prstGeom>
          <a:noFill/>
          <a:extLst>
            <a:ext uri="{909E8E84-426E-40DD-AFC4-6F175D3DCCD1}">
              <a14:hiddenFill xmlns:a14="http://schemas.microsoft.com/office/drawing/2010/main">
                <a:solidFill>
                  <a:srgbClr val="FFFFFF"/>
                </a:solidFill>
              </a14:hiddenFill>
            </a:ext>
          </a:extLst>
        </p:spPr>
      </p:pic>
      <p:sp>
        <p:nvSpPr>
          <p:cNvPr id="15558" name="yt_shape_15558"/>
          <p:cNvSpPr txBox="1"/>
          <p:nvPr/>
        </p:nvSpPr>
        <p:spPr>
          <a:xfrm>
            <a:off x="540000" y="2733482"/>
            <a:ext cx="6722994"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900" b="0" i="0" u="none">
                <a:solidFill>
                  <a:srgbClr val="1EE3CF"/>
                </a:solidFill>
                <a:effectLst/>
                <a:latin typeface="Times New Roman" pitchFamily="9"/>
                <a:ea typeface="宋体" pitchFamily="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频数、频率、频数分布表、频数直方图</a:t>
            </a:r>
          </a:p>
        </p:txBody>
      </p:sp>
      <p:sp>
        <p:nvSpPr>
          <p:cNvPr id="15559" name="yt_shape_15559"/>
          <p:cNvSpPr txBox="1"/>
          <p:nvPr/>
        </p:nvSpPr>
        <p:spPr>
          <a:xfrm>
            <a:off x="540120" y="3233047"/>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某校对九年级</a:t>
            </a:r>
            <a:r>
              <a:rPr lang="en-US" altLang="zh-CN" sz="2400" b="0" i="0" u="none">
                <a:solidFill>
                  <a:srgbClr val="000000"/>
                </a:solidFill>
                <a:effectLst/>
                <a:latin typeface="Times New Roman" pitchFamily="24"/>
                <a:ea typeface="Times New Roman" pitchFamily="24"/>
              </a:rPr>
              <a:t>1600</a:t>
            </a:r>
            <a:r>
              <a:rPr lang="zh-CN" altLang="zh-CN" sz="2400" b="0" i="0" u="none">
                <a:solidFill>
                  <a:srgbClr val="000000"/>
                </a:solidFill>
                <a:effectLst/>
                <a:latin typeface="Times New Roman" pitchFamily="24"/>
                <a:ea typeface="宋体" pitchFamily="24"/>
              </a:rPr>
              <a:t>名男生的身高进行了测量，结果身高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单位：</a:t>
            </a:r>
            <a:r>
              <a:rPr lang="en-US" altLang="zh-CN" sz="2400" b="0" i="0" u="none">
                <a:solidFill>
                  <a:srgbClr val="000000"/>
                </a:solidFill>
                <a:effectLst/>
                <a:latin typeface="Times New Roman" pitchFamily="24"/>
                <a:ea typeface="Times New Roman" pitchFamily="24"/>
              </a:rPr>
              <a:t>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a:t>
            </a:r>
            <a:r>
              <a:rPr lang="en-US" altLang="zh-CN" sz="2400" b="0" i="0" u="none">
                <a:solidFill>
                  <a:srgbClr val="000000"/>
                </a:solidFill>
                <a:effectLst/>
                <a:latin typeface="Times New Roman" pitchFamily="24"/>
                <a:ea typeface="Times New Roman" pitchFamily="24"/>
              </a:rPr>
              <a:t>1.58</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1.65</a:t>
            </a:r>
            <a:r>
              <a:rPr lang="zh-CN" altLang="zh-CN" sz="2400" b="0" i="0" u="none">
                <a:solidFill>
                  <a:srgbClr val="000000"/>
                </a:solidFill>
                <a:effectLst/>
                <a:latin typeface="Times New Roman" pitchFamily="24"/>
                <a:ea typeface="宋体" pitchFamily="24"/>
              </a:rPr>
              <a:t>这一小组的频率为</a:t>
            </a:r>
            <a:r>
              <a:rPr lang="en-US" altLang="zh-CN" sz="2400" b="0" i="0" u="none">
                <a:solidFill>
                  <a:srgbClr val="000000"/>
                </a:solidFill>
                <a:effectLst/>
                <a:latin typeface="Times New Roman" pitchFamily="24"/>
                <a:ea typeface="Times New Roman" pitchFamily="24"/>
              </a:rPr>
              <a:t>0.4</a:t>
            </a:r>
            <a:r>
              <a:rPr lang="zh-CN" altLang="zh-CN" sz="2400" b="0" i="0" u="none">
                <a:solidFill>
                  <a:srgbClr val="000000"/>
                </a:solidFill>
                <a:effectLst/>
                <a:latin typeface="Times New Roman" pitchFamily="24"/>
                <a:ea typeface="宋体" pitchFamily="24"/>
              </a:rPr>
              <a:t>，则该组的人数为</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A</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5560" name="yt_table_15560"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90119267"/>
              </p:ext>
            </p:extLst>
          </p:nvPr>
        </p:nvGraphicFramePr>
        <p:xfrm>
          <a:off x="540000" y="4192482"/>
          <a:ext cx="4200843" cy="950976"/>
        </p:xfrm>
        <a:graphic>
          <a:graphicData uri="http://schemas.openxmlformats.org/drawingml/2006/table">
            <a:tbl>
              <a:tblPr/>
              <a:tblGrid>
                <a:gridCol w="2575243">
                  <a:extLst>
                    <a:ext uri="{9D8B030D-6E8A-4147-A177-3AD203B41FA5}">
                      <a16:colId xmlns:a16="http://schemas.microsoft.com/office/drawing/2014/main" val="10793"/>
                    </a:ext>
                  </a:extLst>
                </a:gridCol>
                <a:gridCol w="1625600">
                  <a:extLst>
                    <a:ext uri="{9D8B030D-6E8A-4147-A177-3AD203B41FA5}">
                      <a16:colId xmlns:a16="http://schemas.microsoft.com/office/drawing/2014/main" val="10794"/>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A.640</a:t>
                      </a:r>
                      <a:r>
                        <a:rPr lang="zh-CN" altLang="zh-CN" sz="2400" b="0" i="0" u="none">
                          <a:solidFill>
                            <a:srgbClr val="000000"/>
                          </a:solidFill>
                          <a:effectLst/>
                          <a:latin typeface="Times New Roman" pitchFamily="24"/>
                          <a:ea typeface="宋体" pitchFamily="24"/>
                        </a:rPr>
                        <a:t>人</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B.480</a:t>
                      </a:r>
                      <a:r>
                        <a:rPr lang="zh-CN" altLang="zh-CN" sz="2400" b="0" i="0" u="none">
                          <a:solidFill>
                            <a:srgbClr val="000000"/>
                          </a:solidFill>
                          <a:effectLst/>
                          <a:latin typeface="Times New Roman" pitchFamily="24"/>
                          <a:ea typeface="宋体" pitchFamily="24"/>
                        </a:rPr>
                        <a:t>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C.400</a:t>
                      </a:r>
                      <a:r>
                        <a:rPr lang="zh-CN" altLang="zh-CN" sz="2400" b="0" i="0" u="none">
                          <a:solidFill>
                            <a:srgbClr val="000000"/>
                          </a:solidFill>
                          <a:effectLst/>
                          <a:latin typeface="Times New Roman" pitchFamily="24"/>
                          <a:ea typeface="宋体" pitchFamily="24"/>
                        </a:rPr>
                        <a:t>人</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D.40</a:t>
                      </a:r>
                      <a:r>
                        <a:rPr lang="zh-CN" altLang="zh-CN" sz="2400" b="0" i="0" u="none">
                          <a:solidFill>
                            <a:srgbClr val="000000"/>
                          </a:solidFill>
                          <a:effectLst/>
                          <a:latin typeface="Times New Roman" pitchFamily="24"/>
                          <a:ea typeface="宋体" pitchFamily="24"/>
                        </a:rPr>
                        <a:t>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4"/>
                  </a:ext>
                </a:extLst>
              </a:tr>
            </a:tbl>
          </a:graphicData>
        </a:graphic>
      </p:graphicFrame>
      <p:pic>
        <p:nvPicPr>
          <p:cNvPr id="3" name="yt_shape_1699004177962" title="H_28.599686">
            <a:extLst>
              <a:ext uri="{FF2B5EF4-FFF2-40B4-BE49-F238E27FC236}">
                <a16:creationId xmlns:a16="http://schemas.microsoft.com/office/drawing/2014/main" id="{EB34C7DD-EEB2-0EF8-BD20-1B4A1093B0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774092"/>
            <a:ext cx="1171767" cy="363216"/>
          </a:xfrm>
          <a:prstGeom prst="rect">
            <a:avLst/>
          </a:prstGeom>
        </p:spPr>
      </p:pic>
      <p:sp>
        <p:nvSpPr>
          <p:cNvPr id="2" name="文本框 1">
            <a:extLst>
              <a:ext uri="{FF2B5EF4-FFF2-40B4-BE49-F238E27FC236}">
                <a16:creationId xmlns:a16="http://schemas.microsoft.com/office/drawing/2014/main" id="{195A7733-20F1-4622-18AB-90B82147DAB9}"/>
              </a:ext>
            </a:extLst>
          </p:cNvPr>
          <p:cNvSpPr txBox="1"/>
          <p:nvPr/>
        </p:nvSpPr>
        <p:spPr>
          <a:xfrm>
            <a:off x="6165109" y="366172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graphicFrame>
        <p:nvGraphicFramePr>
          <p:cNvPr id="15600" name="yt_table_15600" title="H_267.8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38311376"/>
              </p:ext>
            </p:extLst>
          </p:nvPr>
        </p:nvGraphicFramePr>
        <p:xfrm>
          <a:off x="540000" y="1556792"/>
          <a:ext cx="5483992" cy="3404112"/>
        </p:xfrm>
        <a:graphic>
          <a:graphicData uri="http://schemas.openxmlformats.org/drawingml/2006/table">
            <a:tbl>
              <a:tblPr>
                <a:tableStyleId>{5940675A-B579-460E-94D1-54222C63F5DA}</a:tableStyleId>
              </a:tblPr>
              <a:tblGrid>
                <a:gridCol w="1096527">
                  <a:extLst>
                    <a:ext uri="{9D8B030D-6E8A-4147-A177-3AD203B41FA5}">
                      <a16:colId xmlns:a16="http://schemas.microsoft.com/office/drawing/2014/main" val="20000"/>
                    </a:ext>
                  </a:extLst>
                </a:gridCol>
                <a:gridCol w="2193733">
                  <a:extLst>
                    <a:ext uri="{9D8B030D-6E8A-4147-A177-3AD203B41FA5}">
                      <a16:colId xmlns:a16="http://schemas.microsoft.com/office/drawing/2014/main" val="20001"/>
                    </a:ext>
                  </a:extLst>
                </a:gridCol>
                <a:gridCol w="1096866">
                  <a:extLst>
                    <a:ext uri="{9D8B030D-6E8A-4147-A177-3AD203B41FA5}">
                      <a16:colId xmlns:a16="http://schemas.microsoft.com/office/drawing/2014/main" val="20002"/>
                    </a:ext>
                  </a:extLst>
                </a:gridCol>
                <a:gridCol w="1096866">
                  <a:extLst>
                    <a:ext uri="{9D8B030D-6E8A-4147-A177-3AD203B41FA5}">
                      <a16:colId xmlns:a16="http://schemas.microsoft.com/office/drawing/2014/main" val="20003"/>
                    </a:ext>
                  </a:extLst>
                </a:gridCol>
              </a:tblGrid>
              <a:tr h="567352">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组别</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分组</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频数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频率</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567352">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50</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0.18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567352">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60</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70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m</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b</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567352">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70</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0.42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r h="567352">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80</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90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0.06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4"/>
                  </a:ext>
                </a:extLst>
              </a:tr>
              <a:tr h="567352">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90</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dirty="0">
                          <a:solidFill>
                            <a:srgbClr val="000000"/>
                          </a:solidFill>
                          <a:effectLst/>
                          <a:latin typeface="Times New Roman" pitchFamily="24"/>
                          <a:ea typeface="Times New Roman" pitchFamily="24"/>
                        </a:rPr>
                        <a:t>n</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5"/>
                  </a:ext>
                </a:extLst>
              </a:tr>
            </a:tbl>
          </a:graphicData>
        </a:graphic>
      </p:graphicFrame>
      <p:sp>
        <p:nvSpPr>
          <p:cNvPr id="15602" name="yt_shape_15602"/>
          <p:cNvSpPr txBox="1"/>
          <p:nvPr/>
        </p:nvSpPr>
        <p:spPr>
          <a:xfrm>
            <a:off x="8328248" y="1128277"/>
            <a:ext cx="1538883"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宋体" pitchFamily="24"/>
              </a:rPr>
              <a:t>频数直方图</a:t>
            </a:r>
          </a:p>
        </p:txBody>
      </p:sp>
      <p:sp>
        <p:nvSpPr>
          <p:cNvPr id="3" name="文本框 2">
            <a:extLst>
              <a:ext uri="{FF2B5EF4-FFF2-40B4-BE49-F238E27FC236}">
                <a16:creationId xmlns:a16="http://schemas.microsoft.com/office/drawing/2014/main" id="{A9D6F3B7-2C85-D2CE-EE04-6A16D7E312A2}"/>
              </a:ext>
            </a:extLst>
          </p:cNvPr>
          <p:cNvSpPr txBox="1"/>
          <p:nvPr/>
        </p:nvSpPr>
        <p:spPr>
          <a:xfrm>
            <a:off x="-240704" y="1035944"/>
            <a:ext cx="6096000" cy="520848"/>
          </a:xfrm>
          <a:prstGeom prst="rect">
            <a:avLst/>
          </a:prstGeom>
          <a:noFill/>
        </p:spPr>
        <p:txBody>
          <a:bodyPr wrap="square">
            <a:spAutoFit/>
          </a:bodyPr>
          <a:lstStyle/>
          <a:p>
            <a:pPr algn="ctr" eaLnBrk="1" latinLnBrk="0" hangingPunct="0">
              <a:lnSpc>
                <a:spcPct val="129999"/>
              </a:lnSpc>
            </a:pPr>
            <a:r>
              <a:rPr lang="zh-CN" altLang="zh-CN" sz="2400" b="0" i="0" u="none" dirty="0">
                <a:solidFill>
                  <a:srgbClr val="000000"/>
                </a:solidFill>
                <a:effectLst/>
                <a:latin typeface="Times New Roman" pitchFamily="24"/>
                <a:ea typeface="宋体" pitchFamily="24"/>
              </a:rPr>
              <a:t>频数分布表</a:t>
            </a:r>
          </a:p>
        </p:txBody>
      </p:sp>
      <p:grpSp>
        <p:nvGrpSpPr>
          <p:cNvPr id="4" name="yt_shape_15605">
            <a:extLst>
              <a:ext uri="{FF2B5EF4-FFF2-40B4-BE49-F238E27FC236}">
                <a16:creationId xmlns:a16="http://schemas.microsoft.com/office/drawing/2014/main" id="{3CA9F774-259E-54B3-BEDD-A94D979C9289}"/>
              </a:ext>
            </a:extLst>
          </p:cNvPr>
          <p:cNvGrpSpPr/>
          <p:nvPr/>
        </p:nvGrpSpPr>
        <p:grpSpPr>
          <a:xfrm>
            <a:off x="7896200" y="1988840"/>
            <a:ext cx="3129534" cy="1990420"/>
            <a:chOff x="0" y="0"/>
            <a:chExt cx="3129534" cy="1990420"/>
          </a:xfrm>
        </p:grpSpPr>
        <p:pic>
          <p:nvPicPr>
            <p:cNvPr id="5" name="yt_image_15605" descr="{&quot;rangeId&quot;:0,&quot;⚘_3&quot;:1}">
              <a:extLst>
                <a:ext uri="{FF2B5EF4-FFF2-40B4-BE49-F238E27FC236}">
                  <a16:creationId xmlns:a16="http://schemas.microsoft.com/office/drawing/2014/main" id="{BABC0987-438B-4636-2001-6C5652EF0615}"/>
                </a:ext>
                <a:ext uri="">
                  <a16:creationId xmlns="" xmlns:p14="http://schemas.microsoft.com/office/powerpoint/2010/main"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3129534" cy="1525905"/>
            </a:xfrm>
            <a:prstGeom prst="rect">
              <a:avLst/>
            </a:prstGeom>
            <a:noFill/>
            <a:extLst>
              <a:ext uri="{909E8E84-426E-40DD-AFC4-6F175D3DCCD1}">
                <a14:hiddenFill xmlns:a14="http://schemas.microsoft.com/office/drawing/2010/main">
                  <a:solidFill>
                    <a:srgbClr val="FFFFFF"/>
                  </a:solidFill>
                </a14:hiddenFill>
              </a:ext>
            </a:extLst>
          </p:spPr>
        </p:pic>
        <p:sp>
          <p:nvSpPr>
            <p:cNvPr id="6" name="yt_shape_15607">
              <a:extLst>
                <a:ext uri="{FF2B5EF4-FFF2-40B4-BE49-F238E27FC236}">
                  <a16:creationId xmlns:a16="http://schemas.microsoft.com/office/drawing/2014/main" id="{D5D943CE-B6FA-6254-CAD6-DED9BD98AAC4}"/>
                </a:ext>
              </a:extLst>
            </p:cNvPr>
            <p:cNvSpPr txBox="1"/>
            <p:nvPr/>
          </p:nvSpPr>
          <p:spPr>
            <a:xfrm>
              <a:off x="972920" y="1561905"/>
              <a:ext cx="1219693"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Times New Roman" pitchFamily="24"/>
                  <a:ea typeface="宋体" pitchFamily="24"/>
                </a:rPr>
                <a:t>题图</a:t>
              </a:r>
            </a:p>
          </p:txBody>
        </p:sp>
      </p:grpSp>
      <p:sp>
        <p:nvSpPr>
          <p:cNvPr id="7" name="yt_shape_15603">
            <a:extLst>
              <a:ext uri="{FF2B5EF4-FFF2-40B4-BE49-F238E27FC236}">
                <a16:creationId xmlns:a16="http://schemas.microsoft.com/office/drawing/2014/main" id="{9E221E95-4C01-5DF3-5CE1-1BC735132A66}"/>
              </a:ext>
            </a:extLst>
          </p:cNvPr>
          <p:cNvSpPr txBox="1"/>
          <p:nvPr/>
        </p:nvSpPr>
        <p:spPr>
          <a:xfrm>
            <a:off x="335360" y="5178694"/>
            <a:ext cx="814806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根据上表填空：</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3</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0.30</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m</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15</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p>
        </p:txBody>
      </p:sp>
      <p:sp>
        <p:nvSpPr>
          <p:cNvPr id="8" name="文本框 7">
            <a:extLst>
              <a:ext uri="{FF2B5EF4-FFF2-40B4-BE49-F238E27FC236}">
                <a16:creationId xmlns:a16="http://schemas.microsoft.com/office/drawing/2014/main" id="{08173DF7-70E0-5438-8571-3A8BF8728782}"/>
              </a:ext>
            </a:extLst>
          </p:cNvPr>
          <p:cNvSpPr txBox="1"/>
          <p:nvPr/>
        </p:nvSpPr>
        <p:spPr>
          <a:xfrm>
            <a:off x="3902949" y="5131888"/>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9" name="文本框 8">
            <a:extLst>
              <a:ext uri="{FF2B5EF4-FFF2-40B4-BE49-F238E27FC236}">
                <a16:creationId xmlns:a16="http://schemas.microsoft.com/office/drawing/2014/main" id="{5B94773E-E67F-1A80-764B-CD1E4A50E008}"/>
              </a:ext>
            </a:extLst>
          </p:cNvPr>
          <p:cNvSpPr txBox="1"/>
          <p:nvPr/>
        </p:nvSpPr>
        <p:spPr>
          <a:xfrm>
            <a:off x="5426949" y="5131888"/>
            <a:ext cx="10182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0.30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10" name="文本框 9">
            <a:extLst>
              <a:ext uri="{FF2B5EF4-FFF2-40B4-BE49-F238E27FC236}">
                <a16:creationId xmlns:a16="http://schemas.microsoft.com/office/drawing/2014/main" id="{6FCDC8F9-D6E7-360C-7ABA-BCB7BA3E26CA}"/>
              </a:ext>
            </a:extLst>
          </p:cNvPr>
          <p:cNvSpPr txBox="1"/>
          <p:nvPr/>
        </p:nvSpPr>
        <p:spPr>
          <a:xfrm>
            <a:off x="7400211" y="5131888"/>
            <a:ext cx="7896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linds(horizontal)">
                                      <p:cBhvr>
                                        <p:cTn id="1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P spid="10"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09" name="yt_shape_15609"/>
          <p:cNvSpPr txBox="1"/>
          <p:nvPr/>
        </p:nvSpPr>
        <p:spPr>
          <a:xfrm>
            <a:off x="540119" y="205789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若小青的测试成绩是抽取的同学成绩的中位数，那么小青的测试成绩在什么范围内？</a:t>
            </a:r>
          </a:p>
        </p:txBody>
      </p:sp>
      <p:sp>
        <p:nvSpPr>
          <p:cNvPr id="4" name="yt_shape_15610"/>
          <p:cNvSpPr txBox="1"/>
          <p:nvPr/>
        </p:nvSpPr>
        <p:spPr>
          <a:xfrm>
            <a:off x="540119" y="3169689"/>
            <a:ext cx="7946465"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由频数分布直方图可知，中位数在</a:t>
            </a:r>
            <a:r>
              <a:rPr lang="en-US" altLang="zh-CN" sz="2400" b="0" i="0" u="none" dirty="0">
                <a:solidFill>
                  <a:srgbClr val="FF0000"/>
                </a:solidFill>
                <a:effectLst/>
                <a:latin typeface="Times New Roman" pitchFamily="24"/>
                <a:ea typeface="Times New Roman" pitchFamily="24"/>
              </a:rPr>
              <a:t>70</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80</a:t>
            </a:r>
            <a:r>
              <a:rPr lang="zh-CN" altLang="zh-CN" sz="2400" b="0" i="0" u="none" dirty="0">
                <a:solidFill>
                  <a:srgbClr val="FF0000"/>
                </a:solidFill>
                <a:effectLst/>
                <a:latin typeface="Times New Roman" pitchFamily="24"/>
                <a:ea typeface="楷体" pitchFamily="24"/>
              </a:rPr>
              <a:t>分数段内，所以小青的测试成绩在</a:t>
            </a:r>
            <a:r>
              <a:rPr lang="en-US" altLang="zh-CN" sz="2400" b="0" i="0" u="none" dirty="0">
                <a:solidFill>
                  <a:srgbClr val="FF0000"/>
                </a:solidFill>
                <a:effectLst/>
                <a:latin typeface="Times New Roman" pitchFamily="24"/>
                <a:ea typeface="Times New Roman" pitchFamily="24"/>
              </a:rPr>
              <a:t>70</a:t>
            </a: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80</a:t>
            </a:r>
            <a:r>
              <a:rPr lang="zh-CN" altLang="zh-CN" sz="2400" b="0" i="0" u="none" dirty="0">
                <a:solidFill>
                  <a:srgbClr val="FF0000"/>
                </a:solidFill>
                <a:effectLst/>
                <a:latin typeface="Times New Roman" pitchFamily="24"/>
                <a:ea typeface="楷体" pitchFamily="24"/>
              </a:rPr>
              <a:t>分数段内</a:t>
            </a:r>
            <a:r>
              <a:rPr lang="en-US" altLang="zh-CN" sz="2400" b="0" i="0" u="none" dirty="0">
                <a:solidFill>
                  <a:srgbClr val="FF0000"/>
                </a:solidFill>
                <a:effectLst/>
                <a:latin typeface="Times New Roman" pitchFamily="24"/>
                <a:ea typeface="Times New Roman" pitchFamily="24"/>
              </a:rPr>
              <a:t>.</a:t>
            </a:r>
          </a:p>
        </p:txBody>
      </p:sp>
      <p:grpSp>
        <p:nvGrpSpPr>
          <p:cNvPr id="15611" name="yt_shape_15611">
            <a:extLst>
              <a:ext uri="{FF2B5EF4-FFF2-40B4-BE49-F238E27FC236}">
                <a16:creationId xmlns:a16="http://schemas.microsoft.com/office/drawing/2014/main" id="{249740F1-2B05-4C5A-B423-6F681AEFABC2}"/>
              </a:ext>
            </a:extLst>
          </p:cNvPr>
          <p:cNvGrpSpPr/>
          <p:nvPr/>
        </p:nvGrpSpPr>
        <p:grpSpPr>
          <a:xfrm>
            <a:off x="8522465" y="3169689"/>
            <a:ext cx="3129534" cy="1990420"/>
            <a:chOff x="0" y="0"/>
            <a:chExt cx="3129534" cy="1990420"/>
          </a:xfrm>
        </p:grpSpPr>
        <p:pic>
          <p:nvPicPr>
            <p:cNvPr id="5" name="yt_image_15611" descr="{&quot;rangeId&quot;:0,&quot;⚘_3&quot;:1}">
              <a:extLst>
                <a:ext uri="">
                  <a16:creationId xmlns="" xmlns:p14="http://schemas.microsoft.com/office/powerpoint/2010/main"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3129534" cy="1525905"/>
            </a:xfrm>
            <a:prstGeom prst="rect">
              <a:avLst/>
            </a:prstGeom>
            <a:noFill/>
            <a:extLst>
              <a:ext uri="{909E8E84-426E-40DD-AFC4-6F175D3DCCD1}">
                <a14:hiddenFill xmlns:a14="http://schemas.microsoft.com/office/drawing/2010/main">
                  <a:solidFill>
                    <a:srgbClr val="FFFFFF"/>
                  </a:solidFill>
                </a14:hiddenFill>
              </a:ext>
            </a:extLst>
          </p:spPr>
        </p:pic>
        <p:sp>
          <p:nvSpPr>
            <p:cNvPr id="15613" name="yt_shape_15613"/>
            <p:cNvSpPr txBox="1"/>
            <p:nvPr/>
          </p:nvSpPr>
          <p:spPr>
            <a:xfrm>
              <a:off x="972920" y="1561905"/>
              <a:ext cx="1219693"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Times New Roman" pitchFamily="24"/>
                  <a:ea typeface="宋体" pitchFamily="24"/>
                </a:rPr>
                <a:t>题图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15" name="yt_shape_15615"/>
          <p:cNvSpPr txBox="1"/>
          <p:nvPr/>
        </p:nvSpPr>
        <p:spPr>
          <a:xfrm>
            <a:off x="540119" y="1817824"/>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规定：得分在</a:t>
            </a:r>
            <a:r>
              <a:rPr lang="en-US" altLang="zh-CN" sz="2400" b="0" i="0" u="none">
                <a:solidFill>
                  <a:srgbClr val="000000"/>
                </a:solidFill>
                <a:effectLst/>
                <a:latin typeface="Times New Roman" pitchFamily="24"/>
                <a:ea typeface="Times New Roman" pitchFamily="24"/>
              </a:rPr>
              <a:t>90</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的为</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优秀</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，若小青所在学校共有</a:t>
            </a:r>
            <a:r>
              <a:rPr lang="en-US" altLang="zh-CN" sz="2400" b="0" i="0" u="none">
                <a:solidFill>
                  <a:srgbClr val="000000"/>
                </a:solidFill>
                <a:effectLst/>
                <a:latin typeface="Times New Roman" pitchFamily="24"/>
                <a:ea typeface="Times New Roman" pitchFamily="24"/>
              </a:rPr>
              <a:t>600</a:t>
            </a:r>
            <a:r>
              <a:rPr lang="zh-CN" altLang="zh-CN" sz="2400" b="0" i="0" u="none">
                <a:solidFill>
                  <a:srgbClr val="000000"/>
                </a:solidFill>
                <a:effectLst/>
                <a:latin typeface="Times New Roman" pitchFamily="24"/>
                <a:ea typeface="宋体" pitchFamily="24"/>
              </a:rPr>
              <a:t>名学生，从本次比赛选取得分为</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优秀</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的学生参加决赛，请估计共有多少名学生被选拔参加决赛？</a:t>
            </a:r>
          </a:p>
        </p:txBody>
      </p:sp>
      <mc:AlternateContent xmlns:mc="http://schemas.openxmlformats.org/markup-compatibility/2006" xmlns:a14="http://schemas.microsoft.com/office/drawing/2010/main">
        <mc:Choice Requires="a14">
          <p:sp>
            <p:nvSpPr>
              <p:cNvPr id="6" name="yt_shape_15616"/>
              <p:cNvSpPr txBox="1"/>
              <p:nvPr/>
            </p:nvSpPr>
            <p:spPr>
              <a:xfrm>
                <a:off x="540000" y="3409754"/>
                <a:ext cx="5326779" cy="1110560"/>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600</a:t>
                </a:r>
                <a:r>
                  <a:rPr lang="en-US" altLang="zh-CN" sz="2400" b="0" i="0" u="none" dirty="0">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2</m:t>
                        </m:r>
                      </m:num>
                      <m:den>
                        <m:r>
                          <a:rPr lang="en-US" altLang="zh-CN" sz="2400" b="0" i="0">
                            <a:solidFill>
                              <a:srgbClr val="FF0000"/>
                            </a:solidFill>
                            <a:effectLst/>
                            <a:latin typeface="Cambria Math" panose="02040503050406030204" pitchFamily="48" charset="0"/>
                            <a:ea typeface="Cambria Math" panose="02040503050406030204" pitchFamily="48" charset="0"/>
                          </a:rPr>
                          <m:t>9+15+21+3+2</m:t>
                        </m:r>
                      </m:den>
                    </m:f>
                  </m:oMath>
                </a14:m>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24</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名</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所以估计共有</a:t>
                </a:r>
                <a:r>
                  <a:rPr lang="en-US" altLang="zh-CN" sz="2400" b="0" i="0" u="none" dirty="0">
                    <a:solidFill>
                      <a:srgbClr val="FF0000"/>
                    </a:solidFill>
                    <a:effectLst/>
                    <a:latin typeface="Times New Roman" pitchFamily="24"/>
                    <a:ea typeface="Times New Roman" pitchFamily="24"/>
                  </a:rPr>
                  <a:t>24</a:t>
                </a:r>
                <a:r>
                  <a:rPr lang="zh-CN" altLang="zh-CN" sz="2400" b="0" i="0" u="none" dirty="0">
                    <a:solidFill>
                      <a:srgbClr val="FF0000"/>
                    </a:solidFill>
                    <a:effectLst/>
                    <a:latin typeface="Times New Roman" pitchFamily="24"/>
                    <a:ea typeface="楷体" pitchFamily="24"/>
                  </a:rPr>
                  <a:t>名学生被选拔参加决赛</a:t>
                </a:r>
                <a:r>
                  <a:rPr lang="en-US" altLang="zh-CN" sz="2400" b="0" i="0" u="none" dirty="0">
                    <a:solidFill>
                      <a:srgbClr val="FF0000"/>
                    </a:solidFill>
                    <a:effectLst/>
                    <a:latin typeface="Times New Roman" pitchFamily="24"/>
                    <a:ea typeface="Times New Roman" pitchFamily="24"/>
                  </a:rPr>
                  <a:t>.</a:t>
                </a:r>
              </a:p>
            </p:txBody>
          </p:sp>
        </mc:Choice>
        <mc:Fallback xmlns="" xmlns:a16="http://schemas.microsoft.com/office/drawing/2014/main" xmlns:p14="http://schemas.microsoft.com/office/powerpoint/2010/main">
          <p:sp>
            <p:nvSpPr>
              <p:cNvPr id="6" name="yt_shape_15616" descr="{&quot;rangeId&quot;:15,&quot;color&quot;:&quot;R&quot;}"/>
              <p:cNvSpPr txBox="1">
                <a:spLocks noRot="1" noChangeAspect="1" noMove="1" noResize="1" noEditPoints="1" noAdjustHandles="1" noChangeArrowheads="1" noChangeShapeType="1" noTextEdit="1"/>
              </p:cNvSpPr>
              <p:nvPr/>
            </p:nvSpPr>
            <p:spPr>
              <a:xfrm>
                <a:off x="540000" y="3409754"/>
                <a:ext cx="5326779" cy="1110560"/>
              </a:xfrm>
              <a:prstGeom prst="rect">
                <a:avLst/>
              </a:prstGeom>
              <a:blipFill>
                <a:blip r:embed="rId2"/>
                <a:stretch>
                  <a:fillRect l="-3551" r="-2635" b="-15847"/>
                </a:stretch>
              </a:blipFill>
            </p:spPr>
            <p:txBody>
              <a:bodyPr/>
              <a:lstStyle/>
              <a:p>
                <a:r>
                  <a:rPr lang="zh-CN" altLang="en-US">
                    <a:noFill/>
                  </a:rPr>
                  <a:t> </a:t>
                </a:r>
              </a:p>
            </p:txBody>
          </p:sp>
        </mc:Fallback>
      </mc:AlternateContent>
      <p:grpSp>
        <p:nvGrpSpPr>
          <p:cNvPr id="15618" name="yt_shape_15618">
            <a:extLst>
              <a:ext uri="{FF2B5EF4-FFF2-40B4-BE49-F238E27FC236}">
                <a16:creationId xmlns:a16="http://schemas.microsoft.com/office/drawing/2014/main" id="{249740F1-2B05-4C5A-B423-6F681AEFABC2}"/>
              </a:ext>
            </a:extLst>
          </p:cNvPr>
          <p:cNvGrpSpPr/>
          <p:nvPr/>
        </p:nvGrpSpPr>
        <p:grpSpPr>
          <a:xfrm>
            <a:off x="8522465" y="3409754"/>
            <a:ext cx="3129534" cy="1990420"/>
            <a:chOff x="0" y="0"/>
            <a:chExt cx="3129534" cy="1990420"/>
          </a:xfrm>
        </p:grpSpPr>
        <p:pic>
          <p:nvPicPr>
            <p:cNvPr id="7" name="yt_image_15618" descr="{&quot;rangeId&quot;:0,&quot;⚘_3&quot;:1}">
              <a:extLst>
                <a:ext uri="">
                  <a16:creationId xmlns="" xmlns:p14="http://schemas.microsoft.com/office/powerpoint/2010/main"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0" y="0"/>
              <a:ext cx="3129534" cy="1525905"/>
            </a:xfrm>
            <a:prstGeom prst="rect">
              <a:avLst/>
            </a:prstGeom>
            <a:noFill/>
            <a:extLst>
              <a:ext uri="{909E8E84-426E-40DD-AFC4-6F175D3DCCD1}">
                <a14:hiddenFill xmlns:a14="http://schemas.microsoft.com/office/drawing/2010/main">
                  <a:solidFill>
                    <a:srgbClr val="FFFFFF"/>
                  </a:solidFill>
                </a14:hiddenFill>
              </a:ext>
            </a:extLst>
          </p:spPr>
        </p:pic>
        <p:sp>
          <p:nvSpPr>
            <p:cNvPr id="15620" name="yt_shape_15620"/>
            <p:cNvSpPr txBox="1"/>
            <p:nvPr/>
          </p:nvSpPr>
          <p:spPr>
            <a:xfrm>
              <a:off x="972920" y="1561905"/>
              <a:ext cx="1219693"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Times New Roman" pitchFamily="24"/>
                  <a:ea typeface="宋体" pitchFamily="24"/>
                </a:rPr>
                <a:t>题图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22" name="yt_shape_15622"/>
          <p:cNvSpPr txBox="1"/>
          <p:nvPr/>
        </p:nvSpPr>
        <p:spPr>
          <a:xfrm>
            <a:off x="540119" y="2006166"/>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绵阳市中考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现有</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两家农副产品加工厂到天天快餐公司推销鸡腿，两家鸡腿的价格相同，品质相近</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该公司决定通过检查质量来确定选购哪家的鸡腿，检查人员从两家分别抽取</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个鸡腿，然后再从中随机各抽取</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个，记录它们的质量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单位：克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如表：</a:t>
            </a:r>
          </a:p>
        </p:txBody>
      </p:sp>
      <p:graphicFrame>
        <p:nvGraphicFramePr>
          <p:cNvPr id="15623" name="yt_table_15623"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39319822"/>
              </p:ext>
            </p:extLst>
          </p:nvPr>
        </p:nvGraphicFramePr>
        <p:xfrm>
          <a:off x="540000" y="4078228"/>
          <a:ext cx="11111996" cy="1133856"/>
        </p:xfrm>
        <a:graphic>
          <a:graphicData uri="http://schemas.openxmlformats.org/drawingml/2006/table">
            <a:tbl>
              <a:tblPr>
                <a:tableStyleId>{5940675A-B579-460E-94D1-54222C63F5DA}</a:tableStyleId>
              </a:tblPr>
              <a:tblGrid>
                <a:gridCol w="2107554">
                  <a:extLst>
                    <a:ext uri="{9D8B030D-6E8A-4147-A177-3AD203B41FA5}">
                      <a16:colId xmlns:a16="http://schemas.microsoft.com/office/drawing/2014/main" val="20000"/>
                    </a:ext>
                  </a:extLst>
                </a:gridCol>
                <a:gridCol w="900582">
                  <a:extLst>
                    <a:ext uri="{9D8B030D-6E8A-4147-A177-3AD203B41FA5}">
                      <a16:colId xmlns:a16="http://schemas.microsoft.com/office/drawing/2014/main" val="20001"/>
                    </a:ext>
                  </a:extLst>
                </a:gridCol>
                <a:gridCol w="900582">
                  <a:extLst>
                    <a:ext uri="{9D8B030D-6E8A-4147-A177-3AD203B41FA5}">
                      <a16:colId xmlns:a16="http://schemas.microsoft.com/office/drawing/2014/main" val="20002"/>
                    </a:ext>
                  </a:extLst>
                </a:gridCol>
                <a:gridCol w="900582">
                  <a:extLst>
                    <a:ext uri="{9D8B030D-6E8A-4147-A177-3AD203B41FA5}">
                      <a16:colId xmlns:a16="http://schemas.microsoft.com/office/drawing/2014/main" val="20003"/>
                    </a:ext>
                  </a:extLst>
                </a:gridCol>
                <a:gridCol w="900582">
                  <a:extLst>
                    <a:ext uri="{9D8B030D-6E8A-4147-A177-3AD203B41FA5}">
                      <a16:colId xmlns:a16="http://schemas.microsoft.com/office/drawing/2014/main" val="20004"/>
                    </a:ext>
                  </a:extLst>
                </a:gridCol>
                <a:gridCol w="900582">
                  <a:extLst>
                    <a:ext uri="{9D8B030D-6E8A-4147-A177-3AD203B41FA5}">
                      <a16:colId xmlns:a16="http://schemas.microsoft.com/office/drawing/2014/main" val="20005"/>
                    </a:ext>
                  </a:extLst>
                </a:gridCol>
                <a:gridCol w="900582">
                  <a:extLst>
                    <a:ext uri="{9D8B030D-6E8A-4147-A177-3AD203B41FA5}">
                      <a16:colId xmlns:a16="http://schemas.microsoft.com/office/drawing/2014/main" val="20006"/>
                    </a:ext>
                  </a:extLst>
                </a:gridCol>
                <a:gridCol w="900582">
                  <a:extLst>
                    <a:ext uri="{9D8B030D-6E8A-4147-A177-3AD203B41FA5}">
                      <a16:colId xmlns:a16="http://schemas.microsoft.com/office/drawing/2014/main" val="20007"/>
                    </a:ext>
                  </a:extLst>
                </a:gridCol>
                <a:gridCol w="900582">
                  <a:extLst>
                    <a:ext uri="{9D8B030D-6E8A-4147-A177-3AD203B41FA5}">
                      <a16:colId xmlns:a16="http://schemas.microsoft.com/office/drawing/2014/main" val="20008"/>
                    </a:ext>
                  </a:extLst>
                </a:gridCol>
                <a:gridCol w="899893">
                  <a:extLst>
                    <a:ext uri="{9D8B030D-6E8A-4147-A177-3AD203B41FA5}">
                      <a16:colId xmlns:a16="http://schemas.microsoft.com/office/drawing/2014/main" val="20009"/>
                    </a:ext>
                  </a:extLst>
                </a:gridCol>
                <a:gridCol w="899893">
                  <a:extLst>
                    <a:ext uri="{9D8B030D-6E8A-4147-A177-3AD203B41FA5}">
                      <a16:colId xmlns:a16="http://schemas.microsoft.com/office/drawing/2014/main" val="20010"/>
                    </a:ext>
                  </a:extLst>
                </a:gridCol>
              </a:tblGrid>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加工厂</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加工厂</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25" name="yt_shape_15625"/>
          <p:cNvSpPr txBox="1"/>
          <p:nvPr/>
        </p:nvSpPr>
        <p:spPr>
          <a:xfrm>
            <a:off x="540000" y="924956"/>
            <a:ext cx="1019029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根据表中数据，求</a:t>
            </a:r>
            <a:r>
              <a:rPr lang="en-US" altLang="zh-CN" sz="2400" b="0" i="1"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加工厂的</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个鸡腿质量的中位数、众数、平均数；</a:t>
            </a:r>
          </a:p>
        </p:txBody>
      </p:sp>
      <mc:AlternateContent xmlns:mc="http://schemas.openxmlformats.org/markup-compatibility/2006" xmlns:a14="http://schemas.microsoft.com/office/drawing/2010/main">
        <mc:Choice Requires="a14">
          <p:sp>
            <p:nvSpPr>
              <p:cNvPr id="15626" name="yt_shape_15626"/>
              <p:cNvSpPr txBox="1"/>
              <p:nvPr/>
            </p:nvSpPr>
            <p:spPr>
              <a:xfrm>
                <a:off x="540000" y="1404259"/>
                <a:ext cx="10618291" cy="2768002"/>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把这些数从小到大排列</a:t>
                </a:r>
                <a:r>
                  <a:rPr lang="en-US" altLang="zh-CN" sz="2400" b="0" i="0" u="none" dirty="0">
                    <a:solidFill>
                      <a:srgbClr val="FF0000"/>
                    </a:solidFill>
                    <a:effectLst/>
                    <a:latin typeface="Times New Roman" pitchFamily="24"/>
                    <a:ea typeface="Times New Roman" pitchFamily="24"/>
                  </a:rPr>
                  <a:t>72</a:t>
                </a:r>
                <a:r>
                  <a:rPr lang="zh-CN" altLang="zh-CN" sz="2400" b="0" i="0" u="none" dirty="0">
                    <a:solidFill>
                      <a:srgbClr val="FF0000"/>
                    </a:solidFill>
                    <a:effectLst/>
                    <a:latin typeface="Times New Roman" pitchFamily="24"/>
                    <a:ea typeface="楷体" pitchFamily="24"/>
                  </a:rPr>
                  <a:t>，</a:t>
                </a:r>
                <a:r>
                  <a:rPr lang="en-US" altLang="zh-CN" sz="2400" b="0" i="0" u="none" dirty="0">
                    <a:solidFill>
                      <a:srgbClr val="FF0000"/>
                    </a:solidFill>
                    <a:effectLst/>
                    <a:latin typeface="Times New Roman" pitchFamily="24"/>
                    <a:ea typeface="Times New Roman" pitchFamily="24"/>
                  </a:rPr>
                  <a:t>73</a:t>
                </a:r>
                <a:r>
                  <a:rPr lang="zh-CN" altLang="zh-CN" sz="2400" b="0" i="0" u="none" dirty="0">
                    <a:solidFill>
                      <a:srgbClr val="FF0000"/>
                    </a:solidFill>
                    <a:effectLst/>
                    <a:latin typeface="Times New Roman" pitchFamily="24"/>
                    <a:ea typeface="楷体" pitchFamily="24"/>
                  </a:rPr>
                  <a:t>，</a:t>
                </a:r>
                <a:r>
                  <a:rPr lang="en-US" altLang="zh-CN" sz="2400" b="0" i="0" u="none" dirty="0">
                    <a:solidFill>
                      <a:srgbClr val="FF0000"/>
                    </a:solidFill>
                    <a:effectLst/>
                    <a:latin typeface="Times New Roman" pitchFamily="24"/>
                    <a:ea typeface="Times New Roman" pitchFamily="24"/>
                  </a:rPr>
                  <a:t>74</a:t>
                </a:r>
                <a:r>
                  <a:rPr lang="zh-CN" altLang="zh-CN" sz="2400" b="0" i="0" u="none" dirty="0">
                    <a:solidFill>
                      <a:srgbClr val="FF0000"/>
                    </a:solidFill>
                    <a:effectLst/>
                    <a:latin typeface="Times New Roman" pitchFamily="24"/>
                    <a:ea typeface="楷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Times New Roman" pitchFamily="24"/>
                    <a:ea typeface="楷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Times New Roman" pitchFamily="24"/>
                    <a:ea typeface="楷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Times New Roman" pitchFamily="24"/>
                    <a:ea typeface="楷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Times New Roman" pitchFamily="24"/>
                    <a:ea typeface="楷体" pitchFamily="24"/>
                  </a:rPr>
                  <a:t>，</a:t>
                </a:r>
                <a:r>
                  <a:rPr lang="en-US" altLang="zh-CN" sz="2400" b="0" i="0" u="none" dirty="0">
                    <a:solidFill>
                      <a:srgbClr val="FF0000"/>
                    </a:solidFill>
                    <a:effectLst/>
                    <a:latin typeface="Times New Roman" pitchFamily="24"/>
                    <a:ea typeface="Times New Roman" pitchFamily="24"/>
                  </a:rPr>
                  <a:t>76</a:t>
                </a:r>
                <a:r>
                  <a:rPr lang="zh-CN" altLang="zh-CN" sz="2400" b="0" i="0" u="none" dirty="0">
                    <a:solidFill>
                      <a:srgbClr val="FF0000"/>
                    </a:solidFill>
                    <a:effectLst/>
                    <a:latin typeface="Times New Roman" pitchFamily="24"/>
                    <a:ea typeface="楷体" pitchFamily="24"/>
                  </a:rPr>
                  <a:t>，</a:t>
                </a:r>
                <a:r>
                  <a:rPr lang="en-US" altLang="zh-CN" sz="2400" b="0" i="0" u="none" dirty="0">
                    <a:solidFill>
                      <a:srgbClr val="FF0000"/>
                    </a:solidFill>
                    <a:effectLst/>
                    <a:latin typeface="Times New Roman" pitchFamily="24"/>
                    <a:ea typeface="Times New Roman" pitchFamily="24"/>
                  </a:rPr>
                  <a:t>77</a:t>
                </a:r>
                <a:r>
                  <a:rPr lang="zh-CN" altLang="zh-CN" sz="2400" b="0" i="0" u="none" dirty="0">
                    <a:solidFill>
                      <a:srgbClr val="FF0000"/>
                    </a:solidFill>
                    <a:effectLst/>
                    <a:latin typeface="Times New Roman" pitchFamily="24"/>
                    <a:ea typeface="楷体" pitchFamily="24"/>
                  </a:rPr>
                  <a:t>，</a:t>
                </a:r>
                <a:r>
                  <a:rPr lang="en-US" altLang="zh-CN" sz="2400" b="0" i="0" u="none" dirty="0">
                    <a:solidFill>
                      <a:srgbClr val="FF0000"/>
                    </a:solidFill>
                    <a:effectLst/>
                    <a:latin typeface="Times New Roman" pitchFamily="24"/>
                    <a:ea typeface="Times New Roman" pitchFamily="24"/>
                  </a:rPr>
                  <a:t>78</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则中位数是</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75+75</m:t>
                        </m:r>
                      </m:num>
                      <m:den>
                        <m:r>
                          <a:rPr lang="en-US" altLang="zh-CN" sz="2400" b="0" i="0">
                            <a:solidFill>
                              <a:srgbClr val="FF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克</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因为</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Times New Roman" pitchFamily="24"/>
                    <a:ea typeface="楷体" pitchFamily="24"/>
                  </a:rPr>
                  <a:t>出现了</a:t>
                </a:r>
                <a:r>
                  <a:rPr lang="en-US" altLang="zh-CN" sz="2400" b="0" i="0" u="none" dirty="0">
                    <a:solidFill>
                      <a:srgbClr val="FF0000"/>
                    </a:solidFill>
                    <a:effectLst/>
                    <a:latin typeface="Times New Roman" pitchFamily="24"/>
                    <a:ea typeface="Times New Roman" pitchFamily="24"/>
                  </a:rPr>
                  <a:t>4</a:t>
                </a:r>
                <a:r>
                  <a:rPr lang="zh-CN" altLang="zh-CN" sz="2400" b="0" i="0" u="none" dirty="0">
                    <a:solidFill>
                      <a:srgbClr val="FF0000"/>
                    </a:solidFill>
                    <a:effectLst/>
                    <a:latin typeface="Times New Roman" pitchFamily="24"/>
                    <a:ea typeface="楷体" pitchFamily="24"/>
                  </a:rPr>
                  <a:t>次，出现的次数最多，</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所以众数是</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Times New Roman" pitchFamily="24"/>
                    <a:ea typeface="楷体" pitchFamily="24"/>
                  </a:rPr>
                  <a:t>克</a:t>
                </a:r>
                <a:r>
                  <a:rPr lang="en-US" altLang="zh-CN" sz="2400" b="0" i="0" u="none" dirty="0">
                    <a:solidFill>
                      <a:srgbClr val="FF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平均数是：</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1</m:t>
                        </m:r>
                      </m:num>
                      <m:den>
                        <m:r>
                          <a:rPr lang="en-US" altLang="zh-CN" sz="2400" b="0" i="0">
                            <a:solidFill>
                              <a:srgbClr val="FF0000"/>
                            </a:solidFill>
                            <a:effectLst/>
                            <a:latin typeface="Cambria Math" panose="02040503050406030204" pitchFamily="48" charset="0"/>
                            <a:ea typeface="Cambria Math" panose="02040503050406030204" pitchFamily="48" charset="0"/>
                          </a:rPr>
                          <m:t>10</m:t>
                        </m:r>
                      </m:den>
                    </m:f>
                  </m:oMath>
                </a14:m>
                <a:r>
                  <a:rPr lang="en-US"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74</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73</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77</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78</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76</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克</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a:t>
                </a:r>
              </a:p>
            </p:txBody>
          </p:sp>
        </mc:Choice>
        <mc:Fallback xmlns="">
          <p:sp>
            <p:nvSpPr>
              <p:cNvPr id="15626" name="yt_shape_15626" descr="{&quot;rangeId&quot;:19,&quot;color&quot;:&quot;R&quot;,&quot;mathAnswerShape&quot;:1}"/>
              <p:cNvSpPr txBox="1">
                <a:spLocks noRot="1" noChangeAspect="1" noMove="1" noResize="1" noEditPoints="1" noAdjustHandles="1" noChangeArrowheads="1" noChangeShapeType="1" noTextEdit="1"/>
              </p:cNvSpPr>
              <p:nvPr/>
            </p:nvSpPr>
            <p:spPr>
              <a:xfrm>
                <a:off x="540000" y="1404259"/>
                <a:ext cx="10618291" cy="2768002"/>
              </a:xfrm>
              <a:prstGeom prst="rect">
                <a:avLst/>
              </a:prstGeom>
              <a:blipFill>
                <a:blip r:embed="rId2"/>
                <a:stretch>
                  <a:fillRect l="-1781" t="-1762" r="-804" b="-2863"/>
                </a:stretch>
              </a:blipFill>
            </p:spPr>
            <p:txBody>
              <a:bodyPr/>
              <a:lstStyle/>
              <a:p>
                <a:r>
                  <a:rPr lang="zh-CN" altLang="en-US">
                    <a:noFill/>
                  </a:rPr>
                  <a:t> </a:t>
                </a:r>
              </a:p>
            </p:txBody>
          </p:sp>
        </mc:Fallback>
      </mc:AlternateContent>
      <p:sp>
        <p:nvSpPr>
          <p:cNvPr id="15628" name="yt_shape_15628"/>
          <p:cNvSpPr txBox="1"/>
          <p:nvPr/>
        </p:nvSpPr>
        <p:spPr>
          <a:xfrm>
            <a:off x="540000" y="4223049"/>
            <a:ext cx="880529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估计</a:t>
            </a:r>
            <a:r>
              <a:rPr lang="en-US" altLang="zh-CN" sz="2400" b="0" i="1"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加工厂这</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个鸡腿中，质量为</a:t>
            </a:r>
            <a:r>
              <a:rPr lang="en-US" altLang="zh-CN" sz="2400" b="0" i="0" u="none">
                <a:solidFill>
                  <a:srgbClr val="000000"/>
                </a:solidFill>
                <a:effectLst/>
                <a:latin typeface="Times New Roman" pitchFamily="24"/>
                <a:ea typeface="Times New Roman" pitchFamily="24"/>
              </a:rPr>
              <a:t>75</a:t>
            </a:r>
            <a:r>
              <a:rPr lang="zh-CN" altLang="zh-CN" sz="2400" b="0" i="0" u="none">
                <a:solidFill>
                  <a:srgbClr val="000000"/>
                </a:solidFill>
                <a:effectLst/>
                <a:latin typeface="Times New Roman" pitchFamily="24"/>
                <a:ea typeface="宋体" pitchFamily="24"/>
              </a:rPr>
              <a:t>克的鸡腿有多少个？</a:t>
            </a:r>
          </a:p>
        </p:txBody>
      </p:sp>
      <mc:AlternateContent xmlns:mc="http://schemas.openxmlformats.org/markup-compatibility/2006" xmlns:a14="http://schemas.microsoft.com/office/drawing/2010/main">
        <mc:Choice Requires="a14">
          <p:sp>
            <p:nvSpPr>
              <p:cNvPr id="15629" name="yt_shape_15629"/>
              <p:cNvSpPr txBox="1"/>
              <p:nvPr/>
            </p:nvSpPr>
            <p:spPr>
              <a:xfrm>
                <a:off x="540000" y="4702352"/>
                <a:ext cx="4078039" cy="159069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楷体" pitchFamily="24"/>
                  </a:rPr>
                  <a:t>解：</a:t>
                </a:r>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2</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根据题意得：</a:t>
                </a:r>
              </a:p>
              <a:p>
                <a:pPr algn="l" eaLnBrk="1" latinLnBrk="0" hangingPunct="0">
                  <a:lnSpc>
                    <a:spcPct val="129999"/>
                  </a:lnSpc>
                </a:pPr>
                <a:r>
                  <a:rPr lang="en-US" altLang="zh-CN" sz="2400" b="0" i="0" u="none">
                    <a:solidFill>
                      <a:srgbClr val="FF0000"/>
                    </a:solidFill>
                    <a:effectLst/>
                    <a:latin typeface="Times New Roman" pitchFamily="24"/>
                    <a:ea typeface="Times New Roman" pitchFamily="24"/>
                  </a:rPr>
                  <a:t>100</a:t>
                </a:r>
                <a:r>
                  <a:rPr lang="en-US" altLang="zh-CN" sz="2400" b="0" i="0" u="none">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3</m:t>
                        </m:r>
                      </m:num>
                      <m:den>
                        <m:r>
                          <a:rPr lang="en-US" altLang="zh-CN" sz="2400" b="0" i="0">
                            <a:solidFill>
                              <a:srgbClr val="FF0000"/>
                            </a:solidFill>
                            <a:effectLst/>
                            <a:latin typeface="Cambria Math" panose="02040503050406030204" pitchFamily="48" charset="0"/>
                            <a:ea typeface="Cambria Math" panose="02040503050406030204" pitchFamily="48" charset="0"/>
                          </a:rPr>
                          <m:t>10</m:t>
                        </m:r>
                      </m:den>
                    </m:f>
                  </m:oMath>
                </a14:m>
                <a:r>
                  <a:rPr lang="zh-CN" altLang="zh-CN" sz="2400" b="0" i="0" u="none">
                    <a:solidFill>
                      <a:srgbClr val="FF0000"/>
                    </a:solidFill>
                    <a:effectLst/>
                    <a:latin typeface="宋体" pitchFamily="24"/>
                    <a:ea typeface="宋体" pitchFamily="24"/>
                  </a:rPr>
                  <a:t>＝</a:t>
                </a:r>
                <a:r>
                  <a:rPr lang="en-US" altLang="zh-CN" sz="2400" b="0" i="0" u="none">
                    <a:solidFill>
                      <a:srgbClr val="FF0000"/>
                    </a:solidFill>
                    <a:effectLst/>
                    <a:latin typeface="Times New Roman" pitchFamily="24"/>
                    <a:ea typeface="Times New Roman" pitchFamily="24"/>
                  </a:rPr>
                  <a:t>30</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个</a:t>
                </a:r>
                <a:r>
                  <a:rPr lang="zh-CN" altLang="zh-CN" sz="2400" b="0" i="0" u="none">
                    <a:solidFill>
                      <a:srgbClr val="FF0000"/>
                    </a:solidFill>
                    <a:effectLst/>
                    <a:latin typeface="宋体" pitchFamily="24"/>
                    <a:ea typeface="宋体" pitchFamily="24"/>
                  </a:rPr>
                  <a:t>）</a:t>
                </a:r>
                <a:r>
                  <a:rPr lang="zh-CN" altLang="zh-CN" sz="2400" b="0" i="0" u="none">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a:solidFill>
                      <a:srgbClr val="FF0000"/>
                    </a:solidFill>
                    <a:effectLst/>
                    <a:latin typeface="Times New Roman" pitchFamily="24"/>
                    <a:ea typeface="楷体" pitchFamily="24"/>
                  </a:rPr>
                  <a:t>答：质量为</a:t>
                </a:r>
                <a:r>
                  <a:rPr lang="en-US" altLang="zh-CN" sz="2400" b="0" i="0" u="none">
                    <a:solidFill>
                      <a:srgbClr val="FF0000"/>
                    </a:solidFill>
                    <a:effectLst/>
                    <a:latin typeface="Times New Roman" pitchFamily="24"/>
                    <a:ea typeface="Times New Roman" pitchFamily="24"/>
                  </a:rPr>
                  <a:t>75</a:t>
                </a:r>
                <a:r>
                  <a:rPr lang="zh-CN" altLang="zh-CN" sz="2400" b="0" i="0" u="none">
                    <a:solidFill>
                      <a:srgbClr val="FF0000"/>
                    </a:solidFill>
                    <a:effectLst/>
                    <a:latin typeface="Times New Roman" pitchFamily="24"/>
                    <a:ea typeface="楷体" pitchFamily="24"/>
                  </a:rPr>
                  <a:t>克的鸡腿有</a:t>
                </a:r>
                <a:r>
                  <a:rPr lang="en-US" altLang="zh-CN" sz="2400" b="0" i="0" u="none">
                    <a:solidFill>
                      <a:srgbClr val="FF0000"/>
                    </a:solidFill>
                    <a:effectLst/>
                    <a:latin typeface="Times New Roman" pitchFamily="24"/>
                    <a:ea typeface="Times New Roman" pitchFamily="24"/>
                  </a:rPr>
                  <a:t>30</a:t>
                </a:r>
                <a:r>
                  <a:rPr lang="zh-CN" altLang="zh-CN" sz="2400" b="0" i="0" u="none">
                    <a:solidFill>
                      <a:srgbClr val="FF0000"/>
                    </a:solidFill>
                    <a:effectLst/>
                    <a:latin typeface="Times New Roman" pitchFamily="24"/>
                    <a:ea typeface="楷体" pitchFamily="24"/>
                  </a:rPr>
                  <a:t>个</a:t>
                </a:r>
                <a:r>
                  <a:rPr lang="en-US" altLang="zh-CN" sz="2400" b="0" i="0" u="none">
                    <a:solidFill>
                      <a:srgbClr val="FF0000"/>
                    </a:solidFill>
                    <a:effectLst/>
                    <a:latin typeface="Times New Roman" pitchFamily="24"/>
                    <a:ea typeface="Times New Roman" pitchFamily="24"/>
                  </a:rPr>
                  <a:t>.</a:t>
                </a:r>
              </a:p>
            </p:txBody>
          </p:sp>
        </mc:Choice>
        <mc:Fallback xmlns="">
          <p:sp>
            <p:nvSpPr>
              <p:cNvPr id="15629" name="yt_shape_15629" descr="{&quot;rangeId&quot;:20,&quot;color&quot;:&quot;R&quot;,&quot;mathAnswerShape&quot;:1}"/>
              <p:cNvSpPr txBox="1">
                <a:spLocks noRot="1" noChangeAspect="1" noMove="1" noResize="1" noEditPoints="1" noAdjustHandles="1" noChangeArrowheads="1" noChangeShapeType="1" noTextEdit="1"/>
              </p:cNvSpPr>
              <p:nvPr/>
            </p:nvSpPr>
            <p:spPr>
              <a:xfrm>
                <a:off x="540000" y="4702352"/>
                <a:ext cx="4078039" cy="1590692"/>
              </a:xfrm>
              <a:prstGeom prst="rect">
                <a:avLst/>
              </a:prstGeom>
              <a:blipFill>
                <a:blip r:embed="rId3"/>
                <a:stretch>
                  <a:fillRect l="-4634" t="-3065" r="-3587" b="-11111"/>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626">
                                            <p:txEl>
                                              <p:pRg st="0" end="0"/>
                                            </p:txEl>
                                          </p:spTgt>
                                        </p:tgtEl>
                                        <p:attrNameLst>
                                          <p:attrName>style.visibility</p:attrName>
                                        </p:attrNameLst>
                                      </p:cBhvr>
                                      <p:to>
                                        <p:strVal val="visible"/>
                                      </p:to>
                                    </p:set>
                                    <p:animEffect transition="in" filter="blinds(horizontal)">
                                      <p:cBhvr>
                                        <p:cTn id="7" dur="500"/>
                                        <p:tgtEl>
                                          <p:spTgt spid="156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626">
                                            <p:txEl>
                                              <p:pRg st="1" end="1"/>
                                            </p:txEl>
                                          </p:spTgt>
                                        </p:tgtEl>
                                        <p:attrNameLst>
                                          <p:attrName>style.visibility</p:attrName>
                                        </p:attrNameLst>
                                      </p:cBhvr>
                                      <p:to>
                                        <p:strVal val="visible"/>
                                      </p:to>
                                    </p:set>
                                    <p:animEffect transition="in" filter="blinds(horizontal)">
                                      <p:cBhvr>
                                        <p:cTn id="12" dur="500"/>
                                        <p:tgtEl>
                                          <p:spTgt spid="156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626">
                                            <p:txEl>
                                              <p:pRg st="2" end="2"/>
                                            </p:txEl>
                                          </p:spTgt>
                                        </p:tgtEl>
                                        <p:attrNameLst>
                                          <p:attrName>style.visibility</p:attrName>
                                        </p:attrNameLst>
                                      </p:cBhvr>
                                      <p:to>
                                        <p:strVal val="visible"/>
                                      </p:to>
                                    </p:set>
                                    <p:animEffect transition="in" filter="blinds(horizontal)">
                                      <p:cBhvr>
                                        <p:cTn id="17" dur="500"/>
                                        <p:tgtEl>
                                          <p:spTgt spid="156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626">
                                            <p:txEl>
                                              <p:pRg st="3" end="3"/>
                                            </p:txEl>
                                          </p:spTgt>
                                        </p:tgtEl>
                                        <p:attrNameLst>
                                          <p:attrName>style.visibility</p:attrName>
                                        </p:attrNameLst>
                                      </p:cBhvr>
                                      <p:to>
                                        <p:strVal val="visible"/>
                                      </p:to>
                                    </p:set>
                                    <p:animEffect transition="in" filter="blinds(horizontal)">
                                      <p:cBhvr>
                                        <p:cTn id="22" dur="500"/>
                                        <p:tgtEl>
                                          <p:spTgt spid="1562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626">
                                            <p:txEl>
                                              <p:pRg st="4" end="4"/>
                                            </p:txEl>
                                          </p:spTgt>
                                        </p:tgtEl>
                                        <p:attrNameLst>
                                          <p:attrName>style.visibility</p:attrName>
                                        </p:attrNameLst>
                                      </p:cBhvr>
                                      <p:to>
                                        <p:strVal val="visible"/>
                                      </p:to>
                                    </p:set>
                                    <p:animEffect transition="in" filter="blinds(horizontal)">
                                      <p:cBhvr>
                                        <p:cTn id="27" dur="500"/>
                                        <p:tgtEl>
                                          <p:spTgt spid="1562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629">
                                            <p:txEl>
                                              <p:pRg st="0" end="0"/>
                                            </p:txEl>
                                          </p:spTgt>
                                        </p:tgtEl>
                                        <p:attrNameLst>
                                          <p:attrName>style.visibility</p:attrName>
                                        </p:attrNameLst>
                                      </p:cBhvr>
                                      <p:to>
                                        <p:strVal val="visible"/>
                                      </p:to>
                                    </p:set>
                                    <p:animEffect transition="in" filter="blinds(horizontal)">
                                      <p:cBhvr>
                                        <p:cTn id="32" dur="500"/>
                                        <p:tgtEl>
                                          <p:spTgt spid="1562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629">
                                            <p:txEl>
                                              <p:pRg st="1" end="1"/>
                                            </p:txEl>
                                          </p:spTgt>
                                        </p:tgtEl>
                                        <p:attrNameLst>
                                          <p:attrName>style.visibility</p:attrName>
                                        </p:attrNameLst>
                                      </p:cBhvr>
                                      <p:to>
                                        <p:strVal val="visible"/>
                                      </p:to>
                                    </p:set>
                                    <p:animEffect transition="in" filter="blinds(horizontal)">
                                      <p:cBhvr>
                                        <p:cTn id="37" dur="500"/>
                                        <p:tgtEl>
                                          <p:spTgt spid="15629">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629">
                                            <p:txEl>
                                              <p:pRg st="2" end="2"/>
                                            </p:txEl>
                                          </p:spTgt>
                                        </p:tgtEl>
                                        <p:attrNameLst>
                                          <p:attrName>style.visibility</p:attrName>
                                        </p:attrNameLst>
                                      </p:cBhvr>
                                      <p:to>
                                        <p:strVal val="visible"/>
                                      </p:to>
                                    </p:set>
                                    <p:animEffect transition="in" filter="blinds(horizontal)">
                                      <p:cBhvr>
                                        <p:cTn id="42" dur="500"/>
                                        <p:tgtEl>
                                          <p:spTgt spid="156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26" grpId="0" build="allAtOnce"/>
      <p:bldP spid="15629"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31" name="yt_shape_15631"/>
          <p:cNvSpPr txBox="1"/>
          <p:nvPr/>
        </p:nvSpPr>
        <p:spPr>
          <a:xfrm>
            <a:off x="540000" y="1413364"/>
            <a:ext cx="938718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根据鸡腿质量的稳定性，该快餐公司应选购哪家加工厂的鸡腿？</a:t>
            </a:r>
          </a:p>
        </p:txBody>
      </p:sp>
      <mc:AlternateContent xmlns:mc="http://schemas.openxmlformats.org/markup-compatibility/2006" xmlns:a14="http://schemas.microsoft.com/office/drawing/2010/main">
        <mc:Choice Requires="a14">
          <p:sp>
            <p:nvSpPr>
              <p:cNvPr id="15632" name="yt_shape_15632"/>
              <p:cNvSpPr txBox="1"/>
              <p:nvPr/>
            </p:nvSpPr>
            <p:spPr>
              <a:xfrm>
                <a:off x="540120" y="1892667"/>
                <a:ext cx="11111999" cy="391196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a:t>
                </a:r>
                <a:r>
                  <a:rPr lang="zh-CN"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A</a:t>
                </a:r>
                <a:r>
                  <a:rPr lang="zh-CN" altLang="zh-CN" sz="2400" b="0" i="0" u="none" dirty="0">
                    <a:solidFill>
                      <a:srgbClr val="FF0000"/>
                    </a:solidFill>
                    <a:effectLst/>
                    <a:latin typeface="Times New Roman" pitchFamily="24"/>
                    <a:ea typeface="楷体" pitchFamily="24"/>
                  </a:rPr>
                  <a:t>的方差是：</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1</m:t>
                        </m:r>
                      </m:num>
                      <m:den>
                        <m:r>
                          <a:rPr lang="en-US" altLang="zh-CN" sz="2400" b="0" i="0">
                            <a:solidFill>
                              <a:srgbClr val="FF0000"/>
                            </a:solidFill>
                            <a:effectLst/>
                            <a:latin typeface="Cambria Math" panose="02040503050406030204" pitchFamily="48" charset="0"/>
                            <a:ea typeface="Cambria Math" panose="02040503050406030204" pitchFamily="48" charset="0"/>
                          </a:rPr>
                          <m:t>10</m:t>
                        </m:r>
                      </m:den>
                    </m:f>
                  </m:oMath>
                </a14:m>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74</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4</a:t>
                </a:r>
                <a:r>
                  <a:rPr lang="en-US"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76</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73</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77</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78</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en-US" altLang="zh-CN" sz="2400" b="0" i="0" u="none" dirty="0">
                    <a:solidFill>
                      <a:srgbClr val="FF0000"/>
                    </a:solidFill>
                    <a:effectLst/>
                    <a:latin typeface="Times New Roman" pitchFamily="24"/>
                    <a:ea typeface="Times New Roman" pitchFamily="24"/>
                  </a:rPr>
                  <a:t>]</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2.8</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en-US" altLang="zh-CN" sz="2400" b="0" i="1" u="none" dirty="0">
                    <a:solidFill>
                      <a:srgbClr val="FF0000"/>
                    </a:solidFill>
                    <a:effectLst/>
                    <a:latin typeface="Times New Roman" pitchFamily="24"/>
                    <a:ea typeface="Times New Roman" pitchFamily="24"/>
                  </a:rPr>
                  <a:t>B</a:t>
                </a:r>
                <a:r>
                  <a:rPr lang="zh-CN" altLang="zh-CN" sz="2400" b="0" i="0" u="none" dirty="0">
                    <a:solidFill>
                      <a:srgbClr val="FF0000"/>
                    </a:solidFill>
                    <a:effectLst/>
                    <a:latin typeface="Times New Roman" pitchFamily="24"/>
                    <a:ea typeface="楷体" pitchFamily="24"/>
                  </a:rPr>
                  <a:t>的平均数是：</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1</m:t>
                        </m:r>
                      </m:num>
                      <m:den>
                        <m:r>
                          <a:rPr lang="en-US" altLang="zh-CN" sz="2400" b="0" i="0">
                            <a:solidFill>
                              <a:srgbClr val="FF0000"/>
                            </a:solidFill>
                            <a:effectLst/>
                            <a:latin typeface="Cambria Math" panose="02040503050406030204" pitchFamily="48" charset="0"/>
                            <a:ea typeface="Cambria Math" panose="02040503050406030204" pitchFamily="48" charset="0"/>
                          </a:rPr>
                          <m:t>10</m:t>
                        </m:r>
                      </m:den>
                    </m:f>
                  </m:oMath>
                </a14:m>
                <a:r>
                  <a:rPr lang="en-US"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78</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74</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78</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73</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74</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74</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74</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克</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en-US" altLang="zh-CN" sz="2400" b="0" i="1" u="none" dirty="0">
                    <a:solidFill>
                      <a:srgbClr val="FF0000"/>
                    </a:solidFill>
                    <a:effectLst/>
                    <a:latin typeface="Times New Roman" pitchFamily="24"/>
                    <a:ea typeface="Times New Roman" pitchFamily="24"/>
                  </a:rPr>
                  <a:t>B</a:t>
                </a:r>
                <a:r>
                  <a:rPr lang="zh-CN" altLang="zh-CN" sz="2400" b="0" i="0" u="none" dirty="0">
                    <a:solidFill>
                      <a:srgbClr val="FF0000"/>
                    </a:solidFill>
                    <a:effectLst/>
                    <a:latin typeface="Times New Roman" pitchFamily="24"/>
                    <a:ea typeface="楷体" pitchFamily="24"/>
                  </a:rPr>
                  <a:t>的方差是：</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1</m:t>
                        </m:r>
                      </m:num>
                      <m:den>
                        <m:r>
                          <a:rPr lang="en-US" altLang="zh-CN" sz="2400" b="0" i="0">
                            <a:solidFill>
                              <a:srgbClr val="FF0000"/>
                            </a:solidFill>
                            <a:effectLst/>
                            <a:latin typeface="Cambria Math" panose="02040503050406030204" pitchFamily="48" charset="0"/>
                            <a:ea typeface="Cambria Math" panose="02040503050406030204" pitchFamily="48" charset="0"/>
                          </a:rPr>
                          <m:t>10</m:t>
                        </m:r>
                      </m:den>
                    </m:f>
                  </m:oMath>
                </a14:m>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r>
                  <a:rPr lang="en-US"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78</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4</a:t>
                </a:r>
                <a:r>
                  <a:rPr lang="en-US"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74</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73</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a:t>
                </a:r>
                <a:r>
                  <a:rPr lang="en-US"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75</a:t>
                </a:r>
                <a:r>
                  <a:rPr lang="zh-CN" altLang="zh-CN" sz="2400" b="0" i="0" u="none" dirty="0">
                    <a:solidFill>
                      <a:srgbClr val="FF0000"/>
                    </a:solidFill>
                    <a:effectLst/>
                    <a:latin typeface="宋体" pitchFamily="24"/>
                    <a:ea typeface="宋体" pitchFamily="24"/>
                  </a:rPr>
                  <a:t>）</a:t>
                </a:r>
                <a:r>
                  <a:rPr lang="en-US" altLang="zh-CN" sz="2400" b="0" i="0" u="none" baseline="30000" dirty="0">
                    <a:solidFill>
                      <a:srgbClr val="FF0000"/>
                    </a:solidFill>
                    <a:effectLst/>
                    <a:latin typeface="Times New Roman" pitchFamily="24"/>
                    <a:ea typeface="Times New Roman" pitchFamily="24"/>
                  </a:rPr>
                  <a:t>2</a:t>
                </a:r>
                <a:r>
                  <a:rPr lang="en-US" altLang="zh-CN" sz="2400" b="0" i="0" u="none" dirty="0">
                    <a:solidFill>
                      <a:srgbClr val="FF0000"/>
                    </a:solidFill>
                    <a:effectLst/>
                    <a:latin typeface="Times New Roman" pitchFamily="24"/>
                    <a:ea typeface="Times New Roman" pitchFamily="24"/>
                  </a:rPr>
                  <a:t>]</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2.6</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rPr>
                  <a:t>∵</a:t>
                </a:r>
                <a:r>
                  <a:rPr lang="en-US" altLang="zh-CN" sz="2400" b="0" i="1" u="none" dirty="0">
                    <a:solidFill>
                      <a:srgbClr val="FF0000"/>
                    </a:solidFill>
                    <a:effectLst/>
                    <a:latin typeface="Times New Roman" pitchFamily="24"/>
                    <a:ea typeface="Times New Roman" pitchFamily="24"/>
                  </a:rPr>
                  <a:t>A</a:t>
                </a:r>
                <a:r>
                  <a:rPr lang="zh-CN" altLang="zh-CN" sz="2400" b="0" i="0" u="none" dirty="0">
                    <a:solidFill>
                      <a:srgbClr val="FF0000"/>
                    </a:solidFill>
                    <a:effectLst/>
                    <a:latin typeface="Times New Roman" pitchFamily="24"/>
                    <a:ea typeface="楷体" pitchFamily="24"/>
                  </a:rPr>
                  <a:t>，</a:t>
                </a:r>
                <a:r>
                  <a:rPr lang="en-US" altLang="zh-CN" sz="2400" b="0" i="1" u="none" dirty="0">
                    <a:solidFill>
                      <a:srgbClr val="FF0000"/>
                    </a:solidFill>
                    <a:effectLst/>
                    <a:latin typeface="Times New Roman" pitchFamily="24"/>
                    <a:ea typeface="Times New Roman" pitchFamily="24"/>
                  </a:rPr>
                  <a:t>B</a:t>
                </a:r>
                <a:r>
                  <a:rPr lang="zh-CN" altLang="zh-CN" sz="2400" b="0" i="0" u="none" dirty="0">
                    <a:solidFill>
                      <a:srgbClr val="FF0000"/>
                    </a:solidFill>
                    <a:effectLst/>
                    <a:latin typeface="Times New Roman" pitchFamily="24"/>
                    <a:ea typeface="楷体" pitchFamily="24"/>
                  </a:rPr>
                  <a:t>平均值一样，</a:t>
                </a:r>
                <a:r>
                  <a:rPr lang="en-US" altLang="zh-CN" sz="2400" b="0" i="1" u="none" dirty="0">
                    <a:solidFill>
                      <a:srgbClr val="FF0000"/>
                    </a:solidFill>
                    <a:effectLst/>
                    <a:latin typeface="Times New Roman" pitchFamily="24"/>
                    <a:ea typeface="Times New Roman" pitchFamily="24"/>
                  </a:rPr>
                  <a:t>B</a:t>
                </a:r>
                <a:r>
                  <a:rPr lang="zh-CN" altLang="zh-CN" sz="2400" b="0" i="0" u="none" dirty="0">
                    <a:solidFill>
                      <a:srgbClr val="FF0000"/>
                    </a:solidFill>
                    <a:effectLst/>
                    <a:latin typeface="Times New Roman" pitchFamily="24"/>
                    <a:ea typeface="楷体" pitchFamily="24"/>
                  </a:rPr>
                  <a:t>的方差比</a:t>
                </a:r>
                <a:r>
                  <a:rPr lang="en-US" altLang="zh-CN" sz="2400" b="0" i="1" u="none" dirty="0">
                    <a:solidFill>
                      <a:srgbClr val="FF0000"/>
                    </a:solidFill>
                    <a:effectLst/>
                    <a:latin typeface="Times New Roman" pitchFamily="24"/>
                    <a:ea typeface="Times New Roman" pitchFamily="24"/>
                  </a:rPr>
                  <a:t>A</a:t>
                </a:r>
                <a:r>
                  <a:rPr lang="zh-CN" altLang="zh-CN" sz="2400" b="0" i="0" u="none" dirty="0">
                    <a:solidFill>
                      <a:srgbClr val="FF0000"/>
                    </a:solidFill>
                    <a:effectLst/>
                    <a:latin typeface="Times New Roman" pitchFamily="24"/>
                    <a:ea typeface="楷体" pitchFamily="24"/>
                  </a:rPr>
                  <a:t>的方差小，</a:t>
                </a:r>
                <a:r>
                  <a:rPr lang="en-US" altLang="zh-CN" sz="2400" b="0" i="1" u="none" dirty="0">
                    <a:solidFill>
                      <a:srgbClr val="FF0000"/>
                    </a:solidFill>
                    <a:effectLst/>
                    <a:latin typeface="Times New Roman" pitchFamily="24"/>
                    <a:ea typeface="Times New Roman" pitchFamily="24"/>
                  </a:rPr>
                  <a:t>B</a:t>
                </a:r>
                <a:r>
                  <a:rPr lang="zh-CN" altLang="zh-CN" sz="2400" b="0" i="0" u="none" dirty="0">
                    <a:solidFill>
                      <a:srgbClr val="FF0000"/>
                    </a:solidFill>
                    <a:effectLst/>
                    <a:latin typeface="Times New Roman" pitchFamily="24"/>
                    <a:ea typeface="楷体" pitchFamily="24"/>
                  </a:rPr>
                  <a:t>更稳定，</a:t>
                </a:r>
              </a:p>
              <a:p>
                <a:pPr algn="l" eaLnBrk="1" latinLnBrk="0" hangingPunct="0">
                  <a:lnSpc>
                    <a:spcPct val="129999"/>
                  </a:lnSpc>
                </a:pPr>
                <a:r>
                  <a:rPr lang="en-US"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选</a:t>
                </a:r>
                <a:r>
                  <a:rPr lang="en-US" altLang="zh-CN" sz="2400" b="0" i="1" u="none" dirty="0">
                    <a:solidFill>
                      <a:srgbClr val="FF0000"/>
                    </a:solidFill>
                    <a:effectLst/>
                    <a:latin typeface="Times New Roman" pitchFamily="24"/>
                    <a:ea typeface="Times New Roman" pitchFamily="24"/>
                  </a:rPr>
                  <a:t>B</a:t>
                </a:r>
                <a:r>
                  <a:rPr lang="zh-CN" altLang="zh-CN" sz="2400" b="0" i="0" u="none" dirty="0">
                    <a:solidFill>
                      <a:srgbClr val="FF0000"/>
                    </a:solidFill>
                    <a:effectLst/>
                    <a:latin typeface="Times New Roman" pitchFamily="24"/>
                    <a:ea typeface="楷体" pitchFamily="24"/>
                  </a:rPr>
                  <a:t>加工厂的鸡腿</a:t>
                </a:r>
                <a:r>
                  <a:rPr lang="en-US" altLang="zh-CN" sz="2400" b="0" i="0" u="none" dirty="0">
                    <a:solidFill>
                      <a:srgbClr val="FF0000"/>
                    </a:solidFill>
                    <a:effectLst/>
                    <a:latin typeface="Times New Roman" pitchFamily="24"/>
                    <a:ea typeface="Times New Roman" pitchFamily="24"/>
                  </a:rPr>
                  <a:t>.</a:t>
                </a:r>
              </a:p>
            </p:txBody>
          </p:sp>
        </mc:Choice>
        <mc:Fallback xmlns="">
          <p:sp>
            <p:nvSpPr>
              <p:cNvPr id="15632" name="yt_shape_15632" descr="{&quot;rangeId&quot;:21,&quot;color&quot;:&quot;R&quot;,&quot;mathAnswerShape&quot;:1}"/>
              <p:cNvSpPr txBox="1">
                <a:spLocks noRot="1" noChangeAspect="1" noMove="1" noResize="1" noEditPoints="1" noAdjustHandles="1" noChangeArrowheads="1" noChangeShapeType="1" noTextEdit="1"/>
              </p:cNvSpPr>
              <p:nvPr/>
            </p:nvSpPr>
            <p:spPr>
              <a:xfrm>
                <a:off x="540120" y="1892667"/>
                <a:ext cx="11111999" cy="3911968"/>
              </a:xfrm>
              <a:prstGeom prst="rect">
                <a:avLst/>
              </a:prstGeom>
              <a:blipFill>
                <a:blip r:embed="rId2"/>
                <a:stretch>
                  <a:fillRect l="-1701" r="-1317" b="-3894"/>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632">
                                            <p:txEl>
                                              <p:pRg st="0" end="0"/>
                                            </p:txEl>
                                          </p:spTgt>
                                        </p:tgtEl>
                                        <p:attrNameLst>
                                          <p:attrName>style.visibility</p:attrName>
                                        </p:attrNameLst>
                                      </p:cBhvr>
                                      <p:to>
                                        <p:strVal val="visible"/>
                                      </p:to>
                                    </p:set>
                                    <p:animEffect transition="in" filter="blinds(horizontal)">
                                      <p:cBhvr>
                                        <p:cTn id="7" dur="500"/>
                                        <p:tgtEl>
                                          <p:spTgt spid="156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632">
                                            <p:txEl>
                                              <p:pRg st="1" end="1"/>
                                            </p:txEl>
                                          </p:spTgt>
                                        </p:tgtEl>
                                        <p:attrNameLst>
                                          <p:attrName>style.visibility</p:attrName>
                                        </p:attrNameLst>
                                      </p:cBhvr>
                                      <p:to>
                                        <p:strVal val="visible"/>
                                      </p:to>
                                    </p:set>
                                    <p:animEffect transition="in" filter="blinds(horizontal)">
                                      <p:cBhvr>
                                        <p:cTn id="12" dur="500"/>
                                        <p:tgtEl>
                                          <p:spTgt spid="1563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632">
                                            <p:txEl>
                                              <p:pRg st="2" end="2"/>
                                            </p:txEl>
                                          </p:spTgt>
                                        </p:tgtEl>
                                        <p:attrNameLst>
                                          <p:attrName>style.visibility</p:attrName>
                                        </p:attrNameLst>
                                      </p:cBhvr>
                                      <p:to>
                                        <p:strVal val="visible"/>
                                      </p:to>
                                    </p:set>
                                    <p:animEffect transition="in" filter="blinds(horizontal)">
                                      <p:cBhvr>
                                        <p:cTn id="17" dur="500"/>
                                        <p:tgtEl>
                                          <p:spTgt spid="1563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632">
                                            <p:txEl>
                                              <p:pRg st="3" end="3"/>
                                            </p:txEl>
                                          </p:spTgt>
                                        </p:tgtEl>
                                        <p:attrNameLst>
                                          <p:attrName>style.visibility</p:attrName>
                                        </p:attrNameLst>
                                      </p:cBhvr>
                                      <p:to>
                                        <p:strVal val="visible"/>
                                      </p:to>
                                    </p:set>
                                    <p:animEffect transition="in" filter="blinds(horizontal)">
                                      <p:cBhvr>
                                        <p:cTn id="22" dur="500"/>
                                        <p:tgtEl>
                                          <p:spTgt spid="1563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632">
                                            <p:txEl>
                                              <p:pRg st="4" end="4"/>
                                            </p:txEl>
                                          </p:spTgt>
                                        </p:tgtEl>
                                        <p:attrNameLst>
                                          <p:attrName>style.visibility</p:attrName>
                                        </p:attrNameLst>
                                      </p:cBhvr>
                                      <p:to>
                                        <p:strVal val="visible"/>
                                      </p:to>
                                    </p:set>
                                    <p:animEffect transition="in" filter="blinds(horizontal)">
                                      <p:cBhvr>
                                        <p:cTn id="27" dur="500"/>
                                        <p:tgtEl>
                                          <p:spTgt spid="1563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32"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34" name="yt_shape_15634"/>
          <p:cNvSpPr txBox="1"/>
          <p:nvPr/>
        </p:nvSpPr>
        <p:spPr>
          <a:xfrm>
            <a:off x="540119" y="959645"/>
            <a:ext cx="11111999" cy="2829172"/>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rPr>
              <a:t>13.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山西省中考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为增强学生的社会实践能力，促进学生全面发展，某校计划建立小记者站，有</a:t>
            </a:r>
            <a:r>
              <a:rPr lang="en-US" altLang="zh-CN" sz="2400" b="0" i="0" u="none" dirty="0">
                <a:solidFill>
                  <a:srgbClr val="000000"/>
                </a:solidFill>
                <a:effectLst/>
                <a:latin typeface="Times New Roman" pitchFamily="24"/>
                <a:ea typeface="Times New Roman" pitchFamily="24"/>
              </a:rPr>
              <a:t>20</a:t>
            </a:r>
            <a:r>
              <a:rPr lang="zh-CN" altLang="zh-CN" sz="2400" b="0" i="0" u="none" dirty="0">
                <a:solidFill>
                  <a:srgbClr val="000000"/>
                </a:solidFill>
                <a:effectLst/>
                <a:latin typeface="Times New Roman" pitchFamily="24"/>
                <a:ea typeface="宋体" pitchFamily="24"/>
              </a:rPr>
              <a:t>名学生报名参加选拔</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报名的学生需要参加采访、写作、摄影三项测试，每项测试均由七位评委打分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满分</a:t>
            </a:r>
            <a:r>
              <a:rPr lang="en-US" altLang="zh-CN" sz="2400" b="0" i="0" u="none" dirty="0">
                <a:solidFill>
                  <a:srgbClr val="000000"/>
                </a:solidFill>
                <a:effectLst/>
                <a:latin typeface="Times New Roman" pitchFamily="24"/>
                <a:ea typeface="Times New Roman" pitchFamily="24"/>
              </a:rPr>
              <a:t>100</a:t>
            </a:r>
            <a:r>
              <a:rPr lang="zh-CN" altLang="zh-CN" sz="2400" b="0" i="0" u="none" dirty="0">
                <a:solidFill>
                  <a:srgbClr val="000000"/>
                </a:solidFill>
                <a:effectLst/>
                <a:latin typeface="Times New Roman" pitchFamily="24"/>
                <a:ea typeface="宋体" pitchFamily="24"/>
              </a:rPr>
              <a:t>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，取平均分作为该项的测试成绩，再将采访、写作、摄影三项的测试成绩按</a:t>
            </a:r>
            <a:r>
              <a:rPr lang="en-US" altLang="zh-CN" sz="2400" b="0" i="0" u="none" dirty="0">
                <a:solidFill>
                  <a:srgbClr val="000000"/>
                </a:solidFill>
                <a:effectLst/>
                <a:latin typeface="Times New Roman" pitchFamily="24"/>
                <a:ea typeface="Times New Roman" pitchFamily="24"/>
              </a:rPr>
              <a:t>4</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4</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的比例计算出每人的总评成绩</a:t>
            </a:r>
            <a:r>
              <a:rPr lang="en-US" altLang="zh-CN" sz="2400" b="0" i="0" u="none" dirty="0">
                <a:solidFill>
                  <a:srgbClr val="000000"/>
                </a:solidFill>
                <a:effectLst/>
                <a:latin typeface="Times New Roman" pitchFamily="24"/>
                <a:ea typeface="Times New Roman" pitchFamily="24"/>
              </a:rPr>
              <a:t>.</a:t>
            </a:r>
          </a:p>
          <a:p>
            <a:pPr algn="just" eaLnBrk="1" latinLnBrk="0" hangingPunct="0">
              <a:lnSpc>
                <a:spcPct val="129999"/>
              </a:lnSpc>
            </a:pPr>
            <a:r>
              <a:rPr lang="zh-CN" altLang="zh-CN" sz="2400" b="0" i="0" u="none" dirty="0">
                <a:solidFill>
                  <a:srgbClr val="000000"/>
                </a:solidFill>
                <a:effectLst/>
                <a:latin typeface="Times New Roman" pitchFamily="24"/>
                <a:ea typeface="宋体" pitchFamily="24"/>
              </a:rPr>
              <a:t>小悦、小涵的三项测试成绩和总评成绩如下表，这</a:t>
            </a:r>
            <a:r>
              <a:rPr lang="en-US" altLang="zh-CN" sz="2400" b="0" i="0" u="none" dirty="0">
                <a:solidFill>
                  <a:srgbClr val="000000"/>
                </a:solidFill>
                <a:effectLst/>
                <a:latin typeface="Times New Roman" pitchFamily="24"/>
                <a:ea typeface="Times New Roman" pitchFamily="24"/>
              </a:rPr>
              <a:t>20</a:t>
            </a:r>
            <a:r>
              <a:rPr lang="zh-CN" altLang="zh-CN" sz="2400" b="0" i="0" u="none" dirty="0">
                <a:solidFill>
                  <a:srgbClr val="000000"/>
                </a:solidFill>
                <a:effectLst/>
                <a:latin typeface="Times New Roman" pitchFamily="24"/>
                <a:ea typeface="宋体" pitchFamily="24"/>
              </a:rPr>
              <a:t>名学生的总评成绩频数直方图</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每组含最小值，不含最大值</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如图</a:t>
            </a:r>
          </a:p>
        </p:txBody>
      </p:sp>
      <p:graphicFrame>
        <p:nvGraphicFramePr>
          <p:cNvPr id="15636" name="yt_table_15636" title="H_178.5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65084430"/>
              </p:ext>
            </p:extLst>
          </p:nvPr>
        </p:nvGraphicFramePr>
        <p:xfrm>
          <a:off x="515507" y="3933056"/>
          <a:ext cx="5904654" cy="2325800"/>
        </p:xfrm>
        <a:graphic>
          <a:graphicData uri="http://schemas.openxmlformats.org/drawingml/2006/table">
            <a:tbl>
              <a:tblPr>
                <a:tableStyleId>{5940675A-B579-460E-94D1-54222C63F5DA}</a:tableStyleId>
              </a:tblPr>
              <a:tblGrid>
                <a:gridCol w="1080120">
                  <a:extLst>
                    <a:ext uri="{9D8B030D-6E8A-4147-A177-3AD203B41FA5}">
                      <a16:colId xmlns:a16="http://schemas.microsoft.com/office/drawing/2014/main" val="20000"/>
                    </a:ext>
                  </a:extLst>
                </a:gridCol>
                <a:gridCol w="965240">
                  <a:extLst>
                    <a:ext uri="{9D8B030D-6E8A-4147-A177-3AD203B41FA5}">
                      <a16:colId xmlns:a16="http://schemas.microsoft.com/office/drawing/2014/main" val="20001"/>
                    </a:ext>
                  </a:extLst>
                </a:gridCol>
                <a:gridCol w="964562">
                  <a:extLst>
                    <a:ext uri="{9D8B030D-6E8A-4147-A177-3AD203B41FA5}">
                      <a16:colId xmlns:a16="http://schemas.microsoft.com/office/drawing/2014/main" val="20002"/>
                    </a:ext>
                  </a:extLst>
                </a:gridCol>
                <a:gridCol w="965607">
                  <a:extLst>
                    <a:ext uri="{9D8B030D-6E8A-4147-A177-3AD203B41FA5}">
                      <a16:colId xmlns:a16="http://schemas.microsoft.com/office/drawing/2014/main" val="20003"/>
                    </a:ext>
                  </a:extLst>
                </a:gridCol>
                <a:gridCol w="1929125">
                  <a:extLst>
                    <a:ext uri="{9D8B030D-6E8A-4147-A177-3AD203B41FA5}">
                      <a16:colId xmlns:a16="http://schemas.microsoft.com/office/drawing/2014/main" val="20004"/>
                    </a:ext>
                  </a:extLst>
                </a:gridCol>
              </a:tblGrid>
              <a:tr h="581450">
                <a:tc rowSpan="2">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选手</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gridSpan="3">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测试成绩</a:t>
                      </a:r>
                      <a:r>
                        <a:rPr lang="en-US" altLang="zh-CN" sz="2400" b="0" i="1"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分</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hMerge="1">
                  <a:txBody>
                    <a:bodyPr/>
                    <a:lstStyle/>
                    <a:p>
                      <a:pPr fontAlgn="ctr">
                        <a:lnSpc>
                          <a:spcPct val="129999"/>
                        </a:lnSpc>
                      </a:pPr>
                      <a:endParaRPr/>
                    </a:p>
                  </a:txBody>
                  <a:tcPr/>
                </a:tc>
                <a:tc hMerge="1">
                  <a:txBody>
                    <a:bodyPr/>
                    <a:lstStyle/>
                    <a:p>
                      <a:pPr fontAlgn="ctr">
                        <a:lnSpc>
                          <a:spcPct val="129999"/>
                        </a:lnSpc>
                      </a:pPr>
                      <a:endParaRPr/>
                    </a:p>
                  </a:txBody>
                  <a:tcPr/>
                </a:tc>
                <a:tc rowSpan="2">
                  <a:txBody>
                    <a:bodyPr/>
                    <a:lstStyle/>
                    <a:p>
                      <a:pPr algn="ctr" eaLnBrk="1" fontAlgn="ctr" latinLnBrk="0" hangingPunct="0">
                        <a:lnSpc>
                          <a:spcPct val="129999"/>
                        </a:lnSpc>
                      </a:pPr>
                      <a:r>
                        <a:rPr lang="zh-CN" altLang="zh-CN" sz="2400" b="0" i="0" u="none" dirty="0">
                          <a:solidFill>
                            <a:srgbClr val="000000"/>
                          </a:solidFill>
                          <a:effectLst/>
                          <a:latin typeface="Times New Roman" pitchFamily="24"/>
                          <a:ea typeface="宋体" pitchFamily="24"/>
                        </a:rPr>
                        <a:t>总评成绩</a:t>
                      </a:r>
                      <a:r>
                        <a:rPr lang="en-US" altLang="zh-CN" sz="2400" b="0" i="1"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分</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581450">
                <a:tc vMerge="1">
                  <a:txBody>
                    <a:bodyPr/>
                    <a:lstStyle/>
                    <a:p>
                      <a:pPr algn="l" eaLnBrk="1" fontAlgn="ctr" latinLnBrk="0" hangingPunct="0">
                        <a:lnSpc>
                          <a:spcPct val="129999"/>
                        </a:lnSpc>
                      </a:pPr>
                      <a:endParaRP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采访</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写作</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摄影</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vMerge="1">
                  <a:txBody>
                    <a:bodyPr/>
                    <a:lstStyle/>
                    <a:p>
                      <a:pPr algn="l" eaLnBrk="1" fontAlgn="ctr" latinLnBrk="0" hangingPunct="0">
                        <a:lnSpc>
                          <a:spcPct val="129999"/>
                        </a:lnSpc>
                      </a:pPr>
                      <a:endParaRP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581450">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小悦</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581450">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小涵</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bl>
          </a:graphicData>
        </a:graphic>
      </p:graphicFrame>
      <p:grpSp>
        <p:nvGrpSpPr>
          <p:cNvPr id="2" name="yt_shape_15640">
            <a:extLst>
              <a:ext uri="{FF2B5EF4-FFF2-40B4-BE49-F238E27FC236}">
                <a16:creationId xmlns:a16="http://schemas.microsoft.com/office/drawing/2014/main" id="{56889847-3783-DB6B-7E01-CD67DC66BB9D}"/>
              </a:ext>
            </a:extLst>
          </p:cNvPr>
          <p:cNvGrpSpPr/>
          <p:nvPr/>
        </p:nvGrpSpPr>
        <p:grpSpPr>
          <a:xfrm>
            <a:off x="7320136" y="3898435"/>
            <a:ext cx="3474720" cy="2395042"/>
            <a:chOff x="0" y="0"/>
            <a:chExt cx="3474720" cy="2395042"/>
          </a:xfrm>
        </p:grpSpPr>
        <p:pic>
          <p:nvPicPr>
            <p:cNvPr id="3" name="yt_image_15640" descr="{&quot;rangeId&quot;:0,&quot;⚘_6&quot;:1}">
              <a:extLst>
                <a:ext uri="{FF2B5EF4-FFF2-40B4-BE49-F238E27FC236}">
                  <a16:creationId xmlns:a16="http://schemas.microsoft.com/office/drawing/2014/main" id="{A3D08CC0-7D39-6A27-A134-B2CB3BDB38F9}"/>
                </a:ext>
                <a:ext uri="">
                  <a16:creationId xmlns="" xmlns:p14="http://schemas.microsoft.com/office/powerpoint/2010/main"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3474720" cy="1930527"/>
            </a:xfrm>
            <a:prstGeom prst="rect">
              <a:avLst/>
            </a:prstGeom>
            <a:noFill/>
            <a:extLst>
              <a:ext uri="{909E8E84-426E-40DD-AFC4-6F175D3DCCD1}">
                <a14:hiddenFill xmlns:a14="http://schemas.microsoft.com/office/drawing/2010/main">
                  <a:solidFill>
                    <a:srgbClr val="FFFFFF"/>
                  </a:solidFill>
                </a14:hiddenFill>
              </a:ext>
            </a:extLst>
          </p:spPr>
        </p:pic>
        <p:sp>
          <p:nvSpPr>
            <p:cNvPr id="4" name="yt_shape_15642">
              <a:extLst>
                <a:ext uri="{FF2B5EF4-FFF2-40B4-BE49-F238E27FC236}">
                  <a16:creationId xmlns:a16="http://schemas.microsoft.com/office/drawing/2014/main" id="{BAEF7E14-CEEE-F5A3-21FF-7D88DA77AE89}"/>
                </a:ext>
              </a:extLst>
            </p:cNvPr>
            <p:cNvSpPr txBox="1"/>
            <p:nvPr/>
          </p:nvSpPr>
          <p:spPr>
            <a:xfrm>
              <a:off x="1139807" y="1966527"/>
              <a:ext cx="123110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Times New Roman" pitchFamily="24"/>
                  <a:ea typeface="宋体" pitchFamily="24"/>
                </a:rPr>
                <a:t>题图</a:t>
              </a:r>
            </a:p>
          </p:txBody>
        </p:sp>
      </p:gr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38" name="yt_shape_15638"/>
          <p:cNvSpPr txBox="1"/>
          <p:nvPr/>
        </p:nvSpPr>
        <p:spPr>
          <a:xfrm>
            <a:off x="540119" y="1855579"/>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在摄影测试中，七位评委给小涵打出的分数如下：</a:t>
            </a:r>
            <a:r>
              <a:rPr lang="en-US" altLang="zh-CN" sz="2400" b="0" i="0" u="none">
                <a:solidFill>
                  <a:srgbClr val="000000"/>
                </a:solidFill>
                <a:effectLst/>
                <a:latin typeface="Times New Roman" pitchFamily="24"/>
                <a:ea typeface="Times New Roman" pitchFamily="24"/>
              </a:rPr>
              <a:t>67</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72</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68</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69</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74</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69</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71.</a:t>
            </a:r>
            <a:r>
              <a:rPr lang="zh-CN" altLang="zh-CN" sz="2400" b="0" i="0" u="none">
                <a:solidFill>
                  <a:srgbClr val="000000"/>
                </a:solidFill>
                <a:effectLst/>
                <a:latin typeface="Times New Roman" pitchFamily="24"/>
                <a:ea typeface="宋体" pitchFamily="24"/>
              </a:rPr>
              <a:t>这组数据的中位数是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69</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分，众数是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69</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分，平均数是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70</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分；</a:t>
            </a:r>
          </a:p>
        </p:txBody>
      </p:sp>
      <p:grpSp>
        <p:nvGrpSpPr>
          <p:cNvPr id="15640" name="yt_shape_15640">
            <a:extLst>
              <a:ext uri="{FF2B5EF4-FFF2-40B4-BE49-F238E27FC236}">
                <a16:creationId xmlns:a16="http://schemas.microsoft.com/office/drawing/2014/main" id="{249740F1-2B05-4C5A-B423-6F681AEFABC2}"/>
              </a:ext>
            </a:extLst>
          </p:cNvPr>
          <p:cNvGrpSpPr/>
          <p:nvPr/>
        </p:nvGrpSpPr>
        <p:grpSpPr>
          <a:xfrm>
            <a:off x="8177279" y="2967378"/>
            <a:ext cx="3474720" cy="2395042"/>
            <a:chOff x="0" y="0"/>
            <a:chExt cx="3474720" cy="2395042"/>
          </a:xfrm>
        </p:grpSpPr>
        <p:pic>
          <p:nvPicPr>
            <p:cNvPr id="3" name="yt_image_15640" descr="{&quot;rangeId&quot;:0,&quot;⚘_6&quot;:1}">
              <a:extLst>
                <a:ext uri="">
                  <a16:creationId xmlns="" xmlns:p14="http://schemas.microsoft.com/office/powerpoint/2010/main"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3474720" cy="1930527"/>
            </a:xfrm>
            <a:prstGeom prst="rect">
              <a:avLst/>
            </a:prstGeom>
            <a:noFill/>
            <a:extLst>
              <a:ext uri="{909E8E84-426E-40DD-AFC4-6F175D3DCCD1}">
                <a14:hiddenFill xmlns:a14="http://schemas.microsoft.com/office/drawing/2010/main">
                  <a:solidFill>
                    <a:srgbClr val="FFFFFF"/>
                  </a:solidFill>
                </a14:hiddenFill>
              </a:ext>
            </a:extLst>
          </p:spPr>
        </p:pic>
        <p:sp>
          <p:nvSpPr>
            <p:cNvPr id="15642" name="yt_shape_15642"/>
            <p:cNvSpPr txBox="1"/>
            <p:nvPr/>
          </p:nvSpPr>
          <p:spPr>
            <a:xfrm>
              <a:off x="1139807" y="1966527"/>
              <a:ext cx="123110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Times New Roman" pitchFamily="24"/>
                  <a:ea typeface="宋体" pitchFamily="24"/>
                </a:rPr>
                <a:t>题图</a:t>
              </a:r>
            </a:p>
          </p:txBody>
        </p:sp>
      </p:grpSp>
      <p:sp>
        <p:nvSpPr>
          <p:cNvPr id="4" name="文本框 3">
            <a:extLst>
              <a:ext uri="{FF2B5EF4-FFF2-40B4-BE49-F238E27FC236}">
                <a16:creationId xmlns:a16="http://schemas.microsoft.com/office/drawing/2014/main" id="{AD3CEA4E-A8F6-3D72-8ADA-081CC5253671}"/>
              </a:ext>
            </a:extLst>
          </p:cNvPr>
          <p:cNvSpPr txBox="1"/>
          <p:nvPr/>
        </p:nvSpPr>
        <p:spPr>
          <a:xfrm>
            <a:off x="4488708" y="2284261"/>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69</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3AB9106C-1F5F-1FE8-3DFE-85ACEE32397A}"/>
              </a:ext>
            </a:extLst>
          </p:cNvPr>
          <p:cNvSpPr txBox="1"/>
          <p:nvPr/>
        </p:nvSpPr>
        <p:spPr>
          <a:xfrm>
            <a:off x="6927107" y="2284261"/>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69</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DD51C4E2-D635-1775-9D95-59CDE8D89D7F}"/>
              </a:ext>
            </a:extLst>
          </p:cNvPr>
          <p:cNvSpPr txBox="1"/>
          <p:nvPr/>
        </p:nvSpPr>
        <p:spPr>
          <a:xfrm>
            <a:off x="9670307" y="2284261"/>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70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44" name="yt_shape_15644"/>
          <p:cNvSpPr txBox="1"/>
          <p:nvPr/>
        </p:nvSpPr>
        <p:spPr>
          <a:xfrm>
            <a:off x="540000" y="2095645"/>
            <a:ext cx="446276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请你计算小涵的总评成绩；</a:t>
            </a:r>
          </a:p>
        </p:txBody>
      </p:sp>
      <mc:AlternateContent xmlns:mc="http://schemas.openxmlformats.org/markup-compatibility/2006" xmlns:a14="http://schemas.microsoft.com/office/drawing/2010/main">
        <mc:Choice Requires="a14">
          <p:sp>
            <p:nvSpPr>
              <p:cNvPr id="4" name="yt_shape_15645"/>
              <p:cNvSpPr txBox="1"/>
              <p:nvPr/>
            </p:nvSpPr>
            <p:spPr>
              <a:xfrm>
                <a:off x="540000" y="2727312"/>
                <a:ext cx="4534575" cy="642163"/>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宋体" pitchFamily="24"/>
                    <a:ea typeface="宋体" pitchFamily="24"/>
                  </a:rPr>
                  <a:t>）</a:t>
                </a:r>
                <a14:m>
                  <m:oMath xmlns:m="http://schemas.openxmlformats.org/officeDocument/2006/math">
                    <m:bar>
                      <m:barPr>
                        <m:pos m:val="top"/>
                        <m:ctrlPr>
                          <a:rPr lang="en-US" altLang="zh-CN" sz="2400" b="0" i="1">
                            <a:solidFill>
                              <a:srgbClr val="FF0000"/>
                            </a:solidFill>
                            <a:effectLst/>
                            <a:latin typeface="Cambria Math" panose="02040503050406030204" pitchFamily="18" charset="0"/>
                            <a:ea typeface="Cambria Math" panose="02040503050406030204" pitchFamily="48" charset="0"/>
                          </a:rPr>
                        </m:ctrlPr>
                      </m:barPr>
                      <m:e>
                        <m:r>
                          <a:rPr lang="en-US" altLang="zh-CN" sz="2400" b="0" i="1">
                            <a:solidFill>
                              <a:srgbClr val="FF0000"/>
                            </a:solidFill>
                            <a:effectLst/>
                            <a:latin typeface="Cambria Math" panose="02040503050406030204" pitchFamily="48" charset="0"/>
                            <a:ea typeface="Cambria Math" panose="02040503050406030204" pitchFamily="48" charset="0"/>
                          </a:rPr>
                          <m:t>𝑥</m:t>
                        </m:r>
                      </m:e>
                    </m:bar>
                  </m:oMath>
                </a14:m>
                <a:r>
                  <a:rPr lang="zh-CN" altLang="zh-CN" sz="2400" b="0" i="0" u="none" dirty="0">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en-US" altLang="zh-CN" sz="2400" b="0" i="0">
                            <a:solidFill>
                              <a:srgbClr val="FF0000"/>
                            </a:solidFill>
                            <a:effectLst/>
                            <a:latin typeface="Cambria Math" panose="02040503050406030204" pitchFamily="48" charset="0"/>
                            <a:ea typeface="Cambria Math" panose="02040503050406030204" pitchFamily="48" charset="0"/>
                          </a:rPr>
                          <m:t>86×4+84×4+70×2</m:t>
                        </m:r>
                      </m:num>
                      <m:den>
                        <m:r>
                          <a:rPr lang="en-US" altLang="zh-CN" sz="2400" b="0" i="0">
                            <a:solidFill>
                              <a:srgbClr val="FF0000"/>
                            </a:solidFill>
                            <a:effectLst/>
                            <a:latin typeface="Cambria Math" panose="02040503050406030204" pitchFamily="48" charset="0"/>
                            <a:ea typeface="Cambria Math" panose="02040503050406030204" pitchFamily="48" charset="0"/>
                          </a:rPr>
                          <m:t>4+4+2</m:t>
                        </m:r>
                      </m:den>
                    </m:f>
                  </m:oMath>
                </a14:m>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82.</a:t>
                </a:r>
              </a:p>
            </p:txBody>
          </p:sp>
        </mc:Choice>
        <mc:Fallback xmlns="" xmlns:a16="http://schemas.microsoft.com/office/drawing/2014/main" xmlns:p14="http://schemas.microsoft.com/office/powerpoint/2010/main">
          <p:sp>
            <p:nvSpPr>
              <p:cNvPr id="4" name="yt_shape_15645" descr="{&quot;rangeId&quot;:17,&quot;color&quot;:&quot;R&quot;}"/>
              <p:cNvSpPr txBox="1">
                <a:spLocks noRot="1" noChangeAspect="1" noMove="1" noResize="1" noEditPoints="1" noAdjustHandles="1" noChangeArrowheads="1" noChangeShapeType="1" noTextEdit="1"/>
              </p:cNvSpPr>
              <p:nvPr/>
            </p:nvSpPr>
            <p:spPr>
              <a:xfrm>
                <a:off x="540000" y="2727312"/>
                <a:ext cx="4534575" cy="642163"/>
              </a:xfrm>
              <a:prstGeom prst="rect">
                <a:avLst/>
              </a:prstGeom>
              <a:blipFill>
                <a:blip r:embed="rId2"/>
                <a:stretch>
                  <a:fillRect l="-4172" r="-3230" b="-15094"/>
                </a:stretch>
              </a:blipFill>
            </p:spPr>
            <p:txBody>
              <a:bodyPr/>
              <a:lstStyle/>
              <a:p>
                <a:r>
                  <a:rPr lang="zh-CN" altLang="en-US">
                    <a:noFill/>
                  </a:rPr>
                  <a:t> </a:t>
                </a:r>
              </a:p>
            </p:txBody>
          </p:sp>
        </mc:Fallback>
      </mc:AlternateContent>
      <p:grpSp>
        <p:nvGrpSpPr>
          <p:cNvPr id="15647" name="yt_shape_15647">
            <a:extLst>
              <a:ext uri="{FF2B5EF4-FFF2-40B4-BE49-F238E27FC236}">
                <a16:creationId xmlns:a16="http://schemas.microsoft.com/office/drawing/2014/main" id="{249740F1-2B05-4C5A-B423-6F681AEFABC2}"/>
              </a:ext>
            </a:extLst>
          </p:cNvPr>
          <p:cNvGrpSpPr/>
          <p:nvPr/>
        </p:nvGrpSpPr>
        <p:grpSpPr>
          <a:xfrm>
            <a:off x="8177279" y="2727312"/>
            <a:ext cx="3474720" cy="2395042"/>
            <a:chOff x="0" y="0"/>
            <a:chExt cx="3474720" cy="2395042"/>
          </a:xfrm>
        </p:grpSpPr>
        <p:pic>
          <p:nvPicPr>
            <p:cNvPr id="5" name="yt_image_15647" descr="{&quot;rangeId&quot;:0,&quot;⚘_6&quot;:1}">
              <a:extLst>
                <a:ext uri="">
                  <a16:creationId xmlns="" xmlns:p14="http://schemas.microsoft.com/office/powerpoint/2010/main"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0" y="0"/>
              <a:ext cx="3474720" cy="1930527"/>
            </a:xfrm>
            <a:prstGeom prst="rect">
              <a:avLst/>
            </a:prstGeom>
            <a:noFill/>
            <a:extLst>
              <a:ext uri="{909E8E84-426E-40DD-AFC4-6F175D3DCCD1}">
                <a14:hiddenFill xmlns:a14="http://schemas.microsoft.com/office/drawing/2010/main">
                  <a:solidFill>
                    <a:srgbClr val="FFFFFF"/>
                  </a:solidFill>
                </a14:hiddenFill>
              </a:ext>
            </a:extLst>
          </p:spPr>
        </p:pic>
        <p:sp>
          <p:nvSpPr>
            <p:cNvPr id="15649" name="yt_shape_15649"/>
            <p:cNvSpPr txBox="1"/>
            <p:nvPr/>
          </p:nvSpPr>
          <p:spPr>
            <a:xfrm>
              <a:off x="1139807" y="1966527"/>
              <a:ext cx="123110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Times New Roman" pitchFamily="24"/>
                  <a:ea typeface="宋体" pitchFamily="24"/>
                </a:rPr>
                <a:t>题图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51" name="yt_shape_15651"/>
          <p:cNvSpPr txBox="1"/>
          <p:nvPr/>
        </p:nvSpPr>
        <p:spPr>
          <a:xfrm>
            <a:off x="540119" y="1855579"/>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学校决定根据总评成绩择优选拔</a:t>
            </a:r>
            <a:r>
              <a:rPr lang="en-US" altLang="zh-CN" sz="2400" b="0" i="0" u="none">
                <a:solidFill>
                  <a:srgbClr val="000000"/>
                </a:solidFill>
                <a:effectLst/>
                <a:latin typeface="Times New Roman" pitchFamily="24"/>
                <a:ea typeface="Times New Roman" pitchFamily="24"/>
              </a:rPr>
              <a:t>12</a:t>
            </a:r>
            <a:r>
              <a:rPr lang="zh-CN" altLang="zh-CN" sz="2400" b="0" i="0" u="none">
                <a:solidFill>
                  <a:srgbClr val="000000"/>
                </a:solidFill>
                <a:effectLst/>
                <a:latin typeface="Times New Roman" pitchFamily="24"/>
                <a:ea typeface="宋体" pitchFamily="24"/>
              </a:rPr>
              <a:t>名小记者，试分析小悦、小涵能否入选，并说明理由</a:t>
            </a:r>
            <a:r>
              <a:rPr lang="en-US" altLang="zh-CN" sz="2400" b="0" i="0" u="none">
                <a:solidFill>
                  <a:srgbClr val="000000"/>
                </a:solidFill>
                <a:effectLst/>
                <a:latin typeface="Times New Roman" pitchFamily="24"/>
                <a:ea typeface="Times New Roman" pitchFamily="24"/>
              </a:rPr>
              <a:t>.</a:t>
            </a:r>
          </a:p>
        </p:txBody>
      </p:sp>
      <p:sp>
        <p:nvSpPr>
          <p:cNvPr id="6" name="yt_shape_15652"/>
          <p:cNvSpPr txBox="1"/>
          <p:nvPr/>
        </p:nvSpPr>
        <p:spPr>
          <a:xfrm>
            <a:off x="540119" y="2967378"/>
            <a:ext cx="7716121"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spc="150" dirty="0">
                <a:solidFill>
                  <a:srgbClr val="FF0000"/>
                </a:solidFill>
                <a:effectLst/>
                <a:latin typeface="Times New Roman" pitchFamily="24"/>
                <a:ea typeface="楷体" pitchFamily="24"/>
              </a:rPr>
              <a:t>解：</a:t>
            </a:r>
            <a:r>
              <a:rPr lang="zh-CN" altLang="zh-CN" sz="2400" b="0" i="0" u="none" spc="150" dirty="0">
                <a:solidFill>
                  <a:srgbClr val="FF0000"/>
                </a:solidFill>
                <a:effectLst/>
                <a:latin typeface="宋体" pitchFamily="24"/>
                <a:ea typeface="宋体" pitchFamily="24"/>
              </a:rPr>
              <a:t>（</a:t>
            </a:r>
            <a:r>
              <a:rPr lang="en-US" altLang="zh-CN" sz="2400" b="0" i="0" u="none" spc="150" dirty="0">
                <a:solidFill>
                  <a:srgbClr val="FF0000"/>
                </a:solidFill>
                <a:effectLst/>
                <a:latin typeface="Times New Roman" pitchFamily="24"/>
                <a:ea typeface="Times New Roman" pitchFamily="24"/>
              </a:rPr>
              <a:t>3</a:t>
            </a:r>
            <a:r>
              <a:rPr lang="zh-CN" altLang="zh-CN" sz="2400" b="0" i="0" u="none" spc="150" dirty="0">
                <a:solidFill>
                  <a:srgbClr val="FF0000"/>
                </a:solidFill>
                <a:effectLst/>
                <a:latin typeface="宋体" pitchFamily="24"/>
                <a:ea typeface="宋体" pitchFamily="24"/>
              </a:rPr>
              <a:t>）</a:t>
            </a:r>
            <a:r>
              <a:rPr lang="zh-CN" altLang="zh-CN" sz="2400" b="0" i="0" u="none" spc="150" dirty="0">
                <a:solidFill>
                  <a:srgbClr val="FF0000"/>
                </a:solidFill>
                <a:effectLst/>
                <a:latin typeface="Times New Roman" pitchFamily="24"/>
                <a:ea typeface="楷体" pitchFamily="24"/>
              </a:rPr>
              <a:t>结论：小涵能入选，小悦不一定能入选</a:t>
            </a:r>
            <a:r>
              <a:rPr lang="en-US" altLang="zh-CN" sz="2400" b="0" i="0" u="none" spc="150" dirty="0">
                <a:solidFill>
                  <a:srgbClr val="FF0000"/>
                </a:solidFill>
                <a:effectLst/>
                <a:latin typeface="Times New Roman" pitchFamily="24"/>
                <a:ea typeface="Times New Roman" pitchFamily="24"/>
              </a:rPr>
              <a:t>.</a:t>
            </a:r>
          </a:p>
          <a:p>
            <a:pPr hangingPunct="0">
              <a:lnSpc>
                <a:spcPct val="129999"/>
              </a:lnSpc>
            </a:pPr>
            <a:r>
              <a:rPr lang="zh-CN" altLang="zh-CN" sz="2400" b="0" i="0" u="none" spc="150" dirty="0">
                <a:solidFill>
                  <a:srgbClr val="FF0000"/>
                </a:solidFill>
                <a:effectLst/>
                <a:latin typeface="Times New Roman" pitchFamily="24"/>
                <a:ea typeface="楷体" pitchFamily="24"/>
              </a:rPr>
              <a:t>理由：由频数直方图可得，总评成绩不低于</a:t>
            </a:r>
            <a:r>
              <a:rPr lang="en-US" altLang="zh-CN" sz="2400" b="0" i="0" u="none" spc="150" dirty="0">
                <a:solidFill>
                  <a:srgbClr val="FF0000"/>
                </a:solidFill>
                <a:effectLst/>
                <a:latin typeface="Times New Roman" pitchFamily="24"/>
                <a:ea typeface="Times New Roman" pitchFamily="24"/>
              </a:rPr>
              <a:t>80</a:t>
            </a:r>
            <a:r>
              <a:rPr lang="zh-CN" altLang="zh-CN" sz="2400" b="0" i="0" u="none" spc="150" dirty="0">
                <a:solidFill>
                  <a:srgbClr val="FF0000"/>
                </a:solidFill>
                <a:effectLst/>
                <a:latin typeface="Times New Roman" pitchFamily="24"/>
                <a:ea typeface="楷体" pitchFamily="24"/>
              </a:rPr>
              <a:t>分的</a:t>
            </a:r>
            <a:r>
              <a:rPr lang="zh-CN" altLang="zh-CN" sz="2400" spc="150" dirty="0">
                <a:solidFill>
                  <a:srgbClr val="FF0000"/>
                </a:solidFill>
                <a:latin typeface="Times New Roman" pitchFamily="24"/>
                <a:ea typeface="楷体" pitchFamily="24"/>
              </a:rPr>
              <a:t>生</a:t>
            </a:r>
            <a:endParaRPr lang="en-US" altLang="zh-CN" sz="2400" b="0" i="0" u="none" spc="150" dirty="0">
              <a:solidFill>
                <a:srgbClr val="FF0000"/>
              </a:solidFill>
              <a:effectLst/>
              <a:latin typeface="Times New Roman" pitchFamily="24"/>
              <a:ea typeface="Times New Roman" pitchFamily="24"/>
            </a:endParaRPr>
          </a:p>
        </p:txBody>
      </p:sp>
      <p:grpSp>
        <p:nvGrpSpPr>
          <p:cNvPr id="15653" name="yt_shape_15653">
            <a:extLst>
              <a:ext uri="{FF2B5EF4-FFF2-40B4-BE49-F238E27FC236}">
                <a16:creationId xmlns:a16="http://schemas.microsoft.com/office/drawing/2014/main" id="{249740F1-2B05-4C5A-B423-6F681AEFABC2}"/>
              </a:ext>
            </a:extLst>
          </p:cNvPr>
          <p:cNvGrpSpPr/>
          <p:nvPr/>
        </p:nvGrpSpPr>
        <p:grpSpPr>
          <a:xfrm>
            <a:off x="8177279" y="2967378"/>
            <a:ext cx="3474720" cy="2395042"/>
            <a:chOff x="0" y="0"/>
            <a:chExt cx="3474720" cy="2395042"/>
          </a:xfrm>
        </p:grpSpPr>
        <p:pic>
          <p:nvPicPr>
            <p:cNvPr id="7" name="yt_image_15653" descr="{&quot;rangeId&quot;:0,&quot;⚘_6&quot;:1}">
              <a:extLst>
                <a:ext uri="">
                  <a16:creationId xmlns="" xmlns:p14="http://schemas.microsoft.com/office/powerpoint/2010/main"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3474720" cy="1930527"/>
            </a:xfrm>
            <a:prstGeom prst="rect">
              <a:avLst/>
            </a:prstGeom>
            <a:noFill/>
            <a:extLst>
              <a:ext uri="{909E8E84-426E-40DD-AFC4-6F175D3DCCD1}">
                <a14:hiddenFill xmlns:a14="http://schemas.microsoft.com/office/drawing/2010/main">
                  <a:solidFill>
                    <a:srgbClr val="FFFFFF"/>
                  </a:solidFill>
                </a14:hiddenFill>
              </a:ext>
            </a:extLst>
          </p:spPr>
        </p:pic>
        <p:sp>
          <p:nvSpPr>
            <p:cNvPr id="15655" name="yt_shape_15655"/>
            <p:cNvSpPr txBox="1"/>
            <p:nvPr/>
          </p:nvSpPr>
          <p:spPr>
            <a:xfrm>
              <a:off x="1139807" y="1966527"/>
              <a:ext cx="123110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Times New Roman" pitchFamily="24"/>
                  <a:ea typeface="宋体" pitchFamily="24"/>
                </a:rPr>
                <a:t>题图</a:t>
              </a:r>
            </a:p>
          </p:txBody>
        </p:sp>
      </p:grpSp>
      <p:sp>
        <p:nvSpPr>
          <p:cNvPr id="3" name="yt_shape_15652">
            <a:extLst>
              <a:ext uri="{FF2B5EF4-FFF2-40B4-BE49-F238E27FC236}">
                <a16:creationId xmlns:a16="http://schemas.microsoft.com/office/drawing/2014/main" id="{CC16F111-4BF3-58B3-5199-B7DA23CEC881}"/>
              </a:ext>
            </a:extLst>
          </p:cNvPr>
          <p:cNvSpPr txBox="1"/>
          <p:nvPr/>
        </p:nvSpPr>
        <p:spPr>
          <a:xfrm>
            <a:off x="540001" y="3876025"/>
            <a:ext cx="7860255" cy="42851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spc="150" dirty="0">
                <a:solidFill>
                  <a:srgbClr val="FF0000"/>
                </a:solidFill>
                <a:effectLst/>
                <a:latin typeface="Times New Roman" pitchFamily="24"/>
                <a:ea typeface="楷体" pitchFamily="24"/>
              </a:rPr>
              <a:t>有</a:t>
            </a:r>
            <a:r>
              <a:rPr lang="en-US" altLang="zh-CN" sz="2400" b="0" i="0" u="none" spc="150" dirty="0">
                <a:solidFill>
                  <a:srgbClr val="FF0000"/>
                </a:solidFill>
                <a:effectLst/>
                <a:latin typeface="Times New Roman" pitchFamily="24"/>
                <a:ea typeface="Times New Roman" pitchFamily="24"/>
              </a:rPr>
              <a:t>10</a:t>
            </a:r>
            <a:r>
              <a:rPr lang="zh-CN" altLang="zh-CN" sz="2400" b="0" i="0" u="none" spc="150" dirty="0">
                <a:solidFill>
                  <a:srgbClr val="FF0000"/>
                </a:solidFill>
                <a:effectLst/>
                <a:latin typeface="Times New Roman" pitchFamily="24"/>
                <a:ea typeface="楷体" pitchFamily="24"/>
              </a:rPr>
              <a:t>名，总评成绩不低于</a:t>
            </a:r>
            <a:r>
              <a:rPr lang="en-US" altLang="zh-CN" sz="2400" b="0" i="0" u="none" spc="150" dirty="0">
                <a:solidFill>
                  <a:srgbClr val="FF0000"/>
                </a:solidFill>
                <a:effectLst/>
                <a:latin typeface="Times New Roman" pitchFamily="24"/>
                <a:ea typeface="Times New Roman" pitchFamily="24"/>
              </a:rPr>
              <a:t>70</a:t>
            </a:r>
            <a:r>
              <a:rPr lang="zh-CN" altLang="zh-CN" sz="2400" b="0" i="0" u="none" spc="150" dirty="0">
                <a:solidFill>
                  <a:srgbClr val="FF0000"/>
                </a:solidFill>
                <a:effectLst/>
                <a:latin typeface="Times New Roman" pitchFamily="24"/>
                <a:ea typeface="楷体" pitchFamily="24"/>
              </a:rPr>
              <a:t>分且小于</a:t>
            </a:r>
            <a:r>
              <a:rPr lang="en-US" altLang="zh-CN" sz="2400" b="0" i="0" u="none" spc="150" dirty="0">
                <a:solidFill>
                  <a:srgbClr val="FF0000"/>
                </a:solidFill>
                <a:effectLst/>
                <a:latin typeface="Times New Roman" pitchFamily="24"/>
                <a:ea typeface="Times New Roman" pitchFamily="24"/>
              </a:rPr>
              <a:t>80</a:t>
            </a:r>
            <a:r>
              <a:rPr lang="zh-CN" altLang="zh-CN" sz="2400" b="0" i="0" u="none" spc="150" dirty="0">
                <a:solidFill>
                  <a:srgbClr val="FF0000"/>
                </a:solidFill>
                <a:effectLst/>
                <a:latin typeface="Times New Roman" pitchFamily="24"/>
                <a:ea typeface="楷体" pitchFamily="24"/>
              </a:rPr>
              <a:t>分的学生有</a:t>
            </a:r>
            <a:r>
              <a:rPr lang="en-US" altLang="zh-CN" sz="2400" b="0" i="0" u="none" spc="150" dirty="0">
                <a:solidFill>
                  <a:srgbClr val="FF0000"/>
                </a:solidFill>
                <a:effectLst/>
                <a:latin typeface="Times New Roman" pitchFamily="24"/>
                <a:ea typeface="Times New Roman" pitchFamily="24"/>
              </a:rPr>
              <a:t>6</a:t>
            </a:r>
            <a:r>
              <a:rPr lang="zh-CN" altLang="zh-CN" sz="2400" b="0" i="0" u="none" spc="150" dirty="0">
                <a:solidFill>
                  <a:srgbClr val="FF0000"/>
                </a:solidFill>
                <a:effectLst/>
                <a:latin typeface="Times New Roman" pitchFamily="24"/>
                <a:ea typeface="楷体" pitchFamily="24"/>
              </a:rPr>
              <a:t>名</a:t>
            </a:r>
            <a:r>
              <a:rPr lang="en-US" altLang="zh-CN" sz="2400" b="0" i="0" u="none" spc="150" dirty="0">
                <a:solidFill>
                  <a:srgbClr val="FF0000"/>
                </a:solidFill>
                <a:effectLst/>
                <a:latin typeface="Times New Roman" pitchFamily="24"/>
                <a:ea typeface="Times New Roman" pitchFamily="24"/>
              </a:rPr>
              <a:t>.</a:t>
            </a:r>
          </a:p>
        </p:txBody>
      </p:sp>
      <p:sp>
        <p:nvSpPr>
          <p:cNvPr id="4" name="yt_shape_15652">
            <a:extLst>
              <a:ext uri="{FF2B5EF4-FFF2-40B4-BE49-F238E27FC236}">
                <a16:creationId xmlns:a16="http://schemas.microsoft.com/office/drawing/2014/main" id="{C00A7D01-3050-799D-63EF-947AB9B6EADE}"/>
              </a:ext>
            </a:extLst>
          </p:cNvPr>
          <p:cNvSpPr txBox="1"/>
          <p:nvPr/>
        </p:nvSpPr>
        <p:spPr>
          <a:xfrm>
            <a:off x="540001" y="4304540"/>
            <a:ext cx="7860255" cy="42851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spc="150" dirty="0">
                <a:solidFill>
                  <a:srgbClr val="FF0000"/>
                </a:solidFill>
                <a:effectLst/>
                <a:latin typeface="Times New Roman" pitchFamily="24"/>
                <a:ea typeface="楷体" pitchFamily="24"/>
              </a:rPr>
              <a:t>小涵和小悦的总评成绩分别是</a:t>
            </a:r>
            <a:r>
              <a:rPr lang="en-US" altLang="zh-CN" sz="2400" b="0" i="0" u="none" spc="150" dirty="0">
                <a:solidFill>
                  <a:srgbClr val="FF0000"/>
                </a:solidFill>
                <a:effectLst/>
                <a:latin typeface="Times New Roman" pitchFamily="24"/>
                <a:ea typeface="Times New Roman" pitchFamily="24"/>
              </a:rPr>
              <a:t>82</a:t>
            </a:r>
            <a:r>
              <a:rPr lang="zh-CN" altLang="zh-CN" sz="2400" b="0" i="0" u="none" spc="150" dirty="0">
                <a:solidFill>
                  <a:srgbClr val="FF0000"/>
                </a:solidFill>
                <a:effectLst/>
                <a:latin typeface="Times New Roman" pitchFamily="24"/>
                <a:ea typeface="楷体" pitchFamily="24"/>
              </a:rPr>
              <a:t>分，</a:t>
            </a:r>
            <a:r>
              <a:rPr lang="en-US" altLang="zh-CN" sz="2400" b="0" i="0" u="none" spc="150" dirty="0">
                <a:solidFill>
                  <a:srgbClr val="FF0000"/>
                </a:solidFill>
                <a:effectLst/>
                <a:latin typeface="Times New Roman" pitchFamily="24"/>
                <a:ea typeface="Times New Roman" pitchFamily="24"/>
              </a:rPr>
              <a:t>78</a:t>
            </a:r>
            <a:r>
              <a:rPr lang="zh-CN" altLang="zh-CN" sz="2400" b="0" i="0" u="none" spc="150" dirty="0">
                <a:solidFill>
                  <a:srgbClr val="FF0000"/>
                </a:solidFill>
                <a:effectLst/>
                <a:latin typeface="Times New Roman" pitchFamily="24"/>
                <a:ea typeface="楷体" pitchFamily="24"/>
              </a:rPr>
              <a:t>分，学校要选拔</a:t>
            </a:r>
            <a:endParaRPr lang="en-US" altLang="zh-CN" sz="2400" b="0" i="0" u="none" spc="150" dirty="0">
              <a:solidFill>
                <a:srgbClr val="FF0000"/>
              </a:solidFill>
              <a:effectLst/>
              <a:latin typeface="Times New Roman" pitchFamily="24"/>
              <a:ea typeface="Times New Roman" pitchFamily="24"/>
            </a:endParaRPr>
          </a:p>
        </p:txBody>
      </p:sp>
      <p:sp>
        <p:nvSpPr>
          <p:cNvPr id="5" name="yt_shape_15652">
            <a:extLst>
              <a:ext uri="{FF2B5EF4-FFF2-40B4-BE49-F238E27FC236}">
                <a16:creationId xmlns:a16="http://schemas.microsoft.com/office/drawing/2014/main" id="{C8B93A3F-F05F-40A8-8057-66238346396D}"/>
              </a:ext>
            </a:extLst>
          </p:cNvPr>
          <p:cNvSpPr txBox="1"/>
          <p:nvPr/>
        </p:nvSpPr>
        <p:spPr>
          <a:xfrm>
            <a:off x="540000" y="4733055"/>
            <a:ext cx="7860255" cy="428515"/>
          </a:xfrm>
          <a:prstGeom prst="rect">
            <a:avLst/>
          </a:prstGeom>
        </p:spPr>
        <p:txBody>
          <a:bodyPr vert="horz" wrap="square" lIns="0" tIns="0" rIns="0" bIns="0" rtlCol="0">
            <a:spAutoFit/>
          </a:bodyPr>
          <a:lstStyle/>
          <a:p>
            <a:pPr hangingPunct="0">
              <a:lnSpc>
                <a:spcPct val="129999"/>
              </a:lnSpc>
            </a:pPr>
            <a:r>
              <a:rPr lang="en-US" altLang="zh-CN" sz="2400" b="0" i="0" u="none" spc="150" dirty="0">
                <a:solidFill>
                  <a:srgbClr val="FF0000"/>
                </a:solidFill>
                <a:effectLst/>
                <a:latin typeface="Times New Roman" pitchFamily="24"/>
                <a:ea typeface="Times New Roman" pitchFamily="24"/>
              </a:rPr>
              <a:t>12</a:t>
            </a:r>
            <a:r>
              <a:rPr lang="zh-CN" altLang="zh-CN" sz="2400" b="0" i="0" u="none" spc="150" dirty="0">
                <a:solidFill>
                  <a:srgbClr val="FF0000"/>
                </a:solidFill>
                <a:effectLst/>
                <a:latin typeface="Times New Roman" pitchFamily="24"/>
                <a:ea typeface="楷体" pitchFamily="24"/>
              </a:rPr>
              <a:t>名小记者，小涵的成绩在前</a:t>
            </a:r>
            <a:r>
              <a:rPr lang="en-US" altLang="zh-CN" sz="2400" b="0" i="0" u="none" spc="150" dirty="0">
                <a:solidFill>
                  <a:srgbClr val="FF0000"/>
                </a:solidFill>
                <a:effectLst/>
                <a:latin typeface="Times New Roman" pitchFamily="24"/>
                <a:ea typeface="Times New Roman" pitchFamily="24"/>
              </a:rPr>
              <a:t>12</a:t>
            </a:r>
            <a:r>
              <a:rPr lang="zh-CN" altLang="zh-CN" sz="2400" b="0" i="0" u="none" spc="150" dirty="0">
                <a:solidFill>
                  <a:srgbClr val="FF0000"/>
                </a:solidFill>
                <a:effectLst/>
                <a:latin typeface="Times New Roman" pitchFamily="24"/>
                <a:ea typeface="楷体" pitchFamily="24"/>
              </a:rPr>
              <a:t>名，因此小涵一定能</a:t>
            </a:r>
            <a:r>
              <a:rPr lang="zh-CN" altLang="zh-CN" sz="2400" spc="150" dirty="0">
                <a:solidFill>
                  <a:srgbClr val="FF0000"/>
                </a:solidFill>
                <a:latin typeface="Times New Roman" pitchFamily="24"/>
                <a:ea typeface="楷体" pitchFamily="24"/>
              </a:rPr>
              <a:t>入</a:t>
            </a:r>
            <a:endParaRPr lang="en-US" altLang="zh-CN" sz="2400" b="0" i="0" u="none" spc="150" dirty="0">
              <a:solidFill>
                <a:srgbClr val="FF0000"/>
              </a:solidFill>
              <a:effectLst/>
              <a:latin typeface="Times New Roman" pitchFamily="24"/>
              <a:ea typeface="Times New Roman" pitchFamily="24"/>
            </a:endParaRPr>
          </a:p>
        </p:txBody>
      </p:sp>
      <p:sp>
        <p:nvSpPr>
          <p:cNvPr id="8" name="yt_shape_15652">
            <a:extLst>
              <a:ext uri="{FF2B5EF4-FFF2-40B4-BE49-F238E27FC236}">
                <a16:creationId xmlns:a16="http://schemas.microsoft.com/office/drawing/2014/main" id="{0444E5BE-8EB4-25FD-F151-520A448E3A5F}"/>
              </a:ext>
            </a:extLst>
          </p:cNvPr>
          <p:cNvSpPr txBox="1"/>
          <p:nvPr/>
        </p:nvSpPr>
        <p:spPr>
          <a:xfrm>
            <a:off x="539999" y="5146968"/>
            <a:ext cx="8220297" cy="42851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spc="150" dirty="0">
                <a:solidFill>
                  <a:srgbClr val="FF0000"/>
                </a:solidFill>
                <a:effectLst/>
                <a:latin typeface="Times New Roman" pitchFamily="24"/>
                <a:ea typeface="楷体" pitchFamily="24"/>
              </a:rPr>
              <a:t>选；小悦的成绩不一定在前</a:t>
            </a:r>
            <a:r>
              <a:rPr lang="en-US" altLang="zh-CN" sz="2400" b="0" i="0" u="none" spc="150" dirty="0">
                <a:solidFill>
                  <a:srgbClr val="FF0000"/>
                </a:solidFill>
                <a:effectLst/>
                <a:latin typeface="Times New Roman" pitchFamily="24"/>
                <a:ea typeface="Times New Roman" pitchFamily="24"/>
              </a:rPr>
              <a:t>12</a:t>
            </a:r>
            <a:r>
              <a:rPr lang="zh-CN" altLang="zh-CN" sz="2400" b="0" i="0" u="none" spc="150" dirty="0">
                <a:solidFill>
                  <a:srgbClr val="FF0000"/>
                </a:solidFill>
                <a:effectLst/>
                <a:latin typeface="Times New Roman" pitchFamily="24"/>
                <a:ea typeface="楷体" pitchFamily="24"/>
              </a:rPr>
              <a:t>名，因此小悦不一定能入选</a:t>
            </a:r>
            <a:r>
              <a:rPr lang="en-US" altLang="zh-CN" sz="2400" b="0" i="0" u="none" spc="150" dirty="0">
                <a:solidFill>
                  <a:srgbClr val="FF0000"/>
                </a:solidFill>
                <a:effectLst/>
                <a:latin typeface="Times New Roman" pitchFamily="24"/>
                <a:ea typeface="Times New Roman"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3" grpId="0" build="allAtOnce"/>
      <p:bldP spid="4" grpId="0" build="allAtOnce"/>
      <p:bldP spid="5" grpId="0" build="allAtOnce"/>
      <p:bldP spid="8"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62" name="yt_shape_15562"/>
          <p:cNvSpPr txBox="1"/>
          <p:nvPr/>
        </p:nvSpPr>
        <p:spPr>
          <a:xfrm>
            <a:off x="540119" y="165928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常德市中考</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月</a:t>
            </a:r>
            <a:r>
              <a:rPr lang="en-US" altLang="zh-CN" sz="2400" b="0" i="0" u="none">
                <a:solidFill>
                  <a:srgbClr val="000000"/>
                </a:solidFill>
                <a:effectLst/>
                <a:latin typeface="Times New Roman" pitchFamily="24"/>
                <a:ea typeface="Times New Roman" pitchFamily="24"/>
              </a:rPr>
              <a:t>23</a:t>
            </a:r>
            <a:r>
              <a:rPr lang="zh-CN" altLang="zh-CN" sz="2400" b="0" i="0" u="none">
                <a:solidFill>
                  <a:srgbClr val="000000"/>
                </a:solidFill>
                <a:effectLst/>
                <a:latin typeface="Times New Roman" pitchFamily="24"/>
                <a:ea typeface="宋体" pitchFamily="24"/>
              </a:rPr>
              <a:t>日是世界读书日，这天某校为了解学生课外阅读情况，随机收集了</a:t>
            </a:r>
            <a:r>
              <a:rPr lang="en-US" altLang="zh-CN" sz="2400" b="0" i="0" u="none">
                <a:solidFill>
                  <a:srgbClr val="000000"/>
                </a:solidFill>
                <a:effectLst/>
                <a:latin typeface="Times New Roman" pitchFamily="24"/>
                <a:ea typeface="Times New Roman" pitchFamily="24"/>
              </a:rPr>
              <a:t>30</a:t>
            </a:r>
            <a:r>
              <a:rPr lang="zh-CN" altLang="zh-CN" sz="2400" b="0" i="0" u="none">
                <a:solidFill>
                  <a:srgbClr val="000000"/>
                </a:solidFill>
                <a:effectLst/>
                <a:latin typeface="Times New Roman" pitchFamily="24"/>
                <a:ea typeface="宋体" pitchFamily="24"/>
              </a:rPr>
              <a:t>名学生每周课外阅读的时间，统计如下：</a:t>
            </a:r>
          </a:p>
        </p:txBody>
      </p:sp>
      <p:graphicFrame>
        <p:nvGraphicFramePr>
          <p:cNvPr id="15563" name="yt_table_15563" title="H_126.7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49442342"/>
              </p:ext>
            </p:extLst>
          </p:nvPr>
        </p:nvGraphicFramePr>
        <p:xfrm>
          <a:off x="540000" y="2771081"/>
          <a:ext cx="11111996" cy="1609344"/>
        </p:xfrm>
        <a:graphic>
          <a:graphicData uri="http://schemas.openxmlformats.org/drawingml/2006/table">
            <a:tbl>
              <a:tblPr>
                <a:tableStyleId>{5940675A-B579-460E-94D1-54222C63F5DA}</a:tableStyleId>
              </a:tblPr>
              <a:tblGrid>
                <a:gridCol w="2804335">
                  <a:extLst>
                    <a:ext uri="{9D8B030D-6E8A-4147-A177-3AD203B41FA5}">
                      <a16:colId xmlns:a16="http://schemas.microsoft.com/office/drawing/2014/main" val="20000"/>
                    </a:ext>
                  </a:extLst>
                </a:gridCol>
                <a:gridCol w="2077948">
                  <a:extLst>
                    <a:ext uri="{9D8B030D-6E8A-4147-A177-3AD203B41FA5}">
                      <a16:colId xmlns:a16="http://schemas.microsoft.com/office/drawing/2014/main" val="20001"/>
                    </a:ext>
                  </a:extLst>
                </a:gridCol>
                <a:gridCol w="2077948">
                  <a:extLst>
                    <a:ext uri="{9D8B030D-6E8A-4147-A177-3AD203B41FA5}">
                      <a16:colId xmlns:a16="http://schemas.microsoft.com/office/drawing/2014/main" val="20002"/>
                    </a:ext>
                  </a:extLst>
                </a:gridCol>
                <a:gridCol w="2077948">
                  <a:extLst>
                    <a:ext uri="{9D8B030D-6E8A-4147-A177-3AD203B41FA5}">
                      <a16:colId xmlns:a16="http://schemas.microsoft.com/office/drawing/2014/main" val="20003"/>
                    </a:ext>
                  </a:extLst>
                </a:gridCol>
                <a:gridCol w="2073817">
                  <a:extLst>
                    <a:ext uri="{9D8B030D-6E8A-4147-A177-3AD203B41FA5}">
                      <a16:colId xmlns:a16="http://schemas.microsoft.com/office/drawing/2014/main" val="20004"/>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阅读时间</a:t>
                      </a:r>
                    </a:p>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小时</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x</a:t>
                      </a:r>
                      <a:r>
                        <a:rPr lang="en-US" altLang="zh-CN" sz="2400" b="0" i="0" u="none">
                          <a:solidFill>
                            <a:srgbClr val="000000"/>
                          </a:solidFill>
                          <a:effectLst/>
                          <a:latin typeface="宋体" pitchFamily="24"/>
                          <a:ea typeface="宋体" pitchFamily="24"/>
                        </a:rPr>
                        <a:t>≤</a:t>
                      </a:r>
                    </a:p>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3.5</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p>
                    <a:p>
                      <a:pPr algn="ctr" eaLnBrk="1" fontAlgn="ctr" latinLnBrk="0" hangingPunct="0">
                        <a:lnSpc>
                          <a:spcPct val="129999"/>
                        </a:lnSpc>
                      </a:pP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x</a:t>
                      </a:r>
                    </a:p>
                    <a:p>
                      <a:pPr algn="ctr" eaLnBrk="1" fontAlgn="ctr" latinLnBrk="0" hangingPunct="0">
                        <a:lnSpc>
                          <a:spcPct val="129999"/>
                        </a:lnSpc>
                      </a:pP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6.5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人数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5565" name="yt_shape_15565"/>
          <p:cNvSpPr txBox="1"/>
          <p:nvPr/>
        </p:nvSpPr>
        <p:spPr>
          <a:xfrm>
            <a:off x="540119" y="465007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若该校共有</a:t>
            </a:r>
            <a:r>
              <a:rPr lang="en-US" altLang="zh-CN" sz="2400" b="0" i="0" u="none">
                <a:solidFill>
                  <a:srgbClr val="000000"/>
                </a:solidFill>
                <a:effectLst/>
                <a:latin typeface="Times New Roman" pitchFamily="24"/>
                <a:ea typeface="Times New Roman" pitchFamily="24"/>
              </a:rPr>
              <a:t>1200</a:t>
            </a:r>
            <a:r>
              <a:rPr lang="zh-CN" altLang="zh-CN" sz="2400" b="0" i="0" u="none">
                <a:solidFill>
                  <a:srgbClr val="000000"/>
                </a:solidFill>
                <a:effectLst/>
                <a:latin typeface="Times New Roman" pitchFamily="24"/>
                <a:ea typeface="宋体" pitchFamily="24"/>
              </a:rPr>
              <a:t>名学生，试估计全校每周课外阅读时间在</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小时以上的学生人数为</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400</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人</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49B87C8F-A436-09E9-E7DB-823E765CC348}"/>
              </a:ext>
            </a:extLst>
          </p:cNvPr>
          <p:cNvSpPr txBox="1"/>
          <p:nvPr/>
        </p:nvSpPr>
        <p:spPr>
          <a:xfrm>
            <a:off x="1059708" y="5078752"/>
            <a:ext cx="942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400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66" name="yt_shape_15566"/>
          <p:cNvSpPr txBox="1"/>
          <p:nvPr/>
        </p:nvSpPr>
        <p:spPr>
          <a:xfrm>
            <a:off x="540119" y="1474164"/>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某校八</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班数学标准化试题测试成绩分布情况如图所示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试题共</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Times New Roman" pitchFamily="24"/>
                <a:ea typeface="宋体" pitchFamily="24"/>
              </a:rPr>
              <a:t>题，每题</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分，满分</a:t>
            </a:r>
            <a:r>
              <a:rPr lang="en-US" altLang="zh-CN" sz="2400" b="0" i="0" u="none">
                <a:solidFill>
                  <a:srgbClr val="000000"/>
                </a:solidFill>
                <a:effectLst/>
                <a:latin typeface="Times New Roman" pitchFamily="24"/>
                <a:ea typeface="Times New Roman" pitchFamily="24"/>
              </a:rPr>
              <a:t>100</a:t>
            </a:r>
            <a:r>
              <a:rPr lang="zh-CN" altLang="zh-CN" sz="2400" b="0" i="0" u="none">
                <a:solidFill>
                  <a:srgbClr val="000000"/>
                </a:solidFill>
                <a:effectLst/>
                <a:latin typeface="Times New Roman" pitchFamily="24"/>
                <a:ea typeface="宋体" pitchFamily="24"/>
              </a:rPr>
              <a:t>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，如果成绩为</a:t>
            </a: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Times New Roman" pitchFamily="24"/>
                <a:ea typeface="宋体" pitchFamily="24"/>
              </a:rPr>
              <a:t>分及</a:t>
            </a:r>
            <a:r>
              <a:rPr lang="en-US" altLang="zh-CN" sz="2400" b="0" i="0" u="none">
                <a:solidFill>
                  <a:srgbClr val="000000"/>
                </a:solidFill>
                <a:effectLst/>
                <a:latin typeface="Times New Roman" pitchFamily="24"/>
                <a:ea typeface="Times New Roman" pitchFamily="24"/>
              </a:rPr>
              <a:t>60</a:t>
            </a:r>
            <a:r>
              <a:rPr lang="zh-CN" altLang="zh-CN" sz="2400" b="0" i="0" u="none">
                <a:solidFill>
                  <a:srgbClr val="000000"/>
                </a:solidFill>
                <a:effectLst/>
                <a:latin typeface="Times New Roman" pitchFamily="24"/>
                <a:ea typeface="宋体" pitchFamily="24"/>
              </a:rPr>
              <a:t>分以上为及格，那么该班学生的及格率为</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93.75</a:t>
            </a:r>
            <a:r>
              <a:rPr lang="zh-CN" altLang="zh-CN" sz="2400" b="0" i="0" u="sng">
                <a:solidFill>
                  <a:srgbClr val="FF0000">
                    <a:alpha val="0"/>
                  </a:srgbClr>
                </a:solidFill>
                <a:effectLst/>
                <a:uFill>
                  <a:solidFill>
                    <a:srgbClr val="000000"/>
                  </a:solidFill>
                </a:uFill>
                <a:latin typeface="Times New Roman" pitchFamily="24"/>
                <a:ea typeface="Times New Roman" pitchFamily="24"/>
              </a:rPr>
              <a:t>％</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每组含最小值，不含最大值</a:t>
            </a:r>
            <a:r>
              <a:rPr lang="zh-CN" altLang="zh-CN" sz="2400" b="0" i="0" u="none">
                <a:solidFill>
                  <a:srgbClr val="000000"/>
                </a:solidFill>
                <a:effectLst/>
                <a:latin typeface="宋体" pitchFamily="24"/>
                <a:ea typeface="宋体" pitchFamily="24"/>
              </a:rPr>
              <a:t>）</a:t>
            </a:r>
          </a:p>
        </p:txBody>
      </p:sp>
      <p:sp>
        <p:nvSpPr>
          <p:cNvPr id="15570" name="yt_shape_15570"/>
          <p:cNvSpPr txBox="1"/>
          <p:nvPr/>
        </p:nvSpPr>
        <p:spPr>
          <a:xfrm>
            <a:off x="540000" y="5421184"/>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5567" name="yt_shape_15567" title="H_181.48111">
            <a:extLst>
              <a:ext uri="{FF2B5EF4-FFF2-40B4-BE49-F238E27FC236}">
                <a16:creationId xmlns:a16="http://schemas.microsoft.com/office/drawing/2014/main" id="{249740F1-2B05-4C5A-B423-6F681AEFABC2}"/>
              </a:ext>
            </a:extLst>
          </p:cNvPr>
          <p:cNvGrpSpPr/>
          <p:nvPr/>
        </p:nvGrpSpPr>
        <p:grpSpPr>
          <a:xfrm>
            <a:off x="4532947" y="3066094"/>
            <a:ext cx="3126105" cy="2304810"/>
            <a:chOff x="0" y="0"/>
            <a:chExt cx="3126105" cy="2304810"/>
          </a:xfrm>
        </p:grpSpPr>
        <p:pic>
          <p:nvPicPr>
            <p:cNvPr id="2" name="yt_image_15567">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3126105" cy="1908810"/>
            </a:xfrm>
            <a:prstGeom prst="rect">
              <a:avLst/>
            </a:prstGeom>
            <a:noFill/>
            <a:extLst>
              <a:ext uri="{909E8E84-426E-40DD-AFC4-6F175D3DCCD1}">
                <a14:hiddenFill xmlns:a14="http://schemas.microsoft.com/office/drawing/2010/main">
                  <a:solidFill>
                    <a:srgbClr val="FFFFFF"/>
                  </a:solidFill>
                </a14:hiddenFill>
              </a:ext>
            </a:extLst>
          </p:spPr>
        </p:pic>
        <p:sp>
          <p:nvSpPr>
            <p:cNvPr id="15569" name="yt_shape_15569"/>
            <p:cNvSpPr txBox="1"/>
            <p:nvPr/>
          </p:nvSpPr>
          <p:spPr>
            <a:xfrm>
              <a:off x="1029771" y="194481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8B9BECD2-C4CC-6632-53C6-721BDE17F9DD}"/>
              </a:ext>
            </a:extLst>
          </p:cNvPr>
          <p:cNvSpPr txBox="1"/>
          <p:nvPr/>
        </p:nvSpPr>
        <p:spPr>
          <a:xfrm>
            <a:off x="1059708" y="2378334"/>
            <a:ext cx="14754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93.75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71" name="yt_shape_15571"/>
          <p:cNvSpPr txBox="1"/>
          <p:nvPr/>
        </p:nvSpPr>
        <p:spPr>
          <a:xfrm>
            <a:off x="540000" y="1129656"/>
            <a:ext cx="5491888"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900" b="0" i="0" u="none">
                <a:solidFill>
                  <a:srgbClr val="1EE3CF"/>
                </a:solidFill>
                <a:effectLst/>
                <a:latin typeface="Times New Roman" pitchFamily="9"/>
                <a:ea typeface="宋体" pitchFamily="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平均数、众数、中位数、方差</a:t>
            </a:r>
          </a:p>
        </p:txBody>
      </p:sp>
      <p:sp>
        <p:nvSpPr>
          <p:cNvPr id="15572" name="yt_shape_15572"/>
          <p:cNvSpPr txBox="1"/>
          <p:nvPr/>
        </p:nvSpPr>
        <p:spPr>
          <a:xfrm>
            <a:off x="540120" y="1629221"/>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安徽省中考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冉冉的妈妈在网上销售装饰品</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最近一周，每天销售某种装饰品的个数为：</a:t>
            </a: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11</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13</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15.</a:t>
            </a:r>
            <a:r>
              <a:rPr lang="zh-CN" altLang="zh-CN" sz="2400" b="0" i="0" u="none">
                <a:solidFill>
                  <a:srgbClr val="000000"/>
                </a:solidFill>
                <a:effectLst/>
                <a:latin typeface="Times New Roman" pitchFamily="24"/>
                <a:ea typeface="宋体" pitchFamily="24"/>
              </a:rPr>
              <a:t>关于这组数据，冉冉得出如下结果，其中错误的是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D</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5573" name="yt_table_15573" title="H_83.37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81082351"/>
                  </p:ext>
                </p:extLst>
              </p:nvPr>
            </p:nvGraphicFramePr>
            <p:xfrm>
              <a:off x="540000" y="3068787"/>
              <a:ext cx="5426203" cy="1058800"/>
            </p:xfrm>
            <a:graphic>
              <a:graphicData uri="http://schemas.openxmlformats.org/drawingml/2006/table">
                <a:tbl>
                  <a:tblPr/>
                  <a:tblGrid>
                    <a:gridCol w="3021140">
                      <a:extLst>
                        <a:ext uri="{9D8B030D-6E8A-4147-A177-3AD203B41FA5}">
                          <a16:colId xmlns:a16="http://schemas.microsoft.com/office/drawing/2014/main" val="10795"/>
                        </a:ext>
                      </a:extLst>
                    </a:gridCol>
                    <a:gridCol w="2405063">
                      <a:extLst>
                        <a:ext uri="{9D8B030D-6E8A-4147-A177-3AD203B41FA5}">
                          <a16:colId xmlns:a16="http://schemas.microsoft.com/office/drawing/2014/main" val="1079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众数是</a:t>
                          </a:r>
                          <a:r>
                            <a:rPr lang="en-US" altLang="zh-CN" sz="2400" b="0" i="0" u="none">
                              <a:solidFill>
                                <a:srgbClr val="000000"/>
                              </a:solidFill>
                              <a:effectLst/>
                              <a:latin typeface="Times New Roman" pitchFamily="24"/>
                              <a:ea typeface="Times New Roman" pitchFamily="24"/>
                            </a:rPr>
                            <a:t>11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平均数是</a:t>
                          </a:r>
                          <a:r>
                            <a:rPr lang="en-US" altLang="zh-CN" sz="2400" b="0" i="0" u="none">
                              <a:solidFill>
                                <a:srgbClr val="000000"/>
                              </a:solidFill>
                              <a:effectLst/>
                              <a:latin typeface="Times New Roman" pitchFamily="24"/>
                              <a:ea typeface="Times New Roman" pitchFamily="24"/>
                            </a:rPr>
                            <a:t>12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方差是</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18</m:t>
                                  </m:r>
                                </m:num>
                                <m:den>
                                  <m:r>
                                    <a:rPr lang="en-US" altLang="zh-CN" sz="2400" b="0" i="0">
                                      <a:solidFill>
                                        <a:srgbClr val="010000"/>
                                      </a:solidFill>
                                      <a:effectLst/>
                                      <a:latin typeface="Cambria Math" panose="02040503050406030204" pitchFamily="48" charset="0"/>
                                      <a:ea typeface="Cambria Math" panose="02040503050406030204" pitchFamily="48" charset="0"/>
                                    </a:rPr>
                                    <m:t>7</m:t>
                                  </m:r>
                                </m:den>
                              </m:f>
                            </m:oMath>
                          </a14:m>
                          <a:endParaRPr lang="zh-CN" altLang="zh-CN" sz="2400" b="0" i="0" u="none">
                            <a:solidFill>
                              <a:srgbClr val="000000"/>
                            </a:solidFill>
                            <a:effectLst/>
                            <a:latin typeface="Times New Roman" pitchFamily="24"/>
                            <a:ea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中位数是</a:t>
                          </a:r>
                          <a:r>
                            <a:rPr lang="en-US" altLang="zh-CN" sz="2400" b="0" i="0" u="none">
                              <a:solidFill>
                                <a:srgbClr val="000000"/>
                              </a:solidFill>
                              <a:effectLst/>
                              <a:latin typeface="Times New Roman" pitchFamily="24"/>
                              <a:ea typeface="Times New Roman" pitchFamily="24"/>
                            </a:rPr>
                            <a:t>13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6"/>
                      </a:ext>
                    </a:extLst>
                  </a:tr>
                </a:tbl>
              </a:graphicData>
            </a:graphic>
          </p:graphicFrame>
        </mc:Choice>
        <mc:Fallback xmlns="" xmlns:p14="http://schemas.microsoft.com/office/powerpoint/2010/main" xmlns:a16="http://schemas.microsoft.com/office/drawing/2014/main">
          <p:graphicFrame>
            <p:nvGraphicFramePr>
              <p:cNvPr id="15573" name="yt_table_15573" descr="{&quot;rangeId&quot;:6,&quot;type&quot;:&quot;Option&quot;}" title="H_83.37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81082351"/>
                  </p:ext>
                </p:extLst>
              </p:nvPr>
            </p:nvGraphicFramePr>
            <p:xfrm>
              <a:off x="540000" y="2839131"/>
              <a:ext cx="5426203" cy="1058800"/>
            </p:xfrm>
            <a:graphic>
              <a:graphicData uri="http://schemas.openxmlformats.org/drawingml/2006/table">
                <a:tbl>
                  <a:tblPr/>
                  <a:tblGrid>
                    <a:gridCol w="3021140">
                      <a:extLst>
                        <a:ext uri="{9D8B030D-6E8A-4147-A177-3AD203B41FA5}">
                          <a16:colId xmlns:a16="http://schemas.microsoft.com/office/drawing/2014/main" val="10795"/>
                        </a:ext>
                      </a:extLst>
                    </a:gridCol>
                    <a:gridCol w="2405063">
                      <a:extLst>
                        <a:ext uri="{9D8B030D-6E8A-4147-A177-3AD203B41FA5}">
                          <a16:colId xmlns:a16="http://schemas.microsoft.com/office/drawing/2014/main" val="10796"/>
                        </a:ext>
                      </a:extLst>
                    </a:gridCol>
                  </a:tblGrid>
                  <a:tr h="424371">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众数是</a:t>
                          </a:r>
                          <a:r>
                            <a:rPr lang="en-US" altLang="zh-CN" sz="2400" b="0" i="0" u="none">
                              <a:solidFill>
                                <a:srgbClr val="000000"/>
                              </a:solidFill>
                              <a:effectLst/>
                              <a:latin typeface="Times New Roman" pitchFamily="24"/>
                              <a:ea typeface="Times New Roman" pitchFamily="24"/>
                            </a:rPr>
                            <a:t>11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平均数是</a:t>
                          </a:r>
                          <a:r>
                            <a:rPr lang="en-US" altLang="zh-CN" sz="2400" b="0" i="0" u="none">
                              <a:solidFill>
                                <a:srgbClr val="000000"/>
                              </a:solidFill>
                              <a:effectLst/>
                              <a:latin typeface="Times New Roman" pitchFamily="24"/>
                              <a:ea typeface="Times New Roman" pitchFamily="24"/>
                            </a:rPr>
                            <a:t>12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5"/>
                      </a:ext>
                    </a:extLst>
                  </a:tr>
                  <a:tr h="634429">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74286" r="-79637" b="-16190"/>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中位数是</a:t>
                          </a:r>
                          <a:r>
                            <a:rPr lang="en-US" altLang="zh-CN" sz="2400" b="0" i="0" u="none">
                              <a:solidFill>
                                <a:srgbClr val="000000"/>
                              </a:solidFill>
                              <a:effectLst/>
                              <a:latin typeface="Times New Roman" pitchFamily="24"/>
                              <a:ea typeface="Times New Roman" pitchFamily="24"/>
                            </a:rPr>
                            <a:t>13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6"/>
                      </a:ext>
                    </a:extLst>
                  </a:tr>
                </a:tbl>
              </a:graphicData>
            </a:graphic>
          </p:graphicFrame>
        </mc:Fallback>
      </mc:AlternateContent>
      <p:sp>
        <p:nvSpPr>
          <p:cNvPr id="15574" name="yt_shape_15574"/>
          <p:cNvSpPr txBox="1"/>
          <p:nvPr/>
        </p:nvSpPr>
        <p:spPr>
          <a:xfrm>
            <a:off x="540120" y="4178141"/>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当</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个整数从小到大排列，其中位数是</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，如果这组数据的唯一众数是</a:t>
            </a: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，则这</a:t>
            </a: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个整数的和最大是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A</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5575" name="yt_table_15575"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7346818"/>
              </p:ext>
            </p:extLst>
          </p:nvPr>
        </p:nvGraphicFramePr>
        <p:xfrm>
          <a:off x="540000" y="5137576"/>
          <a:ext cx="4207003" cy="950976"/>
        </p:xfrm>
        <a:graphic>
          <a:graphicData uri="http://schemas.openxmlformats.org/drawingml/2006/table">
            <a:tbl>
              <a:tblPr/>
              <a:tblGrid>
                <a:gridCol w="3021140">
                  <a:extLst>
                    <a:ext uri="{9D8B030D-6E8A-4147-A177-3AD203B41FA5}">
                      <a16:colId xmlns:a16="http://schemas.microsoft.com/office/drawing/2014/main" val="10797"/>
                    </a:ext>
                  </a:extLst>
                </a:gridCol>
                <a:gridCol w="1185863">
                  <a:extLst>
                    <a:ext uri="{9D8B030D-6E8A-4147-A177-3AD203B41FA5}">
                      <a16:colId xmlns:a16="http://schemas.microsoft.com/office/drawing/2014/main" val="1079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A.21</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B.22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7"/>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C.23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D.24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8"/>
                  </a:ext>
                </a:extLst>
              </a:tr>
            </a:tbl>
          </a:graphicData>
        </a:graphic>
      </p:graphicFrame>
      <p:pic>
        <p:nvPicPr>
          <p:cNvPr id="3" name="yt_shape_1699004178191" title="H_28.599686">
            <a:extLst>
              <a:ext uri="{FF2B5EF4-FFF2-40B4-BE49-F238E27FC236}">
                <a16:creationId xmlns:a16="http://schemas.microsoft.com/office/drawing/2014/main" id="{E63DAED2-54C8-805B-057B-3E02198376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170266"/>
            <a:ext cx="1171767" cy="363216"/>
          </a:xfrm>
          <a:prstGeom prst="rect">
            <a:avLst/>
          </a:prstGeom>
        </p:spPr>
      </p:pic>
      <p:sp>
        <p:nvSpPr>
          <p:cNvPr id="2" name="文本框 1">
            <a:extLst>
              <a:ext uri="{FF2B5EF4-FFF2-40B4-BE49-F238E27FC236}">
                <a16:creationId xmlns:a16="http://schemas.microsoft.com/office/drawing/2014/main" id="{9D42D98B-C6FF-3414-CB89-B9016789CF1A}"/>
              </a:ext>
            </a:extLst>
          </p:cNvPr>
          <p:cNvSpPr txBox="1"/>
          <p:nvPr/>
        </p:nvSpPr>
        <p:spPr>
          <a:xfrm>
            <a:off x="1821709" y="253339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D</a:t>
            </a:r>
            <a:endParaRPr lang="zh-CN" altLang="en-US">
              <a:solidFill>
                <a:srgbClr val="FF0000"/>
              </a:solidFill>
            </a:endParaRPr>
          </a:p>
        </p:txBody>
      </p:sp>
      <p:sp>
        <p:nvSpPr>
          <p:cNvPr id="4" name="文本框 3">
            <a:extLst>
              <a:ext uri="{FF2B5EF4-FFF2-40B4-BE49-F238E27FC236}">
                <a16:creationId xmlns:a16="http://schemas.microsoft.com/office/drawing/2014/main" id="{81E78B9E-358F-6B52-E322-4EA124881618}"/>
              </a:ext>
            </a:extLst>
          </p:cNvPr>
          <p:cNvSpPr txBox="1"/>
          <p:nvPr/>
        </p:nvSpPr>
        <p:spPr>
          <a:xfrm>
            <a:off x="3040909" y="4606823"/>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77" name="yt_shape_15577"/>
          <p:cNvSpPr txBox="1"/>
          <p:nvPr/>
        </p:nvSpPr>
        <p:spPr>
          <a:xfrm>
            <a:off x="540119" y="1656908"/>
            <a:ext cx="11460537"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山西省中考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某校为了选拔一名百米赛跑运动员参加市中学生运动会，组织了</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Times New Roman" pitchFamily="24"/>
                <a:ea typeface="宋体" pitchFamily="24"/>
              </a:rPr>
              <a:t>次预选赛，其中甲、乙两名运动员较为突出，他们在</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Times New Roman" pitchFamily="24"/>
                <a:ea typeface="宋体" pitchFamily="24"/>
              </a:rPr>
              <a:t>次预选赛中的成绩</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单位：秒</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如下表所示：</a:t>
            </a:r>
          </a:p>
        </p:txBody>
      </p:sp>
      <p:graphicFrame>
        <p:nvGraphicFramePr>
          <p:cNvPr id="15578" name="yt_table_15578"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937991597"/>
              </p:ext>
            </p:extLst>
          </p:nvPr>
        </p:nvGraphicFramePr>
        <p:xfrm>
          <a:off x="540000" y="3248838"/>
          <a:ext cx="11111997" cy="1133856"/>
        </p:xfrm>
        <a:graphic>
          <a:graphicData uri="http://schemas.openxmlformats.org/drawingml/2006/table">
            <a:tbl>
              <a:tblPr>
                <a:tableStyleId>{5940675A-B579-460E-94D1-54222C63F5DA}</a:tableStyleId>
              </a:tblPr>
              <a:tblGrid>
                <a:gridCol w="1309562">
                  <a:extLst>
                    <a:ext uri="{9D8B030D-6E8A-4147-A177-3AD203B41FA5}">
                      <a16:colId xmlns:a16="http://schemas.microsoft.com/office/drawing/2014/main" val="20000"/>
                    </a:ext>
                  </a:extLst>
                </a:gridCol>
                <a:gridCol w="1633854">
                  <a:extLst>
                    <a:ext uri="{9D8B030D-6E8A-4147-A177-3AD203B41FA5}">
                      <a16:colId xmlns:a16="http://schemas.microsoft.com/office/drawing/2014/main" val="20001"/>
                    </a:ext>
                  </a:extLst>
                </a:gridCol>
                <a:gridCol w="1633854">
                  <a:extLst>
                    <a:ext uri="{9D8B030D-6E8A-4147-A177-3AD203B41FA5}">
                      <a16:colId xmlns:a16="http://schemas.microsoft.com/office/drawing/2014/main" val="20002"/>
                    </a:ext>
                  </a:extLst>
                </a:gridCol>
                <a:gridCol w="1633854">
                  <a:extLst>
                    <a:ext uri="{9D8B030D-6E8A-4147-A177-3AD203B41FA5}">
                      <a16:colId xmlns:a16="http://schemas.microsoft.com/office/drawing/2014/main" val="20003"/>
                    </a:ext>
                  </a:extLst>
                </a:gridCol>
                <a:gridCol w="1633854">
                  <a:extLst>
                    <a:ext uri="{9D8B030D-6E8A-4147-A177-3AD203B41FA5}">
                      <a16:colId xmlns:a16="http://schemas.microsoft.com/office/drawing/2014/main" val="20004"/>
                    </a:ext>
                  </a:extLst>
                </a:gridCol>
                <a:gridCol w="1633854">
                  <a:extLst>
                    <a:ext uri="{9D8B030D-6E8A-4147-A177-3AD203B41FA5}">
                      <a16:colId xmlns:a16="http://schemas.microsoft.com/office/drawing/2014/main" val="20005"/>
                    </a:ext>
                  </a:extLst>
                </a:gridCol>
                <a:gridCol w="1633165">
                  <a:extLst>
                    <a:ext uri="{9D8B030D-6E8A-4147-A177-3AD203B41FA5}">
                      <a16:colId xmlns:a16="http://schemas.microsoft.com/office/drawing/2014/main" val="20006"/>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甲</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11.8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11.9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乙</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11.8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11.7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12.1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5580" name="yt_shape_15580"/>
          <p:cNvSpPr txBox="1"/>
          <p:nvPr/>
        </p:nvSpPr>
        <p:spPr>
          <a:xfrm>
            <a:off x="540119" y="4652444"/>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由于甲、乙两名运动员的成绩的平均数相同，学校决定依据他们成绩的稳定性进行选拔，那么被选中的运动员是</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甲</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2" name="文本框 1">
            <a:extLst>
              <a:ext uri="{FF2B5EF4-FFF2-40B4-BE49-F238E27FC236}">
                <a16:creationId xmlns:a16="http://schemas.microsoft.com/office/drawing/2014/main" id="{4C48B454-FFFC-D617-6D0A-2F789F289DFE}"/>
              </a:ext>
            </a:extLst>
          </p:cNvPr>
          <p:cNvSpPr txBox="1"/>
          <p:nvPr/>
        </p:nvSpPr>
        <p:spPr>
          <a:xfrm>
            <a:off x="4717308" y="5081126"/>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甲</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81" name="yt_shape_15581"/>
          <p:cNvSpPr txBox="1"/>
          <p:nvPr/>
        </p:nvSpPr>
        <p:spPr>
          <a:xfrm>
            <a:off x="540000" y="943491"/>
            <a:ext cx="3953005"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900" b="0" i="0" u="none">
                <a:solidFill>
                  <a:srgbClr val="1EE3CF"/>
                </a:solidFill>
                <a:effectLst/>
                <a:latin typeface="Times New Roman" pitchFamily="9"/>
                <a:ea typeface="宋体" pitchFamily="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分析数据做出决策</a:t>
            </a:r>
          </a:p>
        </p:txBody>
      </p:sp>
      <p:sp>
        <p:nvSpPr>
          <p:cNvPr id="15582" name="yt_shape_15582"/>
          <p:cNvSpPr txBox="1"/>
          <p:nvPr/>
        </p:nvSpPr>
        <p:spPr>
          <a:xfrm>
            <a:off x="540119" y="1443056"/>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抚顺市中考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抚顺市中小学机器人科技大赛中，有</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名学生参加决赛，他们决赛的成绩各不相同，其中一名参赛选手想知道自己能否进入前</a:t>
            </a: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名，他除了知道自己的成绩外还要知道这</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名学生成绩的</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A</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5583" name="yt_table_15583"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78475778"/>
              </p:ext>
            </p:extLst>
          </p:nvPr>
        </p:nvGraphicFramePr>
        <p:xfrm>
          <a:off x="540000" y="2882622"/>
          <a:ext cx="4218306" cy="950976"/>
        </p:xfrm>
        <a:graphic>
          <a:graphicData uri="http://schemas.openxmlformats.org/drawingml/2006/table">
            <a:tbl>
              <a:tblPr/>
              <a:tblGrid>
                <a:gridCol w="2727643">
                  <a:extLst>
                    <a:ext uri="{9D8B030D-6E8A-4147-A177-3AD203B41FA5}">
                      <a16:colId xmlns:a16="http://schemas.microsoft.com/office/drawing/2014/main" val="10799"/>
                    </a:ext>
                  </a:extLst>
                </a:gridCol>
                <a:gridCol w="1490663">
                  <a:extLst>
                    <a:ext uri="{9D8B030D-6E8A-4147-A177-3AD203B41FA5}">
                      <a16:colId xmlns:a16="http://schemas.microsoft.com/office/drawing/2014/main" val="1080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中位数</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众数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平均数</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方差</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80"/>
                  </a:ext>
                </a:extLst>
              </a:tr>
            </a:tbl>
          </a:graphicData>
        </a:graphic>
      </p:graphicFrame>
      <p:sp>
        <p:nvSpPr>
          <p:cNvPr id="15585" name="yt_shape_15585"/>
          <p:cNvSpPr txBox="1"/>
          <p:nvPr/>
        </p:nvSpPr>
        <p:spPr>
          <a:xfrm>
            <a:off x="540120" y="3884176"/>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甲、乙、丙三个旅行团的游客人数都相等，且每个团游客的平均年龄都是</a:t>
            </a:r>
            <a:r>
              <a:rPr lang="en-US" altLang="zh-CN" sz="2400" b="0" i="0" u="none">
                <a:solidFill>
                  <a:srgbClr val="000000"/>
                </a:solidFill>
                <a:effectLst/>
                <a:latin typeface="Times New Roman" pitchFamily="24"/>
                <a:ea typeface="Times New Roman" pitchFamily="24"/>
              </a:rPr>
              <a:t>35</a:t>
            </a:r>
            <a:r>
              <a:rPr lang="zh-CN" altLang="zh-CN" sz="2400" b="0" i="0" u="none">
                <a:solidFill>
                  <a:srgbClr val="000000"/>
                </a:solidFill>
                <a:effectLst/>
                <a:latin typeface="Times New Roman" pitchFamily="24"/>
                <a:ea typeface="宋体" pitchFamily="24"/>
              </a:rPr>
              <a:t>岁，这三个团游客年龄的方差分别是</a:t>
            </a:r>
            <a:r>
              <a:rPr lang="en-US" altLang="zh-CN" sz="2400" b="0" i="0" u="none">
                <a:solidFill>
                  <a:srgbClr val="000000"/>
                </a:solidFill>
                <a:effectLst/>
                <a:latin typeface="Times New Roman" pitchFamily="24"/>
                <a:ea typeface="Times New Roman" pitchFamily="24"/>
              </a:rPr>
              <a:t>1.4</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18.8</a:t>
            </a:r>
            <a:r>
              <a:rPr lang="zh-CN" altLang="zh-CN" sz="2400" b="0" i="0" u="none">
                <a:solidFill>
                  <a:srgbClr val="000000"/>
                </a:solid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2.5.</a:t>
            </a:r>
            <a:r>
              <a:rPr lang="zh-CN" altLang="zh-CN" sz="2400" b="0" i="0" u="none">
                <a:solidFill>
                  <a:srgbClr val="000000"/>
                </a:solidFill>
                <a:effectLst/>
                <a:latin typeface="Times New Roman" pitchFamily="24"/>
                <a:ea typeface="宋体" pitchFamily="24"/>
              </a:rPr>
              <a:t>导游小李最喜欢带游客年龄相近的团队，若在这三个团队中选择一个，则他最好应选</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A</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5586" name="yt_table_15586"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24702357"/>
              </p:ext>
            </p:extLst>
          </p:nvPr>
        </p:nvGraphicFramePr>
        <p:xfrm>
          <a:off x="540000" y="5323742"/>
          <a:ext cx="5437506" cy="950976"/>
        </p:xfrm>
        <a:graphic>
          <a:graphicData uri="http://schemas.openxmlformats.org/drawingml/2006/table">
            <a:tbl>
              <a:tblPr/>
              <a:tblGrid>
                <a:gridCol w="2727643">
                  <a:extLst>
                    <a:ext uri="{9D8B030D-6E8A-4147-A177-3AD203B41FA5}">
                      <a16:colId xmlns:a16="http://schemas.microsoft.com/office/drawing/2014/main" val="10801"/>
                    </a:ext>
                  </a:extLst>
                </a:gridCol>
                <a:gridCol w="2709863">
                  <a:extLst>
                    <a:ext uri="{9D8B030D-6E8A-4147-A177-3AD203B41FA5}">
                      <a16:colId xmlns:a16="http://schemas.microsoft.com/office/drawing/2014/main" val="1080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甲队</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乙队</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8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丙队</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哪一个都可以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82"/>
                  </a:ext>
                </a:extLst>
              </a:tr>
            </a:tbl>
          </a:graphicData>
        </a:graphic>
      </p:graphicFrame>
      <p:pic>
        <p:nvPicPr>
          <p:cNvPr id="3" name="yt_shape_1699004178444" title="H_28.599686">
            <a:extLst>
              <a:ext uri="{FF2B5EF4-FFF2-40B4-BE49-F238E27FC236}">
                <a16:creationId xmlns:a16="http://schemas.microsoft.com/office/drawing/2014/main" id="{9FB0C6A4-2810-5D31-7AAD-82A59779E66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84101"/>
            <a:ext cx="1171767" cy="363216"/>
          </a:xfrm>
          <a:prstGeom prst="rect">
            <a:avLst/>
          </a:prstGeom>
        </p:spPr>
      </p:pic>
      <p:sp>
        <p:nvSpPr>
          <p:cNvPr id="2" name="文本框 1">
            <a:extLst>
              <a:ext uri="{FF2B5EF4-FFF2-40B4-BE49-F238E27FC236}">
                <a16:creationId xmlns:a16="http://schemas.microsoft.com/office/drawing/2014/main" id="{3D1AFBB8-CA33-EFB7-9C62-4E19278D1AF6}"/>
              </a:ext>
            </a:extLst>
          </p:cNvPr>
          <p:cNvSpPr txBox="1"/>
          <p:nvPr/>
        </p:nvSpPr>
        <p:spPr>
          <a:xfrm>
            <a:off x="5631708" y="234722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
        <p:nvSpPr>
          <p:cNvPr id="4" name="文本框 3">
            <a:extLst>
              <a:ext uri="{FF2B5EF4-FFF2-40B4-BE49-F238E27FC236}">
                <a16:creationId xmlns:a16="http://schemas.microsoft.com/office/drawing/2014/main" id="{8BBF2E0A-D0E4-D555-5799-CF017CD27F8C}"/>
              </a:ext>
            </a:extLst>
          </p:cNvPr>
          <p:cNvSpPr txBox="1"/>
          <p:nvPr/>
        </p:nvSpPr>
        <p:spPr>
          <a:xfrm>
            <a:off x="7612908" y="478834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588" name="yt_shape_15588"/>
              <p:cNvSpPr txBox="1"/>
              <p:nvPr/>
            </p:nvSpPr>
            <p:spPr>
              <a:xfrm>
                <a:off x="540119" y="2388826"/>
                <a:ext cx="11111999" cy="143879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Times New Roman" pitchFamily="24"/>
                    <a:ea typeface="宋体" pitchFamily="24"/>
                  </a:rPr>
                  <a:t>价格、配置皆相同的甲、乙两种品牌电脑，各抽取五台同时开机进行质量测试，测试结果量化分值如下：</a:t>
                </a:r>
                <a14:m>
                  <m:oMath xmlns:m="http://schemas.openxmlformats.org/officeDocument/2006/math">
                    <m:sSub>
                      <m:sSubPr>
                        <m:ctrlPr>
                          <a:rPr lang="en-US" altLang="zh-CN" sz="2400" b="0" i="1">
                            <a:solidFill>
                              <a:srgbClr val="010000"/>
                            </a:solidFill>
                            <a:effectLst/>
                            <a:latin typeface="Cambria Math" panose="02040503050406030204" pitchFamily="18" charset="0"/>
                            <a:ea typeface="Cambria Math" panose="02040503050406030204" pitchFamily="48" charset="0"/>
                          </a:rPr>
                        </m:ctrlPr>
                      </m:sSubPr>
                      <m:e>
                        <m:bar>
                          <m:barPr>
                            <m:pos m:val="top"/>
                            <m:ctrlPr>
                              <a:rPr lang="en-US" altLang="zh-CN" sz="2400" b="0" i="1">
                                <a:solidFill>
                                  <a:srgbClr val="010000"/>
                                </a:solidFill>
                                <a:effectLst/>
                                <a:latin typeface="Cambria Math" panose="02040503050406030204" pitchFamily="18" charset="0"/>
                                <a:ea typeface="Cambria Math" panose="02040503050406030204" pitchFamily="48" charset="0"/>
                              </a:rPr>
                            </m:ctrlPr>
                          </m:barPr>
                          <m:e>
                            <m:r>
                              <a:rPr lang="en-US" altLang="zh-CN" sz="2400" b="0" i="1">
                                <a:solidFill>
                                  <a:srgbClr val="010000"/>
                                </a:solidFill>
                                <a:effectLst/>
                                <a:latin typeface="Cambria Math" panose="02040503050406030204" pitchFamily="48" charset="0"/>
                                <a:ea typeface="Cambria Math" panose="02040503050406030204" pitchFamily="48" charset="0"/>
                              </a:rPr>
                              <m:t>𝑥</m:t>
                            </m:r>
                          </m:e>
                        </m:bar>
                      </m:e>
                      <m:sub>
                        <m:r>
                          <m:rPr>
                            <m:nor/>
                          </m:rPr>
                          <a:rPr lang="zh-CN" altLang="zh-CN" sz="2400" b="0" i="0" baseline="-2000">
                            <a:solidFill>
                              <a:srgbClr val="010000"/>
                            </a:solidFill>
                            <a:effectLst/>
                            <a:latin typeface="Times New Roman" panose="02040503050406030204" pitchFamily="48" charset="0"/>
                            <a:ea typeface="宋体" panose="02040503050406030204" pitchFamily="48" charset="0"/>
                          </a:rPr>
                          <m:t>甲</m:t>
                        </m:r>
                      </m:sub>
                    </m:sSub>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80</a:t>
                </a:r>
                <a:r>
                  <a:rPr lang="zh-CN" altLang="zh-CN" sz="2400" b="0" i="0" u="none">
                    <a:solidFill>
                      <a:srgbClr val="000000"/>
                    </a:solidFill>
                    <a:effectLst/>
                    <a:latin typeface="Times New Roman" pitchFamily="24"/>
                    <a:ea typeface="宋体" pitchFamily="24"/>
                  </a:rPr>
                  <a:t>，</a:t>
                </a:r>
                <a14:m>
                  <m:oMath xmlns:m="http://schemas.openxmlformats.org/officeDocument/2006/math">
                    <m:sSub>
                      <m:sSubPr>
                        <m:ctrlPr>
                          <a:rPr lang="en-US" altLang="zh-CN" sz="2400" b="0" i="1">
                            <a:solidFill>
                              <a:srgbClr val="010000"/>
                            </a:solidFill>
                            <a:effectLst/>
                            <a:latin typeface="Cambria Math" panose="02040503050406030204" pitchFamily="18" charset="0"/>
                            <a:ea typeface="Cambria Math" panose="02040503050406030204" pitchFamily="48" charset="0"/>
                          </a:rPr>
                        </m:ctrlPr>
                      </m:sSubPr>
                      <m:e>
                        <m:bar>
                          <m:barPr>
                            <m:pos m:val="top"/>
                            <m:ctrlPr>
                              <a:rPr lang="en-US" altLang="zh-CN" sz="2400" b="0" i="1">
                                <a:solidFill>
                                  <a:srgbClr val="010000"/>
                                </a:solidFill>
                                <a:effectLst/>
                                <a:latin typeface="Cambria Math" panose="02040503050406030204" pitchFamily="18" charset="0"/>
                                <a:ea typeface="Cambria Math" panose="02040503050406030204" pitchFamily="48" charset="0"/>
                              </a:rPr>
                            </m:ctrlPr>
                          </m:barPr>
                          <m:e>
                            <m:r>
                              <a:rPr lang="en-US" altLang="zh-CN" sz="2400" b="0" i="1">
                                <a:solidFill>
                                  <a:srgbClr val="010000"/>
                                </a:solidFill>
                                <a:effectLst/>
                                <a:latin typeface="Cambria Math" panose="02040503050406030204" pitchFamily="48" charset="0"/>
                                <a:ea typeface="Cambria Math" panose="02040503050406030204" pitchFamily="48" charset="0"/>
                              </a:rPr>
                              <m:t>𝑥</m:t>
                            </m:r>
                          </m:e>
                        </m:bar>
                      </m:e>
                      <m:sub>
                        <m:r>
                          <m:rPr>
                            <m:nor/>
                          </m:rPr>
                          <a:rPr lang="zh-CN" altLang="zh-CN" sz="2400" b="0" i="0" baseline="-2000">
                            <a:solidFill>
                              <a:srgbClr val="010000"/>
                            </a:solidFill>
                            <a:effectLst/>
                            <a:latin typeface="Times New Roman" panose="02040503050406030204" pitchFamily="48" charset="0"/>
                            <a:ea typeface="宋体" panose="02040503050406030204" pitchFamily="48" charset="0"/>
                          </a:rPr>
                          <m:t>乙</m:t>
                        </m:r>
                      </m:sub>
                    </m:sSub>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80</a:t>
                </a:r>
                <a:r>
                  <a:rPr lang="zh-CN" altLang="zh-CN" sz="2400" b="0" i="0" u="none">
                    <a:solidFill>
                      <a:srgbClr val="000000"/>
                    </a:solidFill>
                    <a:effectLst/>
                    <a:latin typeface="Times New Roman" pitchFamily="24"/>
                    <a:ea typeface="宋体" pitchFamily="24"/>
                  </a:rPr>
                  <a:t>，</a:t>
                </a:r>
                <a14:m>
                  <m:oMath xmlns:m="http://schemas.openxmlformats.org/officeDocument/2006/math">
                    <m:sSubSup>
                      <m:sSubSupPr>
                        <m:ctrlPr>
                          <a:rPr lang="en-US" altLang="zh-CN" sz="2400" b="0" i="1">
                            <a:solidFill>
                              <a:srgbClr val="000000"/>
                            </a:solidFill>
                            <a:effectLst/>
                            <a:latin typeface="Cambria Math" panose="02040503050406030204" pitchFamily="18" charset="0"/>
                            <a:ea typeface="Cambria Math" panose="02040503050406030204" pitchFamily="48" charset="0"/>
                          </a:rPr>
                        </m:ctrlPr>
                      </m:sSubSupPr>
                      <m:e>
                        <m:r>
                          <a:rPr lang="en-US" altLang="zh-CN" sz="2400" b="0" i="1">
                            <a:solidFill>
                              <a:srgbClr val="000000"/>
                            </a:solidFill>
                            <a:effectLst/>
                            <a:latin typeface="Cambria Math" panose="02040503050406030204" pitchFamily="48" charset="0"/>
                            <a:ea typeface="Cambria Math" panose="02040503050406030204" pitchFamily="48" charset="0"/>
                          </a:rPr>
                          <m:t>𝑠</m:t>
                        </m:r>
                      </m:e>
                      <m:sub>
                        <m:r>
                          <m:rPr>
                            <m:nor/>
                          </m:rPr>
                          <a:rPr lang="zh-CN" altLang="zh-CN" sz="2400" b="0" i="0" baseline="-2000">
                            <a:solidFill>
                              <a:srgbClr val="000000"/>
                            </a:solidFill>
                            <a:effectLst/>
                            <a:latin typeface="Times New Roman" panose="02040503050406030204" pitchFamily="48" charset="0"/>
                            <a:ea typeface="宋体" panose="02040503050406030204" pitchFamily="48" charset="0"/>
                          </a:rPr>
                          <m:t>甲</m:t>
                        </m:r>
                      </m:sub>
                      <m:sup>
                        <m:r>
                          <a:rPr lang="en-US" altLang="zh-CN" sz="2400" b="0" i="0">
                            <a:solidFill>
                              <a:srgbClr val="000000"/>
                            </a:solidFill>
                            <a:effectLst/>
                            <a:latin typeface="Cambria Math" panose="02040503050406030204" pitchFamily="48" charset="0"/>
                            <a:ea typeface="Cambria Math" panose="02040503050406030204" pitchFamily="48" charset="0"/>
                          </a:rPr>
                          <m:t>2</m:t>
                        </m:r>
                      </m:sup>
                    </m:sSubSup>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a:t>
                </a:r>
                <a14:m>
                  <m:oMath xmlns:m="http://schemas.openxmlformats.org/officeDocument/2006/math">
                    <m:sSubSup>
                      <m:sSubSupPr>
                        <m:ctrlPr>
                          <a:rPr lang="en-US" altLang="zh-CN" sz="2400" b="0" i="1">
                            <a:solidFill>
                              <a:srgbClr val="000000"/>
                            </a:solidFill>
                            <a:effectLst/>
                            <a:latin typeface="Cambria Math" panose="02040503050406030204" pitchFamily="18" charset="0"/>
                            <a:ea typeface="Cambria Math" panose="02040503050406030204" pitchFamily="48" charset="0"/>
                          </a:rPr>
                        </m:ctrlPr>
                      </m:sSubSupPr>
                      <m:e>
                        <m:r>
                          <a:rPr lang="en-US" altLang="zh-CN" sz="2400" b="0" i="1">
                            <a:solidFill>
                              <a:srgbClr val="000000"/>
                            </a:solidFill>
                            <a:effectLst/>
                            <a:latin typeface="Cambria Math" panose="02040503050406030204" pitchFamily="48" charset="0"/>
                            <a:ea typeface="Cambria Math" panose="02040503050406030204" pitchFamily="48" charset="0"/>
                          </a:rPr>
                          <m:t>𝑠</m:t>
                        </m:r>
                      </m:e>
                      <m:sub>
                        <m:r>
                          <m:rPr>
                            <m:nor/>
                          </m:rPr>
                          <a:rPr lang="zh-CN" altLang="zh-CN" sz="2400" b="0" i="0" baseline="-2000">
                            <a:solidFill>
                              <a:srgbClr val="000000"/>
                            </a:solidFill>
                            <a:effectLst/>
                            <a:latin typeface="Times New Roman" panose="02040503050406030204" pitchFamily="48" charset="0"/>
                            <a:ea typeface="宋体" panose="02040503050406030204" pitchFamily="48" charset="0"/>
                          </a:rPr>
                          <m:t>乙</m:t>
                        </m:r>
                      </m:sub>
                      <m:sup>
                        <m:r>
                          <a:rPr lang="en-US" altLang="zh-CN" sz="2400" b="0" i="0">
                            <a:solidFill>
                              <a:srgbClr val="000000"/>
                            </a:solidFill>
                            <a:effectLst/>
                            <a:latin typeface="Cambria Math" panose="02040503050406030204" pitchFamily="48" charset="0"/>
                            <a:ea typeface="Cambria Math" panose="02040503050406030204" pitchFamily="48" charset="0"/>
                          </a:rPr>
                          <m:t>2</m:t>
                        </m:r>
                      </m:sup>
                    </m:sSubSup>
                  </m:oMath>
                </a14:m>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20.</a:t>
                </a:r>
                <a:r>
                  <a:rPr lang="zh-CN" altLang="zh-CN" sz="2400" b="0" i="0" u="none">
                    <a:solidFill>
                      <a:srgbClr val="000000"/>
                    </a:solidFill>
                    <a:effectLst/>
                    <a:latin typeface="Times New Roman" pitchFamily="24"/>
                    <a:ea typeface="宋体" pitchFamily="24"/>
                  </a:rPr>
                  <a:t>若顾客要从甲、乙两种品牌电脑中选购一台，你应该推荐的品牌是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A</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mc:Choice>
        <mc:Fallback xmlns="" xmlns:a16="http://schemas.microsoft.com/office/drawing/2014/main" xmlns:p14="http://schemas.microsoft.com/office/powerpoint/2010/main">
          <p:sp>
            <p:nvSpPr>
              <p:cNvPr id="15588" name="yt_shape_15588" descr="{&quot;rangeId&quot;:12,&quot;hasSerialNum&quot;:1,&quot;mathAnswerShape&quot;:1}"/>
              <p:cNvSpPr txBox="1">
                <a:spLocks noRot="1" noChangeAspect="1" noMove="1" noResize="1" noEditPoints="1" noAdjustHandles="1" noChangeArrowheads="1" noChangeShapeType="1" noTextEdit="1"/>
              </p:cNvSpPr>
              <p:nvPr/>
            </p:nvSpPr>
            <p:spPr>
              <a:xfrm>
                <a:off x="540119" y="2388826"/>
                <a:ext cx="11111999" cy="1438792"/>
              </a:xfrm>
              <a:prstGeom prst="rect">
                <a:avLst/>
              </a:prstGeom>
              <a:blipFill>
                <a:blip r:embed="rId2"/>
                <a:stretch>
                  <a:fillRect l="-1701" t="-3814" r="-494" b="-12288"/>
                </a:stretch>
              </a:blipFill>
            </p:spPr>
            <p:txBody>
              <a:bodyPr/>
              <a:lstStyle/>
              <a:p>
                <a:r>
                  <a:rPr lang="zh-CN" altLang="en-US">
                    <a:noFill/>
                  </a:rPr>
                  <a:t> </a:t>
                </a:r>
              </a:p>
            </p:txBody>
          </p:sp>
        </mc:Fallback>
      </mc:AlternateContent>
      <p:graphicFrame>
        <p:nvGraphicFramePr>
          <p:cNvPr id="15590" name="yt_table_15590"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20063923"/>
              </p:ext>
            </p:extLst>
          </p:nvPr>
        </p:nvGraphicFramePr>
        <p:xfrm>
          <a:off x="540000" y="3878406"/>
          <a:ext cx="6334443" cy="950976"/>
        </p:xfrm>
        <a:graphic>
          <a:graphicData uri="http://schemas.openxmlformats.org/drawingml/2006/table">
            <a:tbl>
              <a:tblPr/>
              <a:tblGrid>
                <a:gridCol w="4234180">
                  <a:extLst>
                    <a:ext uri="{9D8B030D-6E8A-4147-A177-3AD203B41FA5}">
                      <a16:colId xmlns:a16="http://schemas.microsoft.com/office/drawing/2014/main" val="10803"/>
                    </a:ext>
                  </a:extLst>
                </a:gridCol>
                <a:gridCol w="2100263">
                  <a:extLst>
                    <a:ext uri="{9D8B030D-6E8A-4147-A177-3AD203B41FA5}">
                      <a16:colId xmlns:a16="http://schemas.microsoft.com/office/drawing/2014/main" val="10804"/>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甲品牌</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乙品牌</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8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甲、乙品牌都一样</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无法确定</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84"/>
                  </a:ext>
                </a:extLst>
              </a:tr>
            </a:tbl>
          </a:graphicData>
        </a:graphic>
      </p:graphicFrame>
      <p:sp>
        <p:nvSpPr>
          <p:cNvPr id="2" name="文本框 1">
            <a:extLst>
              <a:ext uri="{FF2B5EF4-FFF2-40B4-BE49-F238E27FC236}">
                <a16:creationId xmlns:a16="http://schemas.microsoft.com/office/drawing/2014/main" id="{E3FE63C3-34A9-53C3-71EC-D545B0C5CB1C}"/>
              </a:ext>
            </a:extLst>
          </p:cNvPr>
          <p:cNvSpPr txBox="1"/>
          <p:nvPr/>
        </p:nvSpPr>
        <p:spPr>
          <a:xfrm>
            <a:off x="7003307" y="334252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92" name="yt_shape_15592"/>
          <p:cNvSpPr txBox="1"/>
          <p:nvPr/>
        </p:nvSpPr>
        <p:spPr>
          <a:xfrm>
            <a:off x="540120" y="1201671"/>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青岛市中考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某公司要招聘一名职员，根据实际需要，从学历、经验和工作态度三个方面对甲、乙两名应聘者进行了测试，测试成绩如下表所示</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如果将学历、经验和工作态度三项得分按</a:t>
            </a:r>
            <a:r>
              <a:rPr lang="en-US" altLang="zh-CN" sz="2400" b="0" i="0" u="none">
                <a:solidFill>
                  <a:srgbClr val="000000"/>
                </a:solidFill>
                <a:effectLst/>
                <a:latin typeface="Times New Roman" pitchFamily="24"/>
                <a:ea typeface="Times New Roman"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的比例确定两人的最终得分，并以此为依据确定录用者，那么</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乙</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将被录用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选填</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甲</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或</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乙</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a:t>
            </a:r>
          </a:p>
        </p:txBody>
      </p:sp>
      <p:graphicFrame>
        <p:nvGraphicFramePr>
          <p:cNvPr id="15593" name="yt_table_15593" title="H_2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17422455"/>
              </p:ext>
            </p:extLst>
          </p:nvPr>
        </p:nvGraphicFramePr>
        <p:xfrm>
          <a:off x="540000" y="3273733"/>
          <a:ext cx="11111998" cy="2743200"/>
        </p:xfrm>
        <a:graphic>
          <a:graphicData uri="http://schemas.openxmlformats.org/drawingml/2006/table">
            <a:tbl>
              <a:tblPr>
                <a:tableStyleId>{5940675A-B579-460E-94D1-54222C63F5DA}</a:tableStyleId>
              </a:tblPr>
              <a:tblGrid>
                <a:gridCol w="4762679">
                  <a:extLst>
                    <a:ext uri="{9D8B030D-6E8A-4147-A177-3AD203B41FA5}">
                      <a16:colId xmlns:a16="http://schemas.microsoft.com/office/drawing/2014/main" val="20000"/>
                    </a:ext>
                  </a:extLst>
                </a:gridCol>
                <a:gridCol w="3176037">
                  <a:extLst>
                    <a:ext uri="{9D8B030D-6E8A-4147-A177-3AD203B41FA5}">
                      <a16:colId xmlns:a16="http://schemas.microsoft.com/office/drawing/2014/main" val="20001"/>
                    </a:ext>
                  </a:extLst>
                </a:gridCol>
                <a:gridCol w="3173282">
                  <a:extLst>
                    <a:ext uri="{9D8B030D-6E8A-4147-A177-3AD203B41FA5}">
                      <a16:colId xmlns:a16="http://schemas.microsoft.com/office/drawing/2014/main" val="20002"/>
                    </a:ext>
                  </a:extLst>
                </a:gridCol>
              </a:tblGrid>
              <a:tr h="467999">
                <a:tc>
                  <a:txBody>
                    <a:bodyPr/>
                    <a:lstStyle/>
                    <a:p>
                      <a:pPr algn="r" eaLnBrk="1" fontAlgn="ctr" latinLnBrk="0" hangingPunct="0">
                        <a:lnSpc>
                          <a:spcPct val="129999"/>
                        </a:lnSpc>
                      </a:pP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应聘者</a:t>
                      </a:r>
                      <a:r>
                        <a:rPr lang="zh-CN" altLang="zh-CN" sz="2400" b="0" i="1" u="none">
                          <a:solidFill>
                            <a:srgbClr val="000000"/>
                          </a:solidFill>
                          <a:effectLst/>
                          <a:latin typeface="Times New Roman" pitchFamily="24"/>
                          <a:ea typeface="宋体" pitchFamily="24"/>
                        </a:rPr>
                        <a:t>　</a:t>
                      </a:r>
                    </a:p>
                    <a:p>
                      <a:pPr algn="l" eaLnBrk="1" fontAlgn="ctr" latinLnBrk="0" hangingPunct="0">
                        <a:lnSpc>
                          <a:spcPct val="129999"/>
                        </a:lnSpc>
                      </a:pPr>
                      <a:r>
                        <a:rPr lang="zh-CN" altLang="zh-CN" sz="2400" b="0" i="0" u="none">
                          <a:solidFill>
                            <a:srgbClr val="000000"/>
                          </a:solidFill>
                          <a:effectLst/>
                          <a:latin typeface="Times New Roman" pitchFamily="24"/>
                          <a:ea typeface="宋体" pitchFamily="24"/>
                        </a:rPr>
                        <a:t>项目</a:t>
                      </a:r>
                      <a:r>
                        <a:rPr lang="zh-CN" altLang="zh-CN" sz="2400" b="0" i="1" u="none">
                          <a:solidFill>
                            <a:srgbClr val="000000"/>
                          </a:solidFill>
                          <a:effectLst/>
                          <a:latin typeface="Times New Roman" pitchFamily="24"/>
                          <a:ea typeface="宋体" pitchFamily="24"/>
                        </a:rPr>
                        <a:t>　　</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lnTlToBr w="9522" cap="flat" cmpd="sng" algn="ctr">
                      <a:solidFill>
                        <a:srgbClr val="000000"/>
                      </a:solidFill>
                      <a:prstDash val="solid"/>
                      <a:round/>
                    </a:lnTlToBr>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甲</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乙</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学历</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经验</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工作态度</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bl>
          </a:graphicData>
        </a:graphic>
      </p:graphicFrame>
      <p:sp>
        <p:nvSpPr>
          <p:cNvPr id="2" name="文本框 1">
            <a:extLst>
              <a:ext uri="{FF2B5EF4-FFF2-40B4-BE49-F238E27FC236}">
                <a16:creationId xmlns:a16="http://schemas.microsoft.com/office/drawing/2014/main" id="{8D384293-A8C0-4BCB-CE05-9F6194F4041D}"/>
              </a:ext>
            </a:extLst>
          </p:cNvPr>
          <p:cNvSpPr txBox="1"/>
          <p:nvPr/>
        </p:nvSpPr>
        <p:spPr>
          <a:xfrm>
            <a:off x="2583709" y="2581329"/>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乙</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96" name="yt_shape_15596"/>
          <p:cNvSpPr txBox="1"/>
          <p:nvPr/>
        </p:nvSpPr>
        <p:spPr>
          <a:xfrm>
            <a:off x="540119" y="2088544"/>
            <a:ext cx="2421945" cy="576312"/>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rPr>
              <a:t> </a:t>
            </a:r>
            <a:r>
              <a:rPr lang="en-US" altLang="zh-CN" sz="3200" b="0" i="0" u="none" spc="18086">
                <a:solidFill>
                  <a:srgbClr val="1EE3CF"/>
                </a:solidFill>
                <a:effectLst/>
                <a:latin typeface="Times New Roman" pitchFamily="32"/>
                <a:ea typeface="宋体" pitchFamily="32"/>
              </a:rPr>
              <a:t> </a:t>
            </a:r>
          </a:p>
        </p:txBody>
      </p:sp>
      <p:pic>
        <p:nvPicPr>
          <p:cNvPr id="15595" name="yt_image_15595" title="H_50.49">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40000" y="2088544"/>
            <a:ext cx="2398014" cy="641223"/>
          </a:xfrm>
          <a:prstGeom prst="rect">
            <a:avLst/>
          </a:prstGeom>
          <a:noFill/>
          <a:extLst>
            <a:ext uri="{909E8E84-426E-40DD-AFC4-6F175D3DCCD1}">
              <a14:hiddenFill xmlns:a14="http://schemas.microsoft.com/office/drawing/2010/main">
                <a:solidFill>
                  <a:srgbClr val="FFFFFF"/>
                </a:solidFill>
              </a14:hiddenFill>
            </a:ext>
          </a:extLst>
        </p:spPr>
      </p:pic>
      <p:sp>
        <p:nvSpPr>
          <p:cNvPr id="15598" name="yt_shape_15598"/>
          <p:cNvSpPr txBox="1"/>
          <p:nvPr/>
        </p:nvSpPr>
        <p:spPr>
          <a:xfrm>
            <a:off x="540119" y="2780413"/>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黑体" pitchFamily="24"/>
              </a:rPr>
              <a:t>蚌埠市校级月考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蚌埠</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一带一路</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国际龙舟邀请赛期间，小青所在学校组织了一次</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龙舟</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故事知多少比赛</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小青从全体学生中随机抽取部分同学的分数</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得分取正整数，满分为</a:t>
            </a:r>
            <a:r>
              <a:rPr lang="en-US" altLang="zh-CN" sz="2400" b="0" i="0" u="none" dirty="0">
                <a:solidFill>
                  <a:srgbClr val="000000"/>
                </a:solidFill>
                <a:effectLst/>
                <a:latin typeface="Times New Roman" pitchFamily="24"/>
                <a:ea typeface="Times New Roman" pitchFamily="24"/>
              </a:rPr>
              <a:t>100</a:t>
            </a:r>
            <a:r>
              <a:rPr lang="zh-CN" altLang="zh-CN" sz="2400" b="0" i="0" u="none" dirty="0">
                <a:solidFill>
                  <a:srgbClr val="000000"/>
                </a:solidFill>
                <a:effectLst/>
                <a:latin typeface="Times New Roman" pitchFamily="24"/>
                <a:ea typeface="宋体" pitchFamily="24"/>
              </a:rPr>
              <a:t>分</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进行统计</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以下是根据抽取同学的分数制作的不完整的频数分布表和频数分布直方图，请根据图表，回答下列问题：</a:t>
            </a:r>
          </a:p>
        </p:txBody>
      </p:sp>
    </p:spTree>
  </p:cSld>
  <p:clrMapOvr>
    <a:masterClrMapping/>
  </p:clrMapOvr>
  <p:transition/>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2123</Words>
  <Application>Microsoft Office PowerPoint</Application>
  <PresentationFormat>宽屏</PresentationFormat>
  <Paragraphs>211</Paragraphs>
  <Slides>20</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20</vt:i4>
      </vt:variant>
    </vt:vector>
  </HeadingPairs>
  <TitlesOfParts>
    <vt:vector size="31" baseType="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EDY</cp:lastModifiedBy>
  <cp:revision>47</cp:revision>
  <dcterms:created xsi:type="dcterms:W3CDTF">2023-05-05T05:33:04Z</dcterms:created>
  <dcterms:modified xsi:type="dcterms:W3CDTF">2023-11-07T04:02:32Z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