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8" r:id="rId4"/>
    <p:sldId id="371" r:id="rId5"/>
    <p:sldId id="375" r:id="rId6"/>
    <p:sldId id="376" r:id="rId7"/>
    <p:sldId id="378" r:id="rId8"/>
    <p:sldId id="380" r:id="rId9"/>
    <p:sldId id="382" r:id="rId10"/>
    <p:sldId id="383" r:id="rId11"/>
    <p:sldId id="388" r:id="rId12"/>
    <p:sldId id="384" r:id="rId13"/>
    <p:sldId id="391" r:id="rId14"/>
    <p:sldId id="385" r:id="rId15"/>
    <p:sldId id="392" r:id="rId16"/>
    <p:sldId id="256" r:id="rId17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59" d="100"/>
          <a:sy n="59" d="100"/>
        </p:scale>
        <p:origin x="384" y="4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2023/11/7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2023/11/7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2023/11/7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2023/11/7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2023/11/7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2023/11/7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2023/11/7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bin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bin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bin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bin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bin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bin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bin"/><Relationship Id="rId2" Type="http://schemas.openxmlformats.org/officeDocument/2006/relationships/image" Target="../media/image9.bin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bin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bin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63" name="yt_shape_13563"/>
          <p:cNvSpPr txBox="1"/>
          <p:nvPr/>
        </p:nvSpPr>
        <p:spPr>
          <a:xfrm>
            <a:off x="540000" y="2565819"/>
            <a:ext cx="4128631" cy="58535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382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3562" name="yt_image_13562" title="H_50.94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2565819"/>
            <a:ext cx="4086225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565" name="yt_shape_13565"/>
          <p:cNvSpPr txBox="1"/>
          <p:nvPr/>
        </p:nvSpPr>
        <p:spPr>
          <a:xfrm>
            <a:off x="540000" y="3263402"/>
            <a:ext cx="9233297" cy="138877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有一个角是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</a:rPr>
              <a:t>直角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的平行四边形叫做矩形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矩形的性质：矩形的四个角都是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</a:rPr>
              <a:t>直角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，矩形的对角线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</a:rPr>
              <a:t>相等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直角三角形斜边上的中线等于斜边的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</a:rPr>
              <a:t>一半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15DB30EF-1A92-5C9A-8FB7-5B21ACCEA452}"/>
              </a:ext>
            </a:extLst>
          </p:cNvPr>
          <p:cNvSpPr txBox="1"/>
          <p:nvPr/>
        </p:nvSpPr>
        <p:spPr>
          <a:xfrm>
            <a:off x="2507389" y="3216596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直角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049A8C6-2D07-B345-84E8-80648C68E3D9}"/>
              </a:ext>
            </a:extLst>
          </p:cNvPr>
          <p:cNvSpPr txBox="1"/>
          <p:nvPr/>
        </p:nvSpPr>
        <p:spPr>
          <a:xfrm>
            <a:off x="5250589" y="3692084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直角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D33E373-B316-F73E-0088-1C3F310ADECE}"/>
              </a:ext>
            </a:extLst>
          </p:cNvPr>
          <p:cNvSpPr txBox="1"/>
          <p:nvPr/>
        </p:nvSpPr>
        <p:spPr>
          <a:xfrm>
            <a:off x="8603389" y="3692084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相等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2D8A21D-963B-7F08-C27B-3515EE09F189}"/>
              </a:ext>
            </a:extLst>
          </p:cNvPr>
          <p:cNvSpPr txBox="1"/>
          <p:nvPr/>
        </p:nvSpPr>
        <p:spPr>
          <a:xfrm>
            <a:off x="5860189" y="4167572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一半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29" name="yt_shape_13629"/>
          <p:cNvSpPr txBox="1"/>
          <p:nvPr/>
        </p:nvSpPr>
        <p:spPr>
          <a:xfrm>
            <a:off x="540000" y="1402253"/>
            <a:ext cx="695382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COD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，求矩形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的面积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yt_shape_13630"/>
              <p:cNvSpPr txBox="1"/>
              <p:nvPr/>
            </p:nvSpPr>
            <p:spPr>
              <a:xfrm>
                <a:off x="540000" y="2033920"/>
                <a:ext cx="6036909" cy="340913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解：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OA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OC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OB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OD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OA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OB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∵∠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AOB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COD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60°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∴△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AOB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是等边三角形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OA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6.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OA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12.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在</a:t>
                </a:r>
                <a:r>
                  <a:rPr lang="en-US" altLang="zh-CN" sz="2400" b="0" i="0" u="none" dirty="0" err="1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Rt</a:t>
                </a:r>
                <a:r>
                  <a:rPr lang="en-US" altLang="zh-CN" sz="2400" b="0" i="0" u="none" dirty="0" err="1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2400" b="0" i="1" u="none" dirty="0" err="1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中，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zh-CN" altLang="zh-CN" sz="2400" b="0" i="0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矩形</a:t>
                </a:r>
                <a:r>
                  <a:rPr lang="en-US" altLang="zh-CN" sz="2400" b="0" i="1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ABCD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36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="" xmlns:a16="http://schemas.microsoft.com/office/drawing/2014/main">
          <p:sp>
            <p:nvSpPr>
              <p:cNvPr id="3" name="yt_shape_13630" descr="{&quot;rangeId&quot;:15,&quot;color&quot;:&quot;R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033920"/>
                <a:ext cx="6036909" cy="3409138"/>
              </a:xfrm>
              <a:prstGeom prst="rect">
                <a:avLst/>
              </a:prstGeom>
              <a:blipFill>
                <a:blip r:embed="rId2"/>
                <a:stretch>
                  <a:fillRect l="-3131" t="-1610" r="-2121" b="-447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632" name="yt_image_13632">
            <a:extLst>
              <a:ext uri="">
                <a16:creationId xmlns="" xmlns:a14="http://schemas.microsoft.com/office/drawing/2010/main" xmlns:mc="http://schemas.openxmlformats.org/markup-compatibility/2006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473508" y="2033920"/>
            <a:ext cx="2178491" cy="17925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637" name="yt_shape_13637"/>
          <p:cNvSpPr txBox="1"/>
          <p:nvPr/>
        </p:nvSpPr>
        <p:spPr>
          <a:xfrm>
            <a:off x="540000" y="5493094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38" name="yt_shape_13638"/>
          <p:cNvSpPr txBox="1"/>
          <p:nvPr/>
        </p:nvSpPr>
        <p:spPr>
          <a:xfrm>
            <a:off x="263352" y="980728"/>
            <a:ext cx="11111999" cy="110799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/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如图，已知矩形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上一点，且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，垂足是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，连接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DF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求证：</a:t>
            </a:r>
          </a:p>
          <a:p>
            <a:pPr algn="l" eaLnBrk="1" latinLnBrk="0" hangingPunct="0"/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ABF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≌△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；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yt_shape_13640">
                <a:extLst>
                  <a:ext uri="{FF2B5EF4-FFF2-40B4-BE49-F238E27FC236}">
                    <a16:creationId xmlns:a16="http://schemas.microsoft.com/office/drawing/2014/main" id="{E7D535D5-E6DF-9AD6-8BF1-C0583F7D28CF}"/>
                  </a:ext>
                </a:extLst>
              </p:cNvPr>
              <p:cNvSpPr txBox="1"/>
              <p:nvPr/>
            </p:nvSpPr>
            <p:spPr>
              <a:xfrm>
                <a:off x="407368" y="2137256"/>
                <a:ext cx="6807954" cy="376442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/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证明：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四边形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ABCD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是矩形，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/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∥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/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AFB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DAE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/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DE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⊥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AF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/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DEA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90°.</a:t>
                </a:r>
              </a:p>
              <a:p>
                <a:pPr algn="l" eaLnBrk="1" latinLnBrk="0" hangingPunct="0"/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AF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AF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/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在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ABF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DEA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中，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𝐷𝐸𝐴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=90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°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𝐴𝐹𝐵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𝐷𝐴𝐸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𝐴𝐹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𝐷𝐴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 dirty="0">
                  <a:solidFill>
                    <a:srgbClr val="FF0000"/>
                  </a:solidFill>
                  <a:effectLst/>
                  <a:latin typeface="Times New Roman" pitchFamily="24"/>
                  <a:ea typeface="楷体" pitchFamily="24"/>
                </a:endParaRPr>
              </a:p>
              <a:p>
                <a:pPr algn="l" eaLnBrk="1" latinLnBrk="0" hangingPunct="0"/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∴△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ABF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≌△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DEA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2" name="yt_shape_13640">
                <a:extLst>
                  <a:ext uri="{FF2B5EF4-FFF2-40B4-BE49-F238E27FC236}">
                    <a16:creationId xmlns:a16="http://schemas.microsoft.com/office/drawing/2014/main" id="{E7D535D5-E6DF-9AD6-8BF1-C0583F7D28C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7368" y="2137256"/>
                <a:ext cx="6807954" cy="3764428"/>
              </a:xfrm>
              <a:prstGeom prst="rect">
                <a:avLst/>
              </a:prstGeom>
              <a:blipFill>
                <a:blip r:embed="rId2"/>
                <a:stretch>
                  <a:fillRect l="-2775" t="-3079" r="-1701" b="-405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3" name="yt_shape_13642">
            <a:extLst>
              <a:ext uri="{FF2B5EF4-FFF2-40B4-BE49-F238E27FC236}">
                <a16:creationId xmlns:a16="http://schemas.microsoft.com/office/drawing/2014/main" id="{8953F373-FFBC-52A2-D1AF-F46D5B17B0B6}"/>
              </a:ext>
            </a:extLst>
          </p:cNvPr>
          <p:cNvGrpSpPr/>
          <p:nvPr/>
        </p:nvGrpSpPr>
        <p:grpSpPr>
          <a:xfrm>
            <a:off x="9721428" y="2369506"/>
            <a:ext cx="1797939" cy="1583512"/>
            <a:chOff x="0" y="0"/>
            <a:chExt cx="1797939" cy="1583512"/>
          </a:xfrm>
        </p:grpSpPr>
        <p:pic>
          <p:nvPicPr>
            <p:cNvPr id="4" name="yt_image_13642" descr="{&quot;rangeId&quot;:0,&quot;⚘_4&quot;:1}">
              <a:extLst>
                <a:ext uri="{FF2B5EF4-FFF2-40B4-BE49-F238E27FC236}">
                  <a16:creationId xmlns:a16="http://schemas.microsoft.com/office/drawing/2014/main" id="{3217099F-40DD-591E-3FFB-4D41A7227D2F}"/>
                </a:ext>
                <a:ext uri="">
                  <a16:creationId xmlns="" xmlns:mc="http://schemas.openxmlformats.org/markup-compatibility/2006" xmlns:a14="http://schemas.microsoft.com/office/drawing/2010/main" xmlns:m="http://schemas.openxmlformats.org/officeDocument/2006/math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797939" cy="111899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" name="yt_shape_13644">
              <a:extLst>
                <a:ext uri="{FF2B5EF4-FFF2-40B4-BE49-F238E27FC236}">
                  <a16:creationId xmlns:a16="http://schemas.microsoft.com/office/drawing/2014/main" id="{AA85FC09-6C5F-961C-45E3-CF2EBF74D91A}"/>
                </a:ext>
              </a:extLst>
            </p:cNvPr>
            <p:cNvSpPr txBox="1"/>
            <p:nvPr/>
          </p:nvSpPr>
          <p:spPr>
            <a:xfrm>
              <a:off x="301416" y="1154997"/>
              <a:ext cx="1231106" cy="428515"/>
            </a:xfrm>
            <a:prstGeom prst="rect">
              <a:avLst/>
            </a:prstGeom>
          </p:spPr>
          <p:txBody>
            <a:bodyPr vert="horz" wrap="non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12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46" name="yt_shape_13646"/>
          <p:cNvSpPr txBox="1"/>
          <p:nvPr/>
        </p:nvSpPr>
        <p:spPr>
          <a:xfrm>
            <a:off x="551384" y="1501189"/>
            <a:ext cx="371896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EDC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的平分线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4" name="yt_shape_13647"/>
          <p:cNvSpPr txBox="1"/>
          <p:nvPr/>
        </p:nvSpPr>
        <p:spPr>
          <a:xfrm>
            <a:off x="551384" y="2132856"/>
            <a:ext cx="6947415" cy="330930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证明：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由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知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ABF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≌△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DEA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四边形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是矩形，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DC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DC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∵∠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DEA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DEF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90°.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DF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DF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0" u="none" dirty="0" err="1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Rt</a:t>
            </a:r>
            <a:r>
              <a:rPr lang="en-US" altLang="zh-CN" sz="2400" b="0" i="0" u="none" dirty="0" err="1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 dirty="0" err="1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DEF</a:t>
            </a:r>
            <a:r>
              <a:rPr lang="en-US" altLang="zh-CN" sz="2400" b="0" i="0" u="none" dirty="0" err="1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≌</a:t>
            </a:r>
            <a:r>
              <a:rPr lang="en-US" altLang="zh-CN" sz="2400" b="0" i="0" u="none" dirty="0" err="1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Rt</a:t>
            </a:r>
            <a:r>
              <a:rPr lang="en-US" altLang="zh-CN" sz="2400" b="0" i="0" u="none" dirty="0" err="1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 dirty="0" err="1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DCF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EDF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CDF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DF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是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EDC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的平分线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grpSp>
        <p:nvGrpSpPr>
          <p:cNvPr id="13648" name="yt_shape_13648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865444" y="2132856"/>
            <a:ext cx="1797939" cy="1583512"/>
            <a:chOff x="0" y="0"/>
            <a:chExt cx="1797939" cy="1583512"/>
          </a:xfrm>
        </p:grpSpPr>
        <p:pic>
          <p:nvPicPr>
            <p:cNvPr id="5" name="yt_image_13648" descr="{&quot;rangeId&quot;:0,&quot;⚘_4&quot;:1}">
              <a:extLst>
                <a:ext uri="">
                  <a16:creationId xmlns="" xmlns:mc="http://schemas.openxmlformats.org/markup-compatibility/2006" xmlns:a14="http://schemas.microsoft.com/office/drawing/2010/main" xmlns:m="http://schemas.openxmlformats.org/officeDocument/2006/math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797939" cy="111899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650" name="yt_shape_13650"/>
            <p:cNvSpPr txBox="1"/>
            <p:nvPr/>
          </p:nvSpPr>
          <p:spPr>
            <a:xfrm>
              <a:off x="301416" y="1154997"/>
              <a:ext cx="1231106" cy="428515"/>
            </a:xfrm>
            <a:prstGeom prst="rect">
              <a:avLst/>
            </a:prstGeom>
          </p:spPr>
          <p:txBody>
            <a:bodyPr vert="horz" wrap="non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12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53" name="yt_shape_13653"/>
          <p:cNvSpPr txBox="1"/>
          <p:nvPr/>
        </p:nvSpPr>
        <p:spPr>
          <a:xfrm>
            <a:off x="540000" y="1432726"/>
            <a:ext cx="4134402" cy="58535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427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3652" name="yt_image_13652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432726"/>
            <a:ext cx="4091940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655" name="yt_shape_13655"/>
          <p:cNvSpPr txBox="1"/>
          <p:nvPr/>
        </p:nvSpPr>
        <p:spPr>
          <a:xfrm>
            <a:off x="540119" y="2130309"/>
            <a:ext cx="11111999" cy="91236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核心素养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几何直观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如图，四边形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是矩形，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EDC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90°.</a:t>
            </a:r>
          </a:p>
        </p:txBody>
      </p:sp>
      <p:sp>
        <p:nvSpPr>
          <p:cNvPr id="13656" name="yt_shape_13656"/>
          <p:cNvSpPr txBox="1"/>
          <p:nvPr/>
        </p:nvSpPr>
        <p:spPr>
          <a:xfrm>
            <a:off x="540000" y="3093463"/>
            <a:ext cx="311142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求证：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；</a:t>
            </a:r>
          </a:p>
        </p:txBody>
      </p:sp>
      <p:sp>
        <p:nvSpPr>
          <p:cNvPr id="2" name="yt_shape_13657"/>
          <p:cNvSpPr txBox="1"/>
          <p:nvPr/>
        </p:nvSpPr>
        <p:spPr>
          <a:xfrm>
            <a:off x="540000" y="3725130"/>
            <a:ext cx="4034759" cy="282917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证明：在矩形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中，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DC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DCA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CAB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∵∠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EDC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CAB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DCA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EDC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grpSp>
        <p:nvGrpSpPr>
          <p:cNvPr id="13658" name="yt_shape_13658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083803" y="3725130"/>
            <a:ext cx="1568196" cy="2060143"/>
            <a:chOff x="0" y="0"/>
            <a:chExt cx="1568196" cy="2060143"/>
          </a:xfrm>
        </p:grpSpPr>
        <p:pic>
          <p:nvPicPr>
            <p:cNvPr id="3" name="yt_image_13658" descr="{&quot;rangeId&quot;:0,&quot;⚘_6&quot;:1}">
              <a:extLst>
                <a:ext uri="">
                  <a16:creationId xmlns="" xmlns:a14="http://schemas.microsoft.com/office/drawing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568196" cy="159562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660" name="yt_shape_13660"/>
            <p:cNvSpPr txBox="1"/>
            <p:nvPr/>
          </p:nvSpPr>
          <p:spPr>
            <a:xfrm>
              <a:off x="186545" y="1631628"/>
              <a:ext cx="1231106" cy="428515"/>
            </a:xfrm>
            <a:prstGeom prst="rect">
              <a:avLst/>
            </a:prstGeom>
          </p:spPr>
          <p:txBody>
            <a:bodyPr vert="horz" wrap="non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13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62" name="yt_shape_13662"/>
          <p:cNvSpPr txBox="1"/>
          <p:nvPr/>
        </p:nvSpPr>
        <p:spPr>
          <a:xfrm>
            <a:off x="551384" y="1196752"/>
            <a:ext cx="10826682" cy="36933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/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过点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作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BF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，连接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，试判断四边形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BCEF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的形状，并说明理由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4" name="yt_shape_13663"/>
          <p:cNvSpPr txBox="1"/>
          <p:nvPr/>
        </p:nvSpPr>
        <p:spPr>
          <a:xfrm>
            <a:off x="551384" y="1828419"/>
            <a:ext cx="5570436" cy="4062651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/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解：四边形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BCEF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是平行四边形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/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理由：由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DEC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BF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/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可得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AFB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DEC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/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EDC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CAB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/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∴△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DEC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≌△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AFB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AAS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AF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/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由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/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四边形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AFED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是平行四边形，</a:t>
            </a:r>
          </a:p>
          <a:p>
            <a:pPr algn="l" eaLnBrk="1" latinLnBrk="0" hangingPunct="0"/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EF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且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EF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/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在矩形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中，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且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/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EF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且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EF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/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四边形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BCEF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是平行四边形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grpSp>
        <p:nvGrpSpPr>
          <p:cNvPr id="13664" name="yt_shape_13664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095187" y="1828419"/>
            <a:ext cx="1568196" cy="2000960"/>
            <a:chOff x="0" y="0"/>
            <a:chExt cx="1568196" cy="2000960"/>
          </a:xfrm>
        </p:grpSpPr>
        <p:pic>
          <p:nvPicPr>
            <p:cNvPr id="5" name="yt_image_13664" descr="{&quot;rangeId&quot;:0,&quot;⚘_6&quot;:1}">
              <a:extLst>
                <a:ext uri="">
                  <a16:creationId xmlns="" xmlns:a14="http://schemas.microsoft.com/office/drawing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568196" cy="159562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666" name="yt_shape_13666"/>
            <p:cNvSpPr txBox="1"/>
            <p:nvPr/>
          </p:nvSpPr>
          <p:spPr>
            <a:xfrm>
              <a:off x="186545" y="1631628"/>
              <a:ext cx="1231106" cy="369332"/>
            </a:xfrm>
            <a:prstGeom prst="rect">
              <a:avLst/>
            </a:prstGeom>
          </p:spPr>
          <p:txBody>
            <a:bodyPr vert="horz" wrap="none" lIns="0" tIns="0" rIns="0" bIns="0" rtlCol="0">
              <a:spAutoFit/>
            </a:bodyPr>
            <a:lstStyle/>
            <a:p>
              <a:pPr algn="ctr" eaLnBrk="1" latinLnBrk="0" hangingPunct="0"/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13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69" name="yt_shape_13569"/>
          <p:cNvSpPr txBox="1"/>
          <p:nvPr/>
        </p:nvSpPr>
        <p:spPr>
          <a:xfrm>
            <a:off x="540000" y="980953"/>
            <a:ext cx="4155176" cy="58535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589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3568" name="yt_image_13568">
            <a:extLst>
              <a:ext uri="">
                <a16:creationId xmlns="" xmlns:p14="http://schemas.microsoft.com/office/powerpoint/2010/main" xmlns:mc="http://schemas.openxmlformats.org/markup-compatibility/2006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80953"/>
            <a:ext cx="4112514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571" name="yt_shape_13571"/>
          <p:cNvSpPr txBox="1"/>
          <p:nvPr/>
        </p:nvSpPr>
        <p:spPr>
          <a:xfrm>
            <a:off x="540000" y="1684250"/>
            <a:ext cx="3215624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矩形的性质</a:t>
            </a:r>
          </a:p>
        </p:txBody>
      </p:sp>
      <p:sp>
        <p:nvSpPr>
          <p:cNvPr id="13572" name="yt_shape_13572"/>
          <p:cNvSpPr txBox="1"/>
          <p:nvPr/>
        </p:nvSpPr>
        <p:spPr>
          <a:xfrm>
            <a:off x="540000" y="2183815"/>
            <a:ext cx="722473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矩形具有而一般平行四边形不具有的性质是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573" name="yt_table_13573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08569526"/>
              </p:ext>
            </p:extLst>
          </p:nvPr>
        </p:nvGraphicFramePr>
        <p:xfrm>
          <a:off x="540000" y="2663118"/>
          <a:ext cx="6351906" cy="950976"/>
        </p:xfrm>
        <a:graphic>
          <a:graphicData uri="http://schemas.openxmlformats.org/drawingml/2006/table">
            <a:tbl>
              <a:tblPr/>
              <a:tblGrid>
                <a:gridCol w="3337243">
                  <a:extLst>
                    <a:ext uri="{9D8B030D-6E8A-4147-A177-3AD203B41FA5}">
                      <a16:colId xmlns:a16="http://schemas.microsoft.com/office/drawing/2014/main" val="10549"/>
                    </a:ext>
                  </a:extLst>
                </a:gridCol>
                <a:gridCol w="3014663">
                  <a:extLst>
                    <a:ext uri="{9D8B030D-6E8A-4147-A177-3AD203B41FA5}">
                      <a16:colId xmlns:a16="http://schemas.microsoft.com/office/drawing/2014/main" val="1055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对角线相等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对边相等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对角相等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对角线互相平分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99"/>
                  </a:ext>
                </a:extLst>
              </a:tr>
            </a:tbl>
          </a:graphicData>
        </a:graphic>
      </p:graphicFrame>
      <p:sp>
        <p:nvSpPr>
          <p:cNvPr id="13575" name="yt_shape_13575"/>
          <p:cNvSpPr txBox="1"/>
          <p:nvPr/>
        </p:nvSpPr>
        <p:spPr>
          <a:xfrm>
            <a:off x="540119" y="366467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毕节市中考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如图，在矩形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中，对角线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相交于点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分别是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的中点，连接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8cm.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的长是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579" name="yt_table_13579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05269317"/>
              </p:ext>
            </p:extLst>
          </p:nvPr>
        </p:nvGraphicFramePr>
        <p:xfrm>
          <a:off x="540000" y="4624107"/>
          <a:ext cx="4970781" cy="950976"/>
        </p:xfrm>
        <a:graphic>
          <a:graphicData uri="http://schemas.openxmlformats.org/drawingml/2006/table">
            <a:tbl>
              <a:tblPr/>
              <a:tblGrid>
                <a:gridCol w="3337243">
                  <a:extLst>
                    <a:ext uri="{9D8B030D-6E8A-4147-A177-3AD203B41FA5}">
                      <a16:colId xmlns:a16="http://schemas.microsoft.com/office/drawing/2014/main" val="10551"/>
                    </a:ext>
                  </a:extLst>
                </a:gridCol>
                <a:gridCol w="1633538">
                  <a:extLst>
                    <a:ext uri="{9D8B030D-6E8A-4147-A177-3AD203B41FA5}">
                      <a16:colId xmlns:a16="http://schemas.microsoft.com/office/drawing/2014/main" val="1055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A.2.2cm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B.2.3cm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C.2.4cm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D.2.5cm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01"/>
                  </a:ext>
                </a:extLst>
              </a:tr>
            </a:tbl>
          </a:graphicData>
        </a:graphic>
      </p:graphicFrame>
      <p:grpSp>
        <p:nvGrpSpPr>
          <p:cNvPr id="13576" name="yt_shape_13576_skip" title="H_127.031105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477120" y="4624107"/>
            <a:ext cx="2172843" cy="1613295"/>
            <a:chOff x="0" y="0"/>
            <a:chExt cx="2172843" cy="1613295"/>
          </a:xfrm>
        </p:grpSpPr>
        <p:pic>
          <p:nvPicPr>
            <p:cNvPr id="2" name="yt_image_13576">
              <a:extLst>
                <a:ext uri="">
                  <a16:creationId xmlns="" xmlns:mc="http://schemas.openxmlformats.org/markup-compatibility/2006" xmlns:a14="http://schemas.microsoft.com/office/drawing/2010/main" xmlns:p14="http://schemas.microsoft.com/office/powerpoint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2172843" cy="121729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578" name="yt_shape_13578"/>
            <p:cNvSpPr txBox="1"/>
            <p:nvPr/>
          </p:nvSpPr>
          <p:spPr>
            <a:xfrm>
              <a:off x="553140" y="1253295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pic>
        <p:nvPicPr>
          <p:cNvPr id="4" name="yt_shape_1699003692452">
            <a:extLst>
              <a:ext uri="{FF2B5EF4-FFF2-40B4-BE49-F238E27FC236}">
                <a16:creationId xmlns:a16="http://schemas.microsoft.com/office/drawing/2014/main" id="{F108074D-732F-6486-94B8-7696E54AB6D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723577"/>
            <a:ext cx="1355917" cy="365782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5561D679-2ADD-6C88-FE2B-E2C4F2E9E689}"/>
              </a:ext>
            </a:extLst>
          </p:cNvPr>
          <p:cNvSpPr txBox="1"/>
          <p:nvPr/>
        </p:nvSpPr>
        <p:spPr>
          <a:xfrm>
            <a:off x="6926989" y="2137009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16B3595-9BB8-91EA-4A0C-9F42565BE0CE}"/>
              </a:ext>
            </a:extLst>
          </p:cNvPr>
          <p:cNvSpPr txBox="1"/>
          <p:nvPr/>
        </p:nvSpPr>
        <p:spPr>
          <a:xfrm>
            <a:off x="9681421" y="4093354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5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81" name="yt_shape_13581"/>
          <p:cNvSpPr txBox="1"/>
          <p:nvPr/>
        </p:nvSpPr>
        <p:spPr>
          <a:xfrm>
            <a:off x="540119" y="126261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邵阳市中考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已知矩形的一边长为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，一条对角线的长为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，则矩形的面积为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48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3582" name="yt_shape_13582"/>
          <p:cNvSpPr txBox="1"/>
          <p:nvPr/>
        </p:nvSpPr>
        <p:spPr>
          <a:xfrm>
            <a:off x="540119" y="2222045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十堰市中考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美丽乡村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建设使我市农村住宅旧貌变新颜，如图所示为一农村民居侧面截图，屋坡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AG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分别架在墙体的点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处，且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，侧面四边形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BDEC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为矩形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若测得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55°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110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°.</a:t>
            </a:r>
          </a:p>
        </p:txBody>
      </p:sp>
      <p:sp>
        <p:nvSpPr>
          <p:cNvPr id="13586" name="yt_shape_13586"/>
          <p:cNvSpPr txBox="1"/>
          <p:nvPr/>
        </p:nvSpPr>
        <p:spPr>
          <a:xfrm>
            <a:off x="540000" y="5632737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3583" name="yt_shape_13583" title="H_151.24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230177" y="3661611"/>
            <a:ext cx="1731645" cy="1920762"/>
            <a:chOff x="0" y="0"/>
            <a:chExt cx="1731645" cy="1920762"/>
          </a:xfrm>
        </p:grpSpPr>
        <p:pic>
          <p:nvPicPr>
            <p:cNvPr id="2" name="yt_image_13583">
              <a:extLst>
                <a:ext uri="">
                  <a16:creationId xmlns="" xmlns:a14="http://schemas.microsoft.com/office/drawing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731645" cy="152476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585" name="yt_shape_13585"/>
            <p:cNvSpPr txBox="1"/>
            <p:nvPr/>
          </p:nvSpPr>
          <p:spPr>
            <a:xfrm>
              <a:off x="332541" y="1560762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4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D55FED1B-7606-8972-6A7B-BA6889E22760}"/>
              </a:ext>
            </a:extLst>
          </p:cNvPr>
          <p:cNvSpPr txBox="1"/>
          <p:nvPr/>
        </p:nvSpPr>
        <p:spPr>
          <a:xfrm>
            <a:off x="1364508" y="1691292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48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7FE707F-6ED0-11E6-8D16-3A660FFB6C17}"/>
              </a:ext>
            </a:extLst>
          </p:cNvPr>
          <p:cNvSpPr txBox="1"/>
          <p:nvPr/>
        </p:nvSpPr>
        <p:spPr>
          <a:xfrm>
            <a:off x="6488958" y="3126215"/>
            <a:ext cx="93078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87" name="yt_shape_13587"/>
          <p:cNvSpPr txBox="1"/>
          <p:nvPr/>
        </p:nvSpPr>
        <p:spPr>
          <a:xfrm>
            <a:off x="551384" y="980728"/>
            <a:ext cx="674223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如图，在矩形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CE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求证：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DF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3591" name="yt_shape_13591"/>
          <p:cNvSpPr txBox="1"/>
          <p:nvPr/>
        </p:nvSpPr>
        <p:spPr>
          <a:xfrm>
            <a:off x="551384" y="3397253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3588" name="yt_shape_13588" title="H_136.57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8987704" y="1398560"/>
            <a:ext cx="2093976" cy="1734453"/>
            <a:chOff x="0" y="0"/>
            <a:chExt cx="2093976" cy="1734453"/>
          </a:xfrm>
        </p:grpSpPr>
        <p:pic>
          <p:nvPicPr>
            <p:cNvPr id="2" name="yt_image_13588">
              <a:extLst>
                <a:ext uri="">
                  <a16:creationId xmlns="" xmlns:a14="http://schemas.microsoft.com/office/drawing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093976" cy="133845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590" name="yt_shape_13590"/>
            <p:cNvSpPr txBox="1"/>
            <p:nvPr/>
          </p:nvSpPr>
          <p:spPr>
            <a:xfrm>
              <a:off x="513707" y="1374453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5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yt_shape_13592">
            <a:extLst>
              <a:ext uri="{FF2B5EF4-FFF2-40B4-BE49-F238E27FC236}">
                <a16:creationId xmlns:a16="http://schemas.microsoft.com/office/drawing/2014/main" id="{93CB6E0D-F4F2-320E-8D50-193CD70D1886}"/>
              </a:ext>
            </a:extLst>
          </p:cNvPr>
          <p:cNvSpPr txBox="1"/>
          <p:nvPr/>
        </p:nvSpPr>
        <p:spPr>
          <a:xfrm>
            <a:off x="767408" y="1478361"/>
            <a:ext cx="4188647" cy="330930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证明：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四边形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是矩形，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DF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CF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BF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CE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CF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DF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93" name="yt_shape_13593"/>
          <p:cNvSpPr txBox="1"/>
          <p:nvPr/>
        </p:nvSpPr>
        <p:spPr>
          <a:xfrm>
            <a:off x="540000" y="900000"/>
            <a:ext cx="5062283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直角三角形斜边上的中线</a:t>
            </a:r>
          </a:p>
        </p:txBody>
      </p:sp>
      <p:sp>
        <p:nvSpPr>
          <p:cNvPr id="13594" name="yt_shape_13594"/>
          <p:cNvSpPr txBox="1"/>
          <p:nvPr/>
        </p:nvSpPr>
        <p:spPr>
          <a:xfrm>
            <a:off x="540119" y="1348777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如图，公路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互相垂直，公路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的中点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被湖隔开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若测得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1.2km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两点间的距离为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598" name="yt_table_13598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12228148"/>
              </p:ext>
            </p:extLst>
          </p:nvPr>
        </p:nvGraphicFramePr>
        <p:xfrm>
          <a:off x="540000" y="2308212"/>
          <a:ext cx="4234180" cy="950976"/>
        </p:xfrm>
        <a:graphic>
          <a:graphicData uri="http://schemas.openxmlformats.org/drawingml/2006/table">
            <a:tbl>
              <a:tblPr/>
              <a:tblGrid>
                <a:gridCol w="2583180">
                  <a:extLst>
                    <a:ext uri="{9D8B030D-6E8A-4147-A177-3AD203B41FA5}">
                      <a16:colId xmlns:a16="http://schemas.microsoft.com/office/drawing/2014/main" val="10553"/>
                    </a:ext>
                  </a:extLst>
                </a:gridCol>
                <a:gridCol w="1651000">
                  <a:extLst>
                    <a:ext uri="{9D8B030D-6E8A-4147-A177-3AD203B41FA5}">
                      <a16:colId xmlns:a16="http://schemas.microsoft.com/office/drawing/2014/main" val="1055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A.0.5km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B.0.6km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C.0.9km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D.1.2km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03"/>
                  </a:ext>
                </a:extLst>
              </a:tr>
            </a:tbl>
          </a:graphicData>
        </a:graphic>
      </p:graphicFrame>
      <p:grpSp>
        <p:nvGrpSpPr>
          <p:cNvPr id="13595" name="yt_shape_13595_skip" title="H_127.031105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934219" y="2308212"/>
            <a:ext cx="1715643" cy="1613295"/>
            <a:chOff x="0" y="0"/>
            <a:chExt cx="1715643" cy="1613295"/>
          </a:xfrm>
        </p:grpSpPr>
        <p:pic>
          <p:nvPicPr>
            <p:cNvPr id="2" name="yt_image_13595">
              <a:extLst>
                <a:ext uri="">
                  <a16:creationId xmlns="" xmlns:mc="http://schemas.openxmlformats.org/markup-compatibility/2006" xmlns:a14="http://schemas.microsoft.com/office/drawing/2010/main" xmlns:p14="http://schemas.microsoft.com/office/powerpoint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715643" cy="121729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597" name="yt_shape_13597"/>
            <p:cNvSpPr txBox="1"/>
            <p:nvPr/>
          </p:nvSpPr>
          <p:spPr>
            <a:xfrm>
              <a:off x="324540" y="1253295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6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13600" name="yt_shape_13600"/>
          <p:cNvSpPr txBox="1"/>
          <p:nvPr/>
        </p:nvSpPr>
        <p:spPr>
          <a:xfrm>
            <a:off x="540119" y="397229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岳阳市中考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如图，在</a:t>
            </a:r>
            <a:r>
              <a:rPr lang="en-US" altLang="zh-CN" sz="2400" b="0" i="0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Rt</a:t>
            </a:r>
            <a:r>
              <a:rPr lang="en-US" altLang="zh-CN" sz="2400" b="0" i="0" u="none" dirty="0" err="1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是斜边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上的中线，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20°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，则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70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°.</a:t>
            </a:r>
          </a:p>
        </p:txBody>
      </p:sp>
      <p:sp>
        <p:nvSpPr>
          <p:cNvPr id="13604" name="yt_shape_13604"/>
          <p:cNvSpPr txBox="1"/>
          <p:nvPr/>
        </p:nvSpPr>
        <p:spPr>
          <a:xfrm>
            <a:off x="540000" y="6737536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3601" name="yt_shape_13601" title="H_126.22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192344" y="4763539"/>
            <a:ext cx="2569464" cy="1603008"/>
            <a:chOff x="0" y="0"/>
            <a:chExt cx="2569464" cy="1603008"/>
          </a:xfrm>
        </p:grpSpPr>
        <p:pic>
          <p:nvPicPr>
            <p:cNvPr id="3" name="yt_image_13601">
              <a:extLst>
                <a:ext uri="">
                  <a16:creationId xmlns="" xmlns:mc="http://schemas.openxmlformats.org/markup-compatibility/2006" xmlns:a14="http://schemas.microsoft.com/office/drawing/2010/main" xmlns:p14="http://schemas.microsoft.com/office/powerpoint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2569464" cy="120700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603" name="yt_shape_13603"/>
            <p:cNvSpPr txBox="1"/>
            <p:nvPr/>
          </p:nvSpPr>
          <p:spPr>
            <a:xfrm>
              <a:off x="751451" y="1243008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7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pic>
        <p:nvPicPr>
          <p:cNvPr id="5" name="yt_shape_1699003692726">
            <a:extLst>
              <a:ext uri="{FF2B5EF4-FFF2-40B4-BE49-F238E27FC236}">
                <a16:creationId xmlns:a16="http://schemas.microsoft.com/office/drawing/2014/main" id="{177D87BB-EDCE-5130-A2AE-449CE387119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39327"/>
            <a:ext cx="1355917" cy="365782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97954E69-EEF7-CE6E-0E63-206A326DC2A2}"/>
              </a:ext>
            </a:extLst>
          </p:cNvPr>
          <p:cNvSpPr txBox="1"/>
          <p:nvPr/>
        </p:nvSpPr>
        <p:spPr>
          <a:xfrm>
            <a:off x="5334846" y="1777459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C7AE6025-584B-394F-944A-B6F1B1EAB856}"/>
              </a:ext>
            </a:extLst>
          </p:cNvPr>
          <p:cNvSpPr txBox="1"/>
          <p:nvPr/>
        </p:nvSpPr>
        <p:spPr>
          <a:xfrm>
            <a:off x="1974108" y="4400977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70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6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05" name="yt_shape_13605"/>
          <p:cNvSpPr txBox="1"/>
          <p:nvPr/>
        </p:nvSpPr>
        <p:spPr>
          <a:xfrm>
            <a:off x="540000" y="2797782"/>
            <a:ext cx="4754507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考虑问题不全面而出错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606" name="yt_shape_13606"/>
              <p:cNvSpPr txBox="1"/>
              <p:nvPr/>
            </p:nvSpPr>
            <p:spPr>
              <a:xfrm>
                <a:off x="540120" y="3297347"/>
                <a:ext cx="11111999" cy="112287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8.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在矩形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中，对角线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相交于点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AE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于点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OE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∶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ED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∶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楷体" pitchFamily="24"/>
                  </a:rPr>
                  <a:t>或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="" xmlns:a16="http://schemas.microsoft.com/office/drawing/2014/main">
          <p:sp>
            <p:nvSpPr>
              <p:cNvPr id="13606" name="yt_shape_13606" descr="{&quot;rangeId&quot;:11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20" y="3297347"/>
                <a:ext cx="11111999" cy="1122871"/>
              </a:xfrm>
              <a:prstGeom prst="rect">
                <a:avLst/>
              </a:prstGeom>
              <a:blipFill>
                <a:blip r:embed="rId2"/>
                <a:stretch>
                  <a:fillRect l="-1701" t="-4891" b="-815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699003692917" title="H_28.801733">
            <a:extLst>
              <a:ext uri="{FF2B5EF4-FFF2-40B4-BE49-F238E27FC236}">
                <a16:creationId xmlns:a16="http://schemas.microsoft.com/office/drawing/2014/main" id="{10C82FDD-CC79-D715-E387-7ACA0265D8D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837109"/>
            <a:ext cx="1355917" cy="365782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9F21345D-089F-D115-7BB1-9A67F4125864}"/>
                  </a:ext>
                </a:extLst>
              </p:cNvPr>
              <p:cNvSpPr txBox="1"/>
              <p:nvPr/>
            </p:nvSpPr>
            <p:spPr>
              <a:xfrm>
                <a:off x="4034811" y="3726029"/>
                <a:ext cx="1489901" cy="73013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楷体" pitchFamily="24"/>
                  </a:rPr>
                  <a:t>或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2" name="文本框 1" descr="{'rangeId': 11, 'hasSerialNum': 1, 'mathAnswerShape': 1}">
                <a:extLst>
                  <a:ext uri="{FF2B5EF4-FFF2-40B4-BE49-F238E27FC236}">
                    <a16:creationId xmlns:a16="http://schemas.microsoft.com/office/drawing/2014/main" id="{9F21345D-089F-D115-7BB1-9A67F412586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34811" y="3726029"/>
                <a:ext cx="1489901" cy="730136"/>
              </a:xfrm>
              <a:prstGeom prst="rect">
                <a:avLst/>
              </a:prstGeom>
              <a:blipFill>
                <a:blip r:embed="rId4"/>
                <a:stretch>
                  <a:fillRect l="-6557" b="-75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F08A3B1B-BCD0-B7E1-ED88-198FD24C6708}"/>
              </a:ext>
            </a:extLst>
          </p:cNvPr>
          <p:cNvCxnSpPr/>
          <p:nvPr/>
        </p:nvCxnSpPr>
        <p:spPr>
          <a:xfrm>
            <a:off x="3820022" y="4428409"/>
            <a:ext cx="1614678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09" name="yt_shape_13609"/>
          <p:cNvSpPr txBox="1"/>
          <p:nvPr/>
        </p:nvSpPr>
        <p:spPr>
          <a:xfrm>
            <a:off x="540000" y="2050586"/>
            <a:ext cx="3975832" cy="57631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00" b="0" i="0" u="none" spc="-320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00" b="0" i="0" u="none" spc="30203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3608" name="yt_image_13608">
            <a:extLst>
              <a:ext uri="">
                <a16:creationId xmlns="" xmlns:p14="http://schemas.microsoft.com/office/powerpoint/2010/main" xmlns:mc="http://schemas.openxmlformats.org/markup-compatibility/2006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2050586"/>
            <a:ext cx="3936492" cy="64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611" name="yt_shape_13611"/>
          <p:cNvSpPr txBox="1"/>
          <p:nvPr/>
        </p:nvSpPr>
        <p:spPr>
          <a:xfrm>
            <a:off x="540119" y="274245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十堰市中考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如图，将四根木条用钉子钉成一个矩形框架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，然后向左扭动框架，观察所得四边形的变化，下面判断错误的是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615" name="yt_table_13615_skip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75175813"/>
              </p:ext>
            </p:extLst>
          </p:nvPr>
        </p:nvGraphicFramePr>
        <p:xfrm>
          <a:off x="540000" y="3701890"/>
          <a:ext cx="5638800" cy="1901952"/>
        </p:xfrm>
        <a:graphic>
          <a:graphicData uri="http://schemas.openxmlformats.org/drawingml/2006/table">
            <a:tbl>
              <a:tblPr/>
              <a:tblGrid>
                <a:gridCol w="5638800">
                  <a:extLst>
                    <a:ext uri="{9D8B030D-6E8A-4147-A177-3AD203B41FA5}">
                      <a16:colId xmlns:a16="http://schemas.microsoft.com/office/drawing/2014/main" val="1055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四边形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ABCD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由矩形变为平行四边形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对角线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BD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的长度减小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四边形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ABCD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的面积不变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四边形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ABCD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的周长不变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07"/>
                  </a:ext>
                </a:extLst>
              </a:tr>
            </a:tbl>
          </a:graphicData>
        </a:graphic>
      </p:graphicFrame>
      <p:grpSp>
        <p:nvGrpSpPr>
          <p:cNvPr id="13612" name="yt_shape_13612_skip" title="H_115.421104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138771" y="3701890"/>
            <a:ext cx="1511046" cy="1465848"/>
            <a:chOff x="0" y="0"/>
            <a:chExt cx="1511046" cy="1465848"/>
          </a:xfrm>
        </p:grpSpPr>
        <p:pic>
          <p:nvPicPr>
            <p:cNvPr id="2" name="yt_image_13612">
              <a:extLst>
                <a:ext uri="">
                  <a16:creationId xmlns="" xmlns:mc="http://schemas.openxmlformats.org/markup-compatibility/2006" xmlns:a14="http://schemas.microsoft.com/office/drawing/2010/main" xmlns:p14="http://schemas.microsoft.com/office/powerpoint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511046" cy="106984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614" name="yt_shape_13614"/>
            <p:cNvSpPr txBox="1"/>
            <p:nvPr/>
          </p:nvSpPr>
          <p:spPr>
            <a:xfrm>
              <a:off x="222242" y="1105848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9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1BDA99A8-0164-0A5D-1E3A-0848C801AF72}"/>
              </a:ext>
            </a:extLst>
          </p:cNvPr>
          <p:cNvSpPr txBox="1"/>
          <p:nvPr/>
        </p:nvSpPr>
        <p:spPr>
          <a:xfrm>
            <a:off x="7765307" y="3171137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617" name="yt_shape_13617"/>
              <p:cNvSpPr txBox="1"/>
              <p:nvPr/>
            </p:nvSpPr>
            <p:spPr>
              <a:xfrm>
                <a:off x="540119" y="1611923"/>
                <a:ext cx="11111999" cy="112191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10.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如图，在矩形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，将此矩形折叠，使点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重合，点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落在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D'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处，折痕为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EF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AD'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的长为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DD'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的长为</a:t>
                </a:r>
                <a:r>
                  <a:rPr lang="zh-CN" altLang="zh-CN" sz="100" b="0" i="0" spc="-1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14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="" xmlns:a16="http://schemas.microsoft.com/office/drawing/2014/main">
          <p:sp>
            <p:nvSpPr>
              <p:cNvPr id="13617" name="yt_shape_13617" descr="{&quot;rangeId&quot;:14,&quot;hasSerialNum&quot;:1,&quot;mathAnswerShape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611923"/>
                <a:ext cx="11111999" cy="1121910"/>
              </a:xfrm>
              <a:prstGeom prst="rect">
                <a:avLst/>
              </a:prstGeom>
              <a:blipFill>
                <a:blip r:embed="rId2"/>
                <a:stretch>
                  <a:fillRect l="-1701" t="-4348" r="-1701" b="-869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622" name="yt_shape_13622"/>
          <p:cNvSpPr txBox="1"/>
          <p:nvPr/>
        </p:nvSpPr>
        <p:spPr>
          <a:xfrm>
            <a:off x="540000" y="4804121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3619" name="yt_shape_13619" title="H_143.05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398198" y="2936985"/>
            <a:ext cx="1395603" cy="1816749"/>
            <a:chOff x="0" y="0"/>
            <a:chExt cx="1395603" cy="1816749"/>
          </a:xfrm>
        </p:grpSpPr>
        <p:pic>
          <p:nvPicPr>
            <p:cNvPr id="2" name="yt_image_13619">
              <a:extLst>
                <a:ext uri="">
                  <a16:creationId xmlns="" xmlns:mc="http://schemas.openxmlformats.org/markup-compatibility/2006" xmlns:a14="http://schemas.microsoft.com/office/drawing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395603" cy="142074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621" name="yt_shape_13621"/>
            <p:cNvSpPr txBox="1"/>
            <p:nvPr/>
          </p:nvSpPr>
          <p:spPr>
            <a:xfrm>
              <a:off x="88337" y="1456749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10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13623" name="yt_shape_13623"/>
          <p:cNvSpPr txBox="1"/>
          <p:nvPr/>
        </p:nvSpPr>
        <p:spPr>
          <a:xfrm>
            <a:off x="540000" y="5177561"/>
            <a:ext cx="1017586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</a:rPr>
              <a:t>【解析】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过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D'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作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D'H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于点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H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，求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AD'F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的面积，再用勾股定理得出结果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9DC790E-6356-E384-7195-D6095770A11B}"/>
              </a:ext>
            </a:extLst>
          </p:cNvPr>
          <p:cNvSpPr txBox="1"/>
          <p:nvPr/>
        </p:nvSpPr>
        <p:spPr>
          <a:xfrm>
            <a:off x="5541221" y="2040605"/>
            <a:ext cx="637285" cy="729184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4E55992B-5DA3-923A-23F6-7FEDBC77A9C0}"/>
                  </a:ext>
                </a:extLst>
              </p:cNvPr>
              <p:cNvSpPr txBox="1"/>
              <p:nvPr/>
            </p:nvSpPr>
            <p:spPr>
              <a:xfrm>
                <a:off x="8028832" y="1907728"/>
                <a:ext cx="742061" cy="72918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14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4E55992B-5DA3-923A-23F6-7FEDBC77A9C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028832" y="1907728"/>
                <a:ext cx="742061" cy="729184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36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623" grpId="0" build="allAtOnce"/>
      <p:bldP spid="3" grpId="0" build="allAtOnce"/>
      <p:bldP spid="4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24" name="yt_shape_13624"/>
          <p:cNvSpPr txBox="1"/>
          <p:nvPr/>
        </p:nvSpPr>
        <p:spPr>
          <a:xfrm>
            <a:off x="540000" y="2157221"/>
            <a:ext cx="10313529" cy="90864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如图，矩形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的对角线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相交于点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DF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求证：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；</a:t>
            </a:r>
          </a:p>
        </p:txBody>
      </p:sp>
      <p:sp>
        <p:nvSpPr>
          <p:cNvPr id="2" name="yt_shape_13626"/>
          <p:cNvSpPr txBox="1"/>
          <p:nvPr/>
        </p:nvSpPr>
        <p:spPr>
          <a:xfrm>
            <a:off x="540000" y="3268191"/>
            <a:ext cx="6355907" cy="282917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证明：连接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AF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CE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四边形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是矩形，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OA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OC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OB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OD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90°.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DF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OE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OF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四边形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AECF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是平行四边形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CF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3627" name="yt_image_13627" title="H_141.14859">
            <a:extLst>
              <a:ext uri="">
                <a16:creationId xmlns="" xmlns:a14="http://schemas.microsoft.com/office/drawing/2010/main" xmlns:mc="http://schemas.openxmlformats.org/markup-compatibility/2006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408368" y="2532706"/>
            <a:ext cx="2178491" cy="17925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image_13634" title="H_108">
            <a:extLst>
              <a:ext uri="{FF2B5EF4-FFF2-40B4-BE49-F238E27FC236}">
                <a16:creationId xmlns:a16="http://schemas.microsoft.com/office/drawing/2014/main" id="{CFBDFACF-12A6-A12B-F4CA-A15A3F7310AC}"/>
              </a:ext>
              <a:ext uri="">
                <a16:creationId xmlns="" xmlns:a14="http://schemas.microsoft.com/office/drawing/2010/main" xmlns:mc="http://schemas.openxmlformats.org/markup-compatibility/2006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458054" y="4509120"/>
            <a:ext cx="2079117" cy="137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uiExpand="1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1422</Words>
  <Application>Microsoft Office PowerPoint</Application>
  <PresentationFormat>宽屏</PresentationFormat>
  <Paragraphs>128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15</vt:i4>
      </vt:variant>
    </vt:vector>
  </HeadingPairs>
  <TitlesOfParts>
    <vt:vector size="26" baseType="lpstr">
      <vt:lpstr>等线</vt:lpstr>
      <vt:lpstr>等线 Light</vt:lpstr>
      <vt:lpstr>黑体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EDY</cp:lastModifiedBy>
  <cp:revision>45</cp:revision>
  <dcterms:created xsi:type="dcterms:W3CDTF">2023-05-05T05:33:04Z</dcterms:created>
  <dcterms:modified xsi:type="dcterms:W3CDTF">2023-11-07T03:43:16Z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