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2" r:id="rId6"/>
    <p:sldId id="373" r:id="rId7"/>
    <p:sldId id="375" r:id="rId8"/>
    <p:sldId id="394" r:id="rId9"/>
    <p:sldId id="376" r:id="rId10"/>
    <p:sldId id="378" r:id="rId11"/>
    <p:sldId id="380" r:id="rId12"/>
    <p:sldId id="384" r:id="rId13"/>
    <p:sldId id="385" r:id="rId14"/>
    <p:sldId id="388" r:id="rId15"/>
    <p:sldId id="390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54" y="1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1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5" name="yt_shape_13785"/>
          <p:cNvSpPr txBox="1"/>
          <p:nvPr/>
        </p:nvSpPr>
        <p:spPr>
          <a:xfrm>
            <a:off x="540000" y="2565819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784" name="yt_image_13784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6581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87" name="yt_shape_13787"/>
          <p:cNvSpPr txBox="1"/>
          <p:nvPr/>
        </p:nvSpPr>
        <p:spPr>
          <a:xfrm>
            <a:off x="540000" y="3263402"/>
            <a:ext cx="954107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邻边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相等的平行四边形叫做菱形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菱形的性质：菱形的四条边都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；菱形的对角线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互相垂直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菱形的面积等于底乘以高也等于对角线乘积的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一半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11760BF-A865-967B-BAA0-DEB944C6DFF9}"/>
              </a:ext>
            </a:extLst>
          </p:cNvPr>
          <p:cNvSpPr txBox="1"/>
          <p:nvPr/>
        </p:nvSpPr>
        <p:spPr>
          <a:xfrm>
            <a:off x="1897789" y="321659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邻边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E6A0EC-4876-F744-160B-11B6EB1F2585}"/>
              </a:ext>
            </a:extLst>
          </p:cNvPr>
          <p:cNvSpPr txBox="1"/>
          <p:nvPr/>
        </p:nvSpPr>
        <p:spPr>
          <a:xfrm>
            <a:off x="4945789" y="369208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CC2F99-9EBC-EE0A-1CAC-F415D534894F}"/>
              </a:ext>
            </a:extLst>
          </p:cNvPr>
          <p:cNvSpPr txBox="1"/>
          <p:nvPr/>
        </p:nvSpPr>
        <p:spPr>
          <a:xfrm>
            <a:off x="8298589" y="369208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互相垂直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6539031-EA15-8090-5B53-A1E534F0A123}"/>
              </a:ext>
            </a:extLst>
          </p:cNvPr>
          <p:cNvSpPr txBox="1"/>
          <p:nvPr/>
        </p:nvSpPr>
        <p:spPr>
          <a:xfrm>
            <a:off x="7079389" y="416757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48" name="yt_shape_13848"/>
              <p:cNvSpPr txBox="1"/>
              <p:nvPr/>
            </p:nvSpPr>
            <p:spPr>
              <a:xfrm>
                <a:off x="540119" y="1254115"/>
                <a:ext cx="11111999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已知菱形的周长为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，两条对角线长的和为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，则菱形的面积为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848" name="yt_shape_13848" descr="{&quot;rangeId&quot;:1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54115"/>
                <a:ext cx="11111999" cy="958724"/>
              </a:xfrm>
              <a:prstGeom prst="rect">
                <a:avLst/>
              </a:prstGeom>
              <a:blipFill>
                <a:blip r:embed="rId2"/>
                <a:stretch>
                  <a:fillRect l="-1701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50" name="yt_shape_13850"/>
              <p:cNvSpPr txBox="1"/>
              <p:nvPr/>
            </p:nvSpPr>
            <p:spPr>
              <a:xfrm>
                <a:off x="540119" y="2263627"/>
                <a:ext cx="11111999" cy="14711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铜仁市中考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为菱形，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，延长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内作射线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，使得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，垂足为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结果保留根号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850" name="yt_shape_13850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63627"/>
                <a:ext cx="11111999" cy="1471108"/>
              </a:xfrm>
              <a:prstGeom prst="rect">
                <a:avLst/>
              </a:prstGeom>
              <a:blipFill>
                <a:blip r:embed="rId3"/>
                <a:stretch>
                  <a:fillRect l="-1701" t="-3306" r="-220" b="-11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55" name="yt_shape_13855"/>
          <p:cNvSpPr txBox="1"/>
          <p:nvPr/>
        </p:nvSpPr>
        <p:spPr>
          <a:xfrm>
            <a:off x="540000" y="564123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52" name="yt_shape_13852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8150" y="3785523"/>
            <a:ext cx="2155698" cy="1805319"/>
            <a:chOff x="0" y="0"/>
            <a:chExt cx="2155698" cy="1805319"/>
          </a:xfrm>
        </p:grpSpPr>
        <p:pic>
          <p:nvPicPr>
            <p:cNvPr id="2" name="yt_image_13852">
              <a:extLst>
                <a:ext uri="">
                  <a16:creationId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155698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54" name="yt_shape_13854"/>
            <p:cNvSpPr txBox="1"/>
            <p:nvPr/>
          </p:nvSpPr>
          <p:spPr>
            <a:xfrm>
              <a:off x="468385" y="144531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D7FE460-48A0-BDA2-6436-37E03E44C2C0}"/>
              </a:ext>
            </a:extLst>
          </p:cNvPr>
          <p:cNvSpPr txBox="1"/>
          <p:nvPr/>
        </p:nvSpPr>
        <p:spPr>
          <a:xfrm>
            <a:off x="1059708" y="1732391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E89C1AF-FC7E-838C-F584-43D423DA991E}"/>
                  </a:ext>
                </a:extLst>
              </p:cNvPr>
              <p:cNvSpPr txBox="1"/>
              <p:nvPr/>
            </p:nvSpPr>
            <p:spPr>
              <a:xfrm>
                <a:off x="2380508" y="3212976"/>
                <a:ext cx="10057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E89C1AF-FC7E-838C-F584-43D423DA99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0508" y="3212976"/>
                <a:ext cx="1005714" cy="554686"/>
              </a:xfrm>
              <a:prstGeom prst="rect">
                <a:avLst/>
              </a:prstGeom>
              <a:blipFill>
                <a:blip r:embed="rId5"/>
                <a:stretch>
                  <a:fillRect l="-9756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6" name="yt_shape_13856"/>
          <p:cNvSpPr txBox="1"/>
          <p:nvPr/>
        </p:nvSpPr>
        <p:spPr>
          <a:xfrm>
            <a:off x="540119" y="900000"/>
            <a:ext cx="11111999" cy="9123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如图，在菱形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中，作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，分别交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857" name="yt_shape_13857"/>
          <p:cNvSpPr txBox="1"/>
          <p:nvPr/>
        </p:nvSpPr>
        <p:spPr>
          <a:xfrm>
            <a:off x="540000" y="1863154"/>
            <a:ext cx="30585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2" name="yt_shape_13858"/>
          <p:cNvSpPr txBox="1"/>
          <p:nvPr/>
        </p:nvSpPr>
        <p:spPr>
          <a:xfrm>
            <a:off x="540000" y="2494821"/>
            <a:ext cx="7529305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是菱形，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3859" name="yt_shape_1385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87207" y="2494821"/>
            <a:ext cx="1764792" cy="1556080"/>
            <a:chOff x="0" y="0"/>
            <a:chExt cx="1764792" cy="1556080"/>
          </a:xfrm>
        </p:grpSpPr>
        <p:pic>
          <p:nvPicPr>
            <p:cNvPr id="3" name="yt_image_13859" descr="{&quot;rangeId&quot;:0,&quot;⚘_4&quot;:1}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64792" cy="10915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61" name="yt_shape_13861"/>
            <p:cNvSpPr txBox="1"/>
            <p:nvPr/>
          </p:nvSpPr>
          <p:spPr>
            <a:xfrm>
              <a:off x="290549" y="1127565"/>
              <a:ext cx="1219693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863" name="yt_shape_13863"/>
          <p:cNvSpPr txBox="1"/>
          <p:nvPr/>
        </p:nvSpPr>
        <p:spPr>
          <a:xfrm>
            <a:off x="540000" y="4414107"/>
            <a:ext cx="66925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3864"/>
          <p:cNvSpPr txBox="1"/>
          <p:nvPr/>
        </p:nvSpPr>
        <p:spPr>
          <a:xfrm>
            <a:off x="540000" y="5045774"/>
            <a:ext cx="523059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中点，且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为线段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的垂直平分线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0" name="yt_shape_13870"/>
          <p:cNvSpPr txBox="1"/>
          <p:nvPr/>
        </p:nvSpPr>
        <p:spPr>
          <a:xfrm>
            <a:off x="540000" y="901479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69" name="yt_image_13869" title="H_50.94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1479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72" name="yt_shape_13872"/>
          <p:cNvSpPr txBox="1"/>
          <p:nvPr/>
        </p:nvSpPr>
        <p:spPr>
          <a:xfrm>
            <a:off x="540119" y="159906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是菱形，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的两边分别与射线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，当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的中点时，直接写出线段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之间的数量关系；</a:t>
            </a:r>
          </a:p>
        </p:txBody>
      </p:sp>
      <p:pic>
        <p:nvPicPr>
          <p:cNvPr id="13874" name="yt_image_13874" title="H_170.66133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44272" y="3284984"/>
            <a:ext cx="2324862" cy="2167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76" name="yt_shape_13876"/>
          <p:cNvSpPr txBox="1"/>
          <p:nvPr/>
        </p:nvSpPr>
        <p:spPr>
          <a:xfrm>
            <a:off x="540000" y="3645024"/>
            <a:ext cx="32028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7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7" name="yt_shape_13877"/>
          <p:cNvSpPr txBox="1"/>
          <p:nvPr/>
        </p:nvSpPr>
        <p:spPr>
          <a:xfrm>
            <a:off x="612127" y="7833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上任意一点时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pic>
        <p:nvPicPr>
          <p:cNvPr id="13878" name="yt_image_13878" title="H_187.34251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2926" r="3441"/>
          <a:stretch/>
        </p:blipFill>
        <p:spPr bwMode="auto">
          <a:xfrm>
            <a:off x="9336360" y="1484784"/>
            <a:ext cx="2304256" cy="237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880">
                <a:extLst>
                  <a:ext uri="{FF2B5EF4-FFF2-40B4-BE49-F238E27FC236}">
                    <a16:creationId xmlns:a16="http://schemas.microsoft.com/office/drawing/2014/main" id="{024351DA-EB3D-F3F5-2311-2B40343F1A73}"/>
                  </a:ext>
                </a:extLst>
              </p:cNvPr>
              <p:cNvSpPr txBox="1"/>
              <p:nvPr/>
            </p:nvSpPr>
            <p:spPr>
              <a:xfrm>
                <a:off x="540000" y="1911451"/>
                <a:ext cx="6771084" cy="37644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是等边三角形，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CAF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是菱形，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3880">
                <a:extLst>
                  <a:ext uri="{FF2B5EF4-FFF2-40B4-BE49-F238E27FC236}">
                    <a16:creationId xmlns:a16="http://schemas.microsoft.com/office/drawing/2014/main" id="{024351DA-EB3D-F3F5-2311-2B40343F1A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11451"/>
                <a:ext cx="6771084" cy="3764428"/>
              </a:xfrm>
              <a:prstGeom prst="rect">
                <a:avLst/>
              </a:prstGeom>
              <a:blipFill>
                <a:blip r:embed="rId3"/>
                <a:stretch>
                  <a:fillRect l="-2793" t="-3079" r="-1892" b="-40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>
            <a:extLst>
              <a:ext uri="{FF2B5EF4-FFF2-40B4-BE49-F238E27FC236}">
                <a16:creationId xmlns:a16="http://schemas.microsoft.com/office/drawing/2014/main" id="{67A84C93-9826-EC03-297E-E0777C0F5E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8328" y="3887825"/>
            <a:ext cx="2304256" cy="211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2" name="yt_shape_13882"/>
          <p:cNvSpPr txBox="1"/>
          <p:nvPr/>
        </p:nvSpPr>
        <p:spPr>
          <a:xfrm>
            <a:off x="695400" y="961634"/>
            <a:ext cx="98921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883" name="yt_image_13883" title="H_169.37811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5215"/>
          <a:stretch/>
        </p:blipFill>
        <p:spPr bwMode="auto">
          <a:xfrm>
            <a:off x="8843688" y="1524947"/>
            <a:ext cx="2438399" cy="2151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885">
                <a:extLst>
                  <a:ext uri="{FF2B5EF4-FFF2-40B4-BE49-F238E27FC236}">
                    <a16:creationId xmlns:a16="http://schemas.microsoft.com/office/drawing/2014/main" id="{82ECF986-E624-EA61-60C7-8AA4007C4968}"/>
                  </a:ext>
                </a:extLst>
              </p:cNvPr>
              <p:cNvSpPr txBox="1"/>
              <p:nvPr/>
            </p:nvSpPr>
            <p:spPr>
              <a:xfrm>
                <a:off x="695400" y="1556792"/>
                <a:ext cx="6384761" cy="44424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15°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AGB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EAG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可证得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>
          <p:sp>
            <p:nvSpPr>
              <p:cNvPr id="2" name="yt_shape_13885">
                <a:extLst>
                  <a:ext uri="{FF2B5EF4-FFF2-40B4-BE49-F238E27FC236}">
                    <a16:creationId xmlns:a16="http://schemas.microsoft.com/office/drawing/2014/main" id="{82ECF986-E624-EA61-60C7-8AA4007C49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1556792"/>
                <a:ext cx="6384761" cy="4442435"/>
              </a:xfrm>
              <a:prstGeom prst="rect">
                <a:avLst/>
              </a:prstGeom>
              <a:blipFill>
                <a:blip r:embed="rId3"/>
                <a:stretch>
                  <a:fillRect l="-2865" t="-1097" r="-2101" b="-32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3888" title="H_124.46725">
            <a:extLst>
              <a:ext uri="{FF2B5EF4-FFF2-40B4-BE49-F238E27FC236}">
                <a16:creationId xmlns:a16="http://schemas.microsoft.com/office/drawing/2014/main" id="{441B9DAB-DE56-364B-30B3-E318E4C2D811}"/>
              </a:ex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55946" y="4077072"/>
            <a:ext cx="1813881" cy="158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1" name="yt_shape_13791"/>
          <p:cNvSpPr txBox="1"/>
          <p:nvPr/>
        </p:nvSpPr>
        <p:spPr>
          <a:xfrm>
            <a:off x="540000" y="936957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790" name="yt_image_13790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36957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93" name="yt_shape_13793"/>
          <p:cNvSpPr txBox="1"/>
          <p:nvPr/>
        </p:nvSpPr>
        <p:spPr>
          <a:xfrm>
            <a:off x="540000" y="1640254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菱形的性质</a:t>
            </a:r>
          </a:p>
        </p:txBody>
      </p:sp>
      <p:sp>
        <p:nvSpPr>
          <p:cNvPr id="13794" name="yt_shape_13794"/>
          <p:cNvSpPr txBox="1"/>
          <p:nvPr/>
        </p:nvSpPr>
        <p:spPr>
          <a:xfrm>
            <a:off x="540000" y="2139819"/>
            <a:ext cx="41293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菱形不具备的性质是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95" name="yt_table_1379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556470"/>
              </p:ext>
            </p:extLst>
          </p:nvPr>
        </p:nvGraphicFramePr>
        <p:xfrm>
          <a:off x="540000" y="2619122"/>
          <a:ext cx="7080886" cy="950976"/>
        </p:xfrm>
        <a:graphic>
          <a:graphicData uri="http://schemas.openxmlformats.org/drawingml/2006/table">
            <a:tbl>
              <a:tblPr/>
              <a:tblGrid>
                <a:gridCol w="4066223">
                  <a:extLst>
                    <a:ext uri="{9D8B030D-6E8A-4147-A177-3AD203B41FA5}">
                      <a16:colId xmlns:a16="http://schemas.microsoft.com/office/drawing/2014/main" val="10566"/>
                    </a:ext>
                  </a:extLst>
                </a:gridCol>
                <a:gridCol w="3014663">
                  <a:extLst>
                    <a:ext uri="{9D8B030D-6E8A-4147-A177-3AD203B41FA5}">
                      <a16:colId xmlns:a16="http://schemas.microsoft.com/office/drawing/2014/main" val="105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四条边都相等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对角线一定相等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是轴对称图形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是中心对称图形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2"/>
                  </a:ext>
                </a:extLst>
              </a:tr>
            </a:tbl>
          </a:graphicData>
        </a:graphic>
      </p:graphicFrame>
      <p:sp>
        <p:nvSpPr>
          <p:cNvPr id="13797" name="yt_shape_13797"/>
          <p:cNvSpPr txBox="1"/>
          <p:nvPr/>
        </p:nvSpPr>
        <p:spPr>
          <a:xfrm>
            <a:off x="540119" y="36206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柳州市中考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01" name="yt_table_1380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920818"/>
              </p:ext>
            </p:extLst>
          </p:nvPr>
        </p:nvGraphicFramePr>
        <p:xfrm>
          <a:off x="540000" y="4580111"/>
          <a:ext cx="7341363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56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69"/>
                    </a:ext>
                  </a:extLst>
                </a:gridCol>
                <a:gridCol w="2089277">
                  <a:extLst>
                    <a:ext uri="{9D8B030D-6E8A-4147-A177-3AD203B41FA5}">
                      <a16:colId xmlns:a16="http://schemas.microsoft.com/office/drawing/2014/main" val="10570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3"/>
                  </a:ext>
                </a:extLst>
              </a:tr>
            </a:tbl>
          </a:graphicData>
        </a:graphic>
      </p:graphicFrame>
      <p:grpSp>
        <p:nvGrpSpPr>
          <p:cNvPr id="13798" name="yt_shape_13798_skip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75881" y="4580111"/>
            <a:ext cx="1173861" cy="1701306"/>
            <a:chOff x="0" y="0"/>
            <a:chExt cx="1173861" cy="1701306"/>
          </a:xfrm>
        </p:grpSpPr>
        <p:pic>
          <p:nvPicPr>
            <p:cNvPr id="2" name="yt_image_1379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73861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00" name="yt_shape_13800"/>
            <p:cNvSpPr txBox="1"/>
            <p:nvPr/>
          </p:nvSpPr>
          <p:spPr>
            <a:xfrm>
              <a:off x="53649" y="134130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742866">
            <a:extLst>
              <a:ext uri="{FF2B5EF4-FFF2-40B4-BE49-F238E27FC236}">
                <a16:creationId xmlns:a16="http://schemas.microsoft.com/office/drawing/2014/main" id="{CFAD4941-19A3-95E1-BA10-86E7DFF575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79581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FAB278E-BFDD-1DA2-C9A5-EF8B4370827B}"/>
              </a:ext>
            </a:extLst>
          </p:cNvPr>
          <p:cNvSpPr txBox="1"/>
          <p:nvPr/>
        </p:nvSpPr>
        <p:spPr>
          <a:xfrm>
            <a:off x="3878989" y="209301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38EF6E1-69EA-B1E1-C005-B85C2994A098}"/>
              </a:ext>
            </a:extLst>
          </p:cNvPr>
          <p:cNvSpPr txBox="1"/>
          <p:nvPr/>
        </p:nvSpPr>
        <p:spPr>
          <a:xfrm>
            <a:off x="1669308" y="40493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3" name="yt_shape_13803"/>
          <p:cNvSpPr txBox="1"/>
          <p:nvPr/>
        </p:nvSpPr>
        <p:spPr>
          <a:xfrm>
            <a:off x="540119" y="201591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河池市中考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807" name="yt_shape_13807"/>
          <p:cNvSpPr txBox="1"/>
          <p:nvPr/>
        </p:nvSpPr>
        <p:spPr>
          <a:xfrm>
            <a:off x="540000" y="487943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04" name="yt_shape_13804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79847" y="3127713"/>
            <a:ext cx="2432304" cy="1701306"/>
            <a:chOff x="0" y="0"/>
            <a:chExt cx="2432304" cy="1701306"/>
          </a:xfrm>
        </p:grpSpPr>
        <p:pic>
          <p:nvPicPr>
            <p:cNvPr id="2" name="yt_image_1380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32304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06" name="yt_shape_13806"/>
            <p:cNvSpPr txBox="1"/>
            <p:nvPr/>
          </p:nvSpPr>
          <p:spPr>
            <a:xfrm>
              <a:off x="682871" y="134130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74BB2FE-40A0-D342-988D-5C9C5F8ACE36}"/>
              </a:ext>
            </a:extLst>
          </p:cNvPr>
          <p:cNvSpPr txBox="1"/>
          <p:nvPr/>
        </p:nvSpPr>
        <p:spPr>
          <a:xfrm>
            <a:off x="3767983" y="244459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8" name="yt_shape_13808"/>
          <p:cNvSpPr txBox="1"/>
          <p:nvPr/>
        </p:nvSpPr>
        <p:spPr>
          <a:xfrm>
            <a:off x="540119" y="19856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812" name="yt_shape_13812"/>
          <p:cNvSpPr txBox="1"/>
          <p:nvPr/>
        </p:nvSpPr>
        <p:spPr>
          <a:xfrm>
            <a:off x="540000" y="490971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09" name="yt_shape_13809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8408" y="2708920"/>
            <a:ext cx="1773936" cy="1761885"/>
            <a:chOff x="0" y="0"/>
            <a:chExt cx="1773936" cy="1761885"/>
          </a:xfrm>
        </p:grpSpPr>
        <p:pic>
          <p:nvPicPr>
            <p:cNvPr id="2" name="yt_image_13809">
              <a:extLst>
                <a:ext uri="">
  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73936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11" name="yt_shape_13811"/>
            <p:cNvSpPr txBox="1"/>
            <p:nvPr/>
          </p:nvSpPr>
          <p:spPr>
            <a:xfrm>
              <a:off x="353687" y="140188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813">
                <a:extLst>
                  <a:ext uri="{FF2B5EF4-FFF2-40B4-BE49-F238E27FC236}">
                    <a16:creationId xmlns:a16="http://schemas.microsoft.com/office/drawing/2014/main" id="{681CB1B8-9B2F-59AD-B690-1F27931C8FE1}"/>
                  </a:ext>
                </a:extLst>
              </p:cNvPr>
              <p:cNvSpPr txBox="1"/>
              <p:nvPr/>
            </p:nvSpPr>
            <p:spPr>
              <a:xfrm>
                <a:off x="564679" y="2962588"/>
                <a:ext cx="8418971" cy="26564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为菱形，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AMD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CND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𝐴𝐷𝑀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𝐶𝐷𝑁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AMD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CND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CN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BN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3813">
                <a:extLst>
                  <a:ext uri="{FF2B5EF4-FFF2-40B4-BE49-F238E27FC236}">
                    <a16:creationId xmlns:a16="http://schemas.microsoft.com/office/drawing/2014/main" id="{681CB1B8-9B2F-59AD-B690-1F27931C8F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679" y="2962588"/>
                <a:ext cx="8418971" cy="2656433"/>
              </a:xfrm>
              <a:prstGeom prst="rect">
                <a:avLst/>
              </a:prstGeom>
              <a:blipFill>
                <a:blip r:embed="rId3"/>
                <a:stretch>
                  <a:fillRect l="-2245" t="-4358" r="-1376" b="-59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5" name="yt_shape_13815"/>
          <p:cNvSpPr txBox="1"/>
          <p:nvPr/>
        </p:nvSpPr>
        <p:spPr>
          <a:xfrm>
            <a:off x="540000" y="1804414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菱形的面积</a:t>
            </a:r>
          </a:p>
        </p:txBody>
      </p:sp>
      <p:sp>
        <p:nvSpPr>
          <p:cNvPr id="13816" name="yt_shape_13816"/>
          <p:cNvSpPr txBox="1"/>
          <p:nvPr/>
        </p:nvSpPr>
        <p:spPr>
          <a:xfrm>
            <a:off x="540119" y="230397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营口市中考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820" name="yt_shape_13820"/>
          <p:cNvSpPr txBox="1"/>
          <p:nvPr/>
        </p:nvSpPr>
        <p:spPr>
          <a:xfrm>
            <a:off x="540000" y="509093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17" name="yt_shape_13817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4734" y="3415778"/>
            <a:ext cx="1962531" cy="1624725"/>
            <a:chOff x="0" y="0"/>
            <a:chExt cx="1962531" cy="1624725"/>
          </a:xfrm>
        </p:grpSpPr>
        <p:pic>
          <p:nvPicPr>
            <p:cNvPr id="2" name="yt_image_1381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62531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19" name="yt_shape_13819"/>
            <p:cNvSpPr txBox="1"/>
            <p:nvPr/>
          </p:nvSpPr>
          <p:spPr>
            <a:xfrm>
              <a:off x="447984" y="12647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743114">
            <a:extLst>
              <a:ext uri="{FF2B5EF4-FFF2-40B4-BE49-F238E27FC236}">
                <a16:creationId xmlns:a16="http://schemas.microsoft.com/office/drawing/2014/main" id="{B17E3056-F0BD-CE0A-65F0-6E62C544C1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43741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B6E549F-EA43-57BB-F271-7D6528FF5CCB}"/>
              </a:ext>
            </a:extLst>
          </p:cNvPr>
          <p:cNvSpPr txBox="1"/>
          <p:nvPr/>
        </p:nvSpPr>
        <p:spPr>
          <a:xfrm>
            <a:off x="4852246" y="2732661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1" name="yt_shape_13821"/>
          <p:cNvSpPr txBox="1"/>
          <p:nvPr/>
        </p:nvSpPr>
        <p:spPr>
          <a:xfrm>
            <a:off x="540000" y="900000"/>
            <a:ext cx="10204717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，周长是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求：</a:t>
            </a:r>
          </a:p>
        </p:txBody>
      </p:sp>
      <p:sp>
        <p:nvSpPr>
          <p:cNvPr id="13822" name="yt_shape_13822"/>
          <p:cNvSpPr txBox="1"/>
          <p:nvPr/>
        </p:nvSpPr>
        <p:spPr>
          <a:xfrm>
            <a:off x="540000" y="1269332"/>
            <a:ext cx="3539430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两条对角线的长度；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823"/>
              <p:cNvSpPr txBox="1"/>
              <p:nvPr/>
            </p:nvSpPr>
            <p:spPr>
              <a:xfrm>
                <a:off x="540000" y="1638664"/>
                <a:ext cx="5621732" cy="36302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是菱形，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180°.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的度数比为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为等边三角形，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菱形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的周长是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2" name="yt_shape_138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38664"/>
                <a:ext cx="5621732" cy="3630289"/>
              </a:xfrm>
              <a:prstGeom prst="rect">
                <a:avLst/>
              </a:prstGeom>
              <a:blipFill>
                <a:blip r:embed="rId2"/>
                <a:stretch>
                  <a:fillRect l="-3362" t="-3193" r="-2061" b="-4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825" name="yt_shape_1382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78063" y="2010970"/>
            <a:ext cx="1773936" cy="1429207"/>
            <a:chOff x="0" y="0"/>
            <a:chExt cx="1773936" cy="1429207"/>
          </a:xfrm>
        </p:grpSpPr>
        <p:pic>
          <p:nvPicPr>
            <p:cNvPr id="3" name="yt_image_13825" descr="{&quot;rangeId&quot;:0,&quot;⚘_2&quot;:1}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73936" cy="9646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27" name="yt_shape_13827"/>
            <p:cNvSpPr txBox="1"/>
            <p:nvPr/>
          </p:nvSpPr>
          <p:spPr>
            <a:xfrm>
              <a:off x="366359" y="1000692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4">
                <a:extLst>
                  <a:ext uri="{FF2B5EF4-FFF2-40B4-BE49-F238E27FC236}">
                    <a16:creationId xmlns:a16="http://schemas.microsoft.com/office/drawing/2014/main" id="{0486F721-DD52-53AC-DA52-816FB9F22E6D}"/>
                  </a:ext>
                </a:extLst>
              </p:cNvPr>
              <p:cNvSpPr txBox="1"/>
              <p:nvPr/>
            </p:nvSpPr>
            <p:spPr>
              <a:xfrm>
                <a:off x="540000" y="5157192"/>
                <a:ext cx="5285229" cy="1343188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1cm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lvl="0"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lvl="0"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2cm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cm.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yt_shape_4">
                <a:extLst>
                  <a:ext uri="{FF2B5EF4-FFF2-40B4-BE49-F238E27FC236}">
                    <a16:creationId xmlns:a16="http://schemas.microsoft.com/office/drawing/2014/main" id="{0486F721-DD52-53AC-DA52-816FB9F22E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57192"/>
                <a:ext cx="5285229" cy="1343188"/>
              </a:xfrm>
              <a:prstGeom prst="rect">
                <a:avLst/>
              </a:prstGeom>
              <a:blipFill>
                <a:blip r:embed="rId4"/>
                <a:stretch>
                  <a:fillRect l="-3576" t="-3636" r="-2191" b="-13182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9" name="yt_shape_13829"/>
          <p:cNvSpPr txBox="1"/>
          <p:nvPr/>
        </p:nvSpPr>
        <p:spPr>
          <a:xfrm>
            <a:off x="479376" y="2077253"/>
            <a:ext cx="23852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菱形的面积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830"/>
              <p:cNvSpPr txBox="1"/>
              <p:nvPr/>
            </p:nvSpPr>
            <p:spPr>
              <a:xfrm>
                <a:off x="479376" y="2708920"/>
                <a:ext cx="756322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菱形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38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708920"/>
                <a:ext cx="7563224" cy="638893"/>
              </a:xfrm>
              <a:prstGeom prst="rect">
                <a:avLst/>
              </a:prstGeom>
              <a:blipFill>
                <a:blip r:embed="rId2"/>
                <a:stretch>
                  <a:fillRect l="-2500" r="-145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832" name="yt_shape_1383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17439" y="2708920"/>
            <a:ext cx="1773936" cy="1429207"/>
            <a:chOff x="0" y="0"/>
            <a:chExt cx="1773936" cy="1429207"/>
          </a:xfrm>
        </p:grpSpPr>
        <p:pic>
          <p:nvPicPr>
            <p:cNvPr id="5" name="yt_image_13832" descr="{&quot;rangeId&quot;:0,&quot;⚘_2&quot;:1}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73936" cy="9646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34" name="yt_shape_13834"/>
            <p:cNvSpPr txBox="1"/>
            <p:nvPr/>
          </p:nvSpPr>
          <p:spPr>
            <a:xfrm>
              <a:off x="366359" y="1000692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6" name="yt_shape_13836"/>
          <p:cNvSpPr txBox="1"/>
          <p:nvPr/>
        </p:nvSpPr>
        <p:spPr>
          <a:xfrm>
            <a:off x="540000" y="2886363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点的位置不确定导致漏解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37" name="yt_shape_13837"/>
              <p:cNvSpPr txBox="1"/>
              <p:nvPr/>
            </p:nvSpPr>
            <p:spPr>
              <a:xfrm>
                <a:off x="540120" y="3385928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是菱形，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37" name="yt_shape_13837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385928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128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3743374" title="H_28.801733">
            <a:extLst>
              <a:ext uri="{FF2B5EF4-FFF2-40B4-BE49-F238E27FC236}">
                <a16:creationId xmlns:a16="http://schemas.microsoft.com/office/drawing/2014/main" id="{A1B57B2C-AC53-A979-B21A-91E433DDC1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25690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3BD2D4A-0092-0DB9-EF1F-8716D832EE98}"/>
                  </a:ext>
                </a:extLst>
              </p:cNvPr>
              <p:cNvSpPr txBox="1"/>
              <p:nvPr/>
            </p:nvSpPr>
            <p:spPr>
              <a:xfrm>
                <a:off x="4822211" y="3814610"/>
                <a:ext cx="1831341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, 'hasSerialNum': 1, 'mathAnswerShape': 1}">
                <a:extLst>
                  <a:ext uri="{FF2B5EF4-FFF2-40B4-BE49-F238E27FC236}">
                    <a16:creationId xmlns:a16="http://schemas.microsoft.com/office/drawing/2014/main" id="{73BD2D4A-0092-0DB9-EF1F-8716D832EE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2211" y="3814610"/>
                <a:ext cx="1831341" cy="554686"/>
              </a:xfrm>
              <a:prstGeom prst="rect">
                <a:avLst/>
              </a:prstGeom>
              <a:blipFill>
                <a:blip r:embed="rId4"/>
                <a:stretch>
                  <a:fillRect l="-5000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B5AD291D-93D7-E915-D158-8688AE2F0708}"/>
              </a:ext>
            </a:extLst>
          </p:cNvPr>
          <p:cNvCxnSpPr/>
          <p:nvPr/>
        </p:nvCxnSpPr>
        <p:spPr>
          <a:xfrm>
            <a:off x="4607422" y="4341540"/>
            <a:ext cx="195611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0" name="yt_shape_13840"/>
          <p:cNvSpPr txBox="1"/>
          <p:nvPr/>
        </p:nvSpPr>
        <p:spPr>
          <a:xfrm>
            <a:off x="540000" y="2144290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39" name="yt_image_1383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44290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42" name="yt_shape_13842"/>
          <p:cNvSpPr txBox="1"/>
          <p:nvPr/>
        </p:nvSpPr>
        <p:spPr>
          <a:xfrm>
            <a:off x="540119" y="28361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湘潭市中考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46" name="yt_table_1384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747827"/>
              </p:ext>
            </p:extLst>
          </p:nvPr>
        </p:nvGraphicFramePr>
        <p:xfrm>
          <a:off x="540000" y="3795594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572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573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574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5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4"/>
                  </a:ext>
                </a:extLst>
              </a:tr>
            </a:tbl>
          </a:graphicData>
        </a:graphic>
      </p:graphicFrame>
      <p:grpSp>
        <p:nvGrpSpPr>
          <p:cNvPr id="13843" name="yt_shape_13843_skip" title="H_100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89671" y="3795594"/>
            <a:ext cx="1960245" cy="1278396"/>
            <a:chOff x="0" y="0"/>
            <a:chExt cx="1960245" cy="1278396"/>
          </a:xfrm>
        </p:grpSpPr>
        <p:pic>
          <p:nvPicPr>
            <p:cNvPr id="2" name="yt_image_1384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60245" cy="8823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45" name="yt_shape_13845"/>
            <p:cNvSpPr txBox="1"/>
            <p:nvPr/>
          </p:nvSpPr>
          <p:spPr>
            <a:xfrm>
              <a:off x="446841" y="9183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70FF91C-6002-1D1F-68B5-F253991A1DF0}"/>
              </a:ext>
            </a:extLst>
          </p:cNvPr>
          <p:cNvSpPr txBox="1"/>
          <p:nvPr/>
        </p:nvSpPr>
        <p:spPr>
          <a:xfrm>
            <a:off x="1364508" y="32648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1377</Words>
  <Application>Microsoft Office PowerPoint</Application>
  <PresentationFormat>宽屏</PresentationFormat>
  <Paragraphs>110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47</cp:revision>
  <dcterms:created xsi:type="dcterms:W3CDTF">2023-05-05T05:33:04Z</dcterms:created>
  <dcterms:modified xsi:type="dcterms:W3CDTF">2023-11-05T06:12:24Z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