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1" r:id="rId8"/>
    <p:sldId id="384" r:id="rId9"/>
    <p:sldId id="373" r:id="rId10"/>
    <p:sldId id="375" r:id="rId11"/>
    <p:sldId id="377" r:id="rId12"/>
    <p:sldId id="378" r:id="rId13"/>
    <p:sldId id="385" r:id="rId14"/>
    <p:sldId id="379" r:id="rId15"/>
    <p:sldId id="392" r:id="rId16"/>
    <p:sldId id="387" r:id="rId17"/>
    <p:sldId id="380" r:id="rId18"/>
    <p:sldId id="393" r:id="rId19"/>
    <p:sldId id="389" r:id="rId20"/>
    <p:sldId id="390" r:id="rId21"/>
    <p:sldId id="382" r:id="rId22"/>
    <p:sldId id="383" r:id="rId23"/>
    <p:sldId id="256" r:id="rId2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8" name="yt_shape_15418"/>
          <p:cNvSpPr txBox="1"/>
          <p:nvPr/>
        </p:nvSpPr>
        <p:spPr>
          <a:xfrm>
            <a:off x="540000" y="256581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17" name="yt_image_1541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0" name="yt_shape_15420"/>
          <p:cNvSpPr txBox="1"/>
          <p:nvPr/>
        </p:nvSpPr>
        <p:spPr>
          <a:xfrm>
            <a:off x="540120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在实际问题中，与用样本平均数估计总体平均数一样，我们也常用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样本方差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估计总体方差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一般地，在平均数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的情况下，方差越大，则意味着这组数据对平均数的离散程度也越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51B70C-822C-85C3-4CF8-827BE0708CB6}"/>
              </a:ext>
            </a:extLst>
          </p:cNvPr>
          <p:cNvSpPr txBox="1"/>
          <p:nvPr/>
        </p:nvSpPr>
        <p:spPr>
          <a:xfrm>
            <a:off x="9594108" y="321659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样本方差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38A244-7E1E-C940-421D-7DEF2A0252FC}"/>
              </a:ext>
            </a:extLst>
          </p:cNvPr>
          <p:cNvSpPr txBox="1"/>
          <p:nvPr/>
        </p:nvSpPr>
        <p:spPr>
          <a:xfrm>
            <a:off x="4793509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F76B48-0A9A-6AA8-5059-6E0F8A3CD59A}"/>
              </a:ext>
            </a:extLst>
          </p:cNvPr>
          <p:cNvSpPr txBox="1"/>
          <p:nvPr/>
        </p:nvSpPr>
        <p:spPr>
          <a:xfrm>
            <a:off x="3802909" y="416757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" name="yt_shape_15462"/>
          <p:cNvSpPr txBox="1"/>
          <p:nvPr/>
        </p:nvSpPr>
        <p:spPr>
          <a:xfrm>
            <a:off x="540119" y="1771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在某次军事夏令营射击考核中，甲、乙两名同学各进行了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次射击，射击成绩如图所示，则这两人中发挥较为稳定的是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甲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466" name="yt_shape_15466"/>
          <p:cNvSpPr txBox="1"/>
          <p:nvPr/>
        </p:nvSpPr>
        <p:spPr>
          <a:xfrm>
            <a:off x="540000" y="51234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63" name="yt_shape_15463" title="H_172.3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958589" y="2883737"/>
            <a:ext cx="4274820" cy="2189367"/>
            <a:chOff x="0" y="0"/>
            <a:chExt cx="4274820" cy="2189367"/>
          </a:xfrm>
        </p:grpSpPr>
        <p:pic>
          <p:nvPicPr>
            <p:cNvPr id="2" name="yt_image_154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274820" cy="1793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5" name="yt_shape_15465"/>
            <p:cNvSpPr txBox="1"/>
            <p:nvPr/>
          </p:nvSpPr>
          <p:spPr>
            <a:xfrm>
              <a:off x="1604129" y="18293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FCFFB2-3F59-C651-E248-4F81FB8739D5}"/>
              </a:ext>
            </a:extLst>
          </p:cNvPr>
          <p:cNvSpPr txBox="1"/>
          <p:nvPr/>
        </p:nvSpPr>
        <p:spPr>
          <a:xfrm>
            <a:off x="5631708" y="22006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7" name="yt_shape_15467"/>
          <p:cNvSpPr txBox="1"/>
          <p:nvPr/>
        </p:nvSpPr>
        <p:spPr>
          <a:xfrm>
            <a:off x="540119" y="16139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某学校准备在甲、乙两位射箭爱好者中选出一人参加集训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两人各射了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箭，他们的总成绩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他们的成绩统计如下表：</a:t>
            </a:r>
          </a:p>
        </p:txBody>
      </p:sp>
      <p:graphicFrame>
        <p:nvGraphicFramePr>
          <p:cNvPr id="15468" name="yt_table_1546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594687"/>
              </p:ext>
            </p:extLst>
          </p:nvPr>
        </p:nvGraphicFramePr>
        <p:xfrm>
          <a:off x="540000" y="2725785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1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201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470" name="yt_shape_15470"/>
          <p:cNvSpPr txBox="1"/>
          <p:nvPr/>
        </p:nvSpPr>
        <p:spPr>
          <a:xfrm>
            <a:off x="540000" y="4696194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，乙的平均成绩为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29018A-5377-7E88-FA7B-59980A064195}"/>
              </a:ext>
            </a:extLst>
          </p:cNvPr>
          <p:cNvSpPr txBox="1"/>
          <p:nvPr/>
        </p:nvSpPr>
        <p:spPr>
          <a:xfrm>
            <a:off x="1973989" y="46493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D275B6-CFDD-F932-7229-62FE3AF48DD9}"/>
              </a:ext>
            </a:extLst>
          </p:cNvPr>
          <p:cNvSpPr txBox="1"/>
          <p:nvPr/>
        </p:nvSpPr>
        <p:spPr>
          <a:xfrm>
            <a:off x="5174389" y="46493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2" name="yt_shape_15472"/>
          <p:cNvSpPr txBox="1"/>
          <p:nvPr/>
        </p:nvSpPr>
        <p:spPr>
          <a:xfrm>
            <a:off x="540000" y="1653844"/>
            <a:ext cx="677108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分别计算甲、乙成绩的方差；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请你从平均数和方差的角度分析，谁将被选中？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74" name="yt_shape_15474"/>
              <p:cNvSpPr txBox="1"/>
              <p:nvPr/>
            </p:nvSpPr>
            <p:spPr>
              <a:xfrm>
                <a:off x="540119" y="2612450"/>
                <a:ext cx="11111999" cy="29517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甲的平均成绩为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甲的方差为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乙的方差为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因为两人的平均成绩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平均数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相同，根据方差得出乙的成绩比甲稳定，所以乙将被选中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474" name="yt_shape_15474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2450"/>
                <a:ext cx="11111999" cy="2951705"/>
              </a:xfrm>
              <a:prstGeom prst="rect">
                <a:avLst/>
              </a:prstGeom>
              <a:blipFill>
                <a:blip r:embed="rId2"/>
                <a:stretch>
                  <a:fillRect l="-1701" r="-439" b="-5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6" name="yt_shape_15476"/>
          <p:cNvSpPr txBox="1"/>
          <p:nvPr/>
        </p:nvSpPr>
        <p:spPr>
          <a:xfrm>
            <a:off x="540119" y="18792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庆五四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歌咏比赛活动，八年级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班各选出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名选手参加比赛，两个班选出的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名选手的比赛成绩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单位：分，满分为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477" name="yt_image_15477" title="H_184.86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2587" y="2991038"/>
            <a:ext cx="4306824" cy="23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9" name="yt_shape_15479"/>
          <p:cNvSpPr txBox="1"/>
          <p:nvPr/>
        </p:nvSpPr>
        <p:spPr>
          <a:xfrm>
            <a:off x="540000" y="103680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根据图示填写下表：</a:t>
            </a:r>
          </a:p>
        </p:txBody>
      </p:sp>
      <p:graphicFrame>
        <p:nvGraphicFramePr>
          <p:cNvPr id="15480" name="yt_table_1548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659268"/>
              </p:ext>
            </p:extLst>
          </p:nvPr>
        </p:nvGraphicFramePr>
        <p:xfrm>
          <a:off x="540000" y="1668467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482" name="yt_shape_15482"/>
          <p:cNvSpPr txBox="1"/>
          <p:nvPr/>
        </p:nvSpPr>
        <p:spPr>
          <a:xfrm>
            <a:off x="540119" y="341966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请你计算八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班和八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班的平均成绩各是多少分；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484" name="yt_shape_15484"/>
              <p:cNvSpPr txBox="1"/>
              <p:nvPr/>
            </p:nvSpPr>
            <p:spPr>
              <a:xfrm>
                <a:off x="540000" y="3991066"/>
                <a:ext cx="10132582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八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班的平均成绩为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八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班的平均成绩为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484" name="yt_shape_154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1066"/>
                <a:ext cx="10132582" cy="1322798"/>
              </a:xfrm>
              <a:prstGeom prst="rect">
                <a:avLst/>
              </a:prstGeom>
              <a:blipFill>
                <a:blip r:embed="rId2"/>
                <a:stretch>
                  <a:fillRect l="-1865" r="-842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6DB12A-1996-49AD-EDA8-57FB1F2799B1}"/>
              </a:ext>
            </a:extLst>
          </p:cNvPr>
          <p:cNvSpPr txBox="1"/>
          <p:nvPr/>
        </p:nvSpPr>
        <p:spPr>
          <a:xfrm>
            <a:off x="5841714" y="237522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37367-6FF4-C0D0-C4DF-3253B340C480}"/>
              </a:ext>
            </a:extLst>
          </p:cNvPr>
          <p:cNvSpPr txBox="1"/>
          <p:nvPr/>
        </p:nvSpPr>
        <p:spPr>
          <a:xfrm>
            <a:off x="9499006" y="295168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84" grpId="0" build="allAtOnce"/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86" name="yt_shape_15486"/>
              <p:cNvSpPr txBox="1"/>
              <p:nvPr/>
            </p:nvSpPr>
            <p:spPr>
              <a:xfrm>
                <a:off x="540119" y="1993525"/>
                <a:ext cx="11244513" cy="32309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所以八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班的成绩比较稳定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486" name="yt_shape_15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3525"/>
                <a:ext cx="11244513" cy="3230949"/>
              </a:xfrm>
              <a:prstGeom prst="rect">
                <a:avLst/>
              </a:prstGeom>
              <a:blipFill>
                <a:blip r:embed="rId2"/>
                <a:stretch>
                  <a:fillRect l="-1681" r="-1356" b="-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FD21EC1-BEE7-4DA6-B241-37C3520ADB2B}"/>
              </a:ext>
            </a:extLst>
          </p:cNvPr>
          <p:cNvSpPr txBox="1"/>
          <p:nvPr/>
        </p:nvSpPr>
        <p:spPr>
          <a:xfrm>
            <a:off x="346625" y="1004783"/>
            <a:ext cx="11305256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请计算八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班、八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班的比赛成绩的方差，并说明哪个班的成绩比较稳定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8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9" name="yt_shape_15489"/>
          <p:cNvSpPr txBox="1"/>
          <p:nvPr/>
        </p:nvSpPr>
        <p:spPr>
          <a:xfrm>
            <a:off x="540000" y="1024715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88" name="yt_image_15488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4715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91" name="yt_shape_15491"/>
          <p:cNvSpPr txBox="1"/>
          <p:nvPr/>
        </p:nvSpPr>
        <p:spPr>
          <a:xfrm>
            <a:off x="540120" y="17222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某校八年级学生开展踢毽子比赛活动，每班派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名学生参加，按团体总数多少排列名次，在规定时间内踢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为优秀，下表是成绩最好的甲班和乙班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名学生的比赛数据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</a:p>
        </p:txBody>
      </p:sp>
      <p:graphicFrame>
        <p:nvGraphicFramePr>
          <p:cNvPr id="15492" name="yt_table_1549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92412"/>
              </p:ext>
            </p:extLst>
          </p:nvPr>
        </p:nvGraphicFramePr>
        <p:xfrm>
          <a:off x="540000" y="3314228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5" name="yt_shape_15495"/>
          <p:cNvSpPr txBox="1"/>
          <p:nvPr/>
        </p:nvSpPr>
        <p:spPr>
          <a:xfrm>
            <a:off x="540000" y="2417917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计算两班的优秀率；</a:t>
            </a:r>
          </a:p>
        </p:txBody>
      </p:sp>
      <p:sp>
        <p:nvSpPr>
          <p:cNvPr id="15496" name="yt_shape_15496"/>
          <p:cNvSpPr txBox="1"/>
          <p:nvPr/>
        </p:nvSpPr>
        <p:spPr>
          <a:xfrm>
            <a:off x="540000" y="2897220"/>
            <a:ext cx="607858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甲班的优秀率：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乙班的优秀率：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％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497" name="yt_shape_15497"/>
          <p:cNvSpPr txBox="1"/>
          <p:nvPr/>
        </p:nvSpPr>
        <p:spPr>
          <a:xfrm>
            <a:off x="540000" y="3856655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求两班比赛数据的中位数；</a:t>
            </a:r>
          </a:p>
        </p:txBody>
      </p:sp>
      <p:sp>
        <p:nvSpPr>
          <p:cNvPr id="15498" name="yt_shape_15498"/>
          <p:cNvSpPr txBox="1"/>
          <p:nvPr/>
        </p:nvSpPr>
        <p:spPr>
          <a:xfrm>
            <a:off x="540000" y="4335958"/>
            <a:ext cx="677108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甲班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名学生比赛成绩的中位数是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乙班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名学生比赛成绩的中位数是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yt_shape_15494">
            <a:extLst>
              <a:ext uri="{FF2B5EF4-FFF2-40B4-BE49-F238E27FC236}">
                <a16:creationId xmlns:a16="http://schemas.microsoft.com/office/drawing/2014/main" id="{639E948D-3FA9-F940-F96F-EF5692E856CD}"/>
              </a:ext>
            </a:extLst>
          </p:cNvPr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经统计发现两班总数相等，此时有学生建议，可以通过考查数据中的其他信息作为参考，请你回答下列问题：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96" grpId="0" build="allAtOnce"/>
      <p:bldP spid="1549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9" name="yt_shape_15499"/>
          <p:cNvSpPr txBox="1"/>
          <p:nvPr/>
        </p:nvSpPr>
        <p:spPr>
          <a:xfrm>
            <a:off x="540000" y="1412658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估计两班比赛数据的方差哪一个小？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00" name="yt_shape_15500"/>
              <p:cNvSpPr txBox="1"/>
              <p:nvPr/>
            </p:nvSpPr>
            <p:spPr>
              <a:xfrm>
                <a:off x="540119" y="1891961"/>
                <a:ext cx="11111999" cy="39133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甲班的平均数为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甲班的方差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乙班的平均数为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乙班的方差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46.4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乙班的方差小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500" name="yt_shape_15500" descr="{&quot;rangeId&quot;:2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1961"/>
                <a:ext cx="11111999" cy="3913379"/>
              </a:xfrm>
              <a:prstGeom prst="rect">
                <a:avLst/>
              </a:prstGeom>
              <a:blipFill>
                <a:blip r:embed="rId2"/>
                <a:stretch>
                  <a:fillRect l="-1701" t="-1246" b="-4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0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2" name="yt_shape_15502"/>
          <p:cNvSpPr txBox="1"/>
          <p:nvPr/>
        </p:nvSpPr>
        <p:spPr>
          <a:xfrm>
            <a:off x="540000" y="2915024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根据以上三条信息，你认为应该把冠军奖状发给哪一个班级？简述理由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03" name="yt_shape_15503"/>
          <p:cNvSpPr txBox="1"/>
          <p:nvPr/>
        </p:nvSpPr>
        <p:spPr>
          <a:xfrm>
            <a:off x="540120" y="33943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乙班定为冠军，因为乙班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名学生的比赛成绩的优秀率比甲班高，中位数比甲班大，方差比甲班小，综合评定乙班踢毽子水平较好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2" name="yt_shape_15422"/>
          <p:cNvSpPr txBox="1"/>
          <p:nvPr/>
        </p:nvSpPr>
        <p:spPr>
          <a:xfrm>
            <a:off x="540000" y="1817151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21" name="yt_image_15421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151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4" name="yt_shape_15424"/>
          <p:cNvSpPr txBox="1"/>
          <p:nvPr/>
        </p:nvSpPr>
        <p:spPr>
          <a:xfrm>
            <a:off x="540000" y="252044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样本方差的概念和统计意义</a:t>
            </a:r>
          </a:p>
        </p:txBody>
      </p:sp>
      <p:sp>
        <p:nvSpPr>
          <p:cNvPr id="15425" name="yt_shape_15425"/>
          <p:cNvSpPr txBox="1"/>
          <p:nvPr/>
        </p:nvSpPr>
        <p:spPr>
          <a:xfrm>
            <a:off x="540000" y="3020013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样本方差的作用是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26" name="yt_table_154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627433"/>
              </p:ext>
            </p:extLst>
          </p:nvPr>
        </p:nvGraphicFramePr>
        <p:xfrm>
          <a:off x="540000" y="3499316"/>
          <a:ext cx="7264400" cy="1901952"/>
        </p:xfrm>
        <a:graphic>
          <a:graphicData uri="http://schemas.openxmlformats.org/drawingml/2006/table">
            <a:tbl>
              <a:tblPr/>
              <a:tblGrid>
                <a:gridCol w="7264400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估计总体的平均水平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表示样本的波动大小，从而估计总体的波动大小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表示总体的波动大小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表示样本的平均水平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pic>
        <p:nvPicPr>
          <p:cNvPr id="3" name="yt_shape_1699004138710" title="H_28.801733">
            <a:extLst>
              <a:ext uri="{FF2B5EF4-FFF2-40B4-BE49-F238E27FC236}">
                <a16:creationId xmlns:a16="http://schemas.microsoft.com/office/drawing/2014/main" id="{50DB64DF-5D30-A077-95F6-07A938D98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0F9EE6-50FF-BE9F-C4B5-2515DC922740}"/>
              </a:ext>
            </a:extLst>
          </p:cNvPr>
          <p:cNvSpPr txBox="1"/>
          <p:nvPr/>
        </p:nvSpPr>
        <p:spPr>
          <a:xfrm>
            <a:off x="3574189" y="29732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5" name="yt_shape_15505"/>
          <p:cNvSpPr txBox="1"/>
          <p:nvPr/>
        </p:nvSpPr>
        <p:spPr>
          <a:xfrm>
            <a:off x="540119" y="1235552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5504" name="yt_image_15504" title="H_29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1" y="1284951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07" name="yt_shape_15507"/>
          <p:cNvSpPr txBox="1"/>
          <p:nvPr/>
        </p:nvSpPr>
        <p:spPr>
          <a:xfrm>
            <a:off x="540119" y="17139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看我如何做决策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八年级某老师对一、二班学生的阅读水平进行测试，并将成绩进行了统计，绘制了如下统计图表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得分为整数，满分为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分，成绩大于或等于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分为合格，成绩大于或等于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分为优秀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5509" name="yt_image_15509" title="H_173.010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861048"/>
            <a:ext cx="3487395" cy="219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yt_table_15511" title="H_133.92">
            <a:extLst>
              <a:ext uri="{FF2B5EF4-FFF2-40B4-BE49-F238E27FC236}">
                <a16:creationId xmlns:a16="http://schemas.microsoft.com/office/drawing/2014/main" id="{FCC5CFE1-326A-48A3-A401-9E4DEB8604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216272"/>
              </p:ext>
            </p:extLst>
          </p:nvPr>
        </p:nvGraphicFramePr>
        <p:xfrm>
          <a:off x="3966771" y="3923649"/>
          <a:ext cx="7572224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2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0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8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9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9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4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154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平均分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合格率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优秀率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54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545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3" name="yt_shape_15513"/>
          <p:cNvSpPr txBox="1"/>
          <p:nvPr/>
        </p:nvSpPr>
        <p:spPr>
          <a:xfrm>
            <a:off x="540119" y="124404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根据图表信息，回答问题：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用方差推断，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班的成绩波动较大；用优秀率和合格率推断，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班的阅读水平更好些；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甲同学用平均分推断，一班阅读水平更好些；乙同学用中位数或众数推断，二班阅读水平更好些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你认为谁的推断比较科学合理，更客观些，为什么？</a:t>
            </a:r>
          </a:p>
        </p:txBody>
      </p:sp>
      <p:sp>
        <p:nvSpPr>
          <p:cNvPr id="15516" name="yt_shape_15516"/>
          <p:cNvSpPr txBox="1"/>
          <p:nvPr/>
        </p:nvSpPr>
        <p:spPr>
          <a:xfrm>
            <a:off x="540000" y="3642219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乙同学的推断比较科学合理，更客观些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517" name="yt_shape_15517"/>
          <p:cNvSpPr txBox="1"/>
          <p:nvPr/>
        </p:nvSpPr>
        <p:spPr>
          <a:xfrm>
            <a:off x="540119" y="4121522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理由：虽然二班成绩的平均分比一班低，但从条形统计图中可以看出，二班有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名学生的成绩是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分，它在该组数据中是一个极端值，平均数受极端值影响较大，而中位数和众数不易受极端值的影响，所以乙同学的推断比较科学合理，更客观些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答案不唯一，合理即可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8B06F4-3DF3-2D1B-B49F-4321D542EF4E}"/>
              </a:ext>
            </a:extLst>
          </p:cNvPr>
          <p:cNvSpPr txBox="1"/>
          <p:nvPr/>
        </p:nvSpPr>
        <p:spPr>
          <a:xfrm>
            <a:off x="3345708" y="16727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D1C927-BD07-11A0-B5FD-456378FCE5AB}"/>
              </a:ext>
            </a:extLst>
          </p:cNvPr>
          <p:cNvSpPr txBox="1"/>
          <p:nvPr/>
        </p:nvSpPr>
        <p:spPr>
          <a:xfrm>
            <a:off x="10356107" y="16727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16" grpId="0" build="allAtOnce"/>
      <p:bldP spid="15517" grpId="0" build="allAtOnce"/>
      <p:bldP spid="2" grpId="0" build="allAtOnce"/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8" name="yt_shape_15428"/>
              <p:cNvSpPr txBox="1"/>
              <p:nvPr/>
            </p:nvSpPr>
            <p:spPr>
              <a:xfrm>
                <a:off x="540120" y="1641778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柳州市中考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某校九年级进行了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次数学模拟考试，甲、乙、丙三名同学的平均分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及方差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如下表所示，那么这三名同学数学成绩最稳定的是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428" name="yt_shape_1542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641778"/>
                <a:ext cx="11111999" cy="908647"/>
              </a:xfrm>
              <a:prstGeom prst="rect">
                <a:avLst/>
              </a:prstGeom>
              <a:blipFill>
                <a:blip r:embed="rId2"/>
                <a:stretch>
                  <a:fillRect l="-1701" t="-5369" r="-1153" b="-20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30" name="yt_table_15430" title="H_126.1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0722500"/>
                  </p:ext>
                </p:extLst>
              </p:nvPr>
            </p:nvGraphicFramePr>
            <p:xfrm>
              <a:off x="540000" y="2753577"/>
              <a:ext cx="11111999" cy="160223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altLang="zh-CN" sz="2400" b="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bar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400" b="0" i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x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30" name="yt_table_15430" title="H_126.1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0722500"/>
                  </p:ext>
                </p:extLst>
              </p:nvPr>
            </p:nvGraphicFramePr>
            <p:xfrm>
              <a:off x="540000" y="2753577"/>
              <a:ext cx="11111999" cy="160223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19" t="-92473" r="-300219" b="-1172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5432" name="yt_table_154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200069"/>
              </p:ext>
            </p:extLst>
          </p:nvPr>
        </p:nvGraphicFramePr>
        <p:xfrm>
          <a:off x="540000" y="4625456"/>
          <a:ext cx="4218306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790F1CA-AEA9-E2B4-290F-EC82D69F5C18}"/>
              </a:ext>
            </a:extLst>
          </p:cNvPr>
          <p:cNvSpPr txBox="1"/>
          <p:nvPr/>
        </p:nvSpPr>
        <p:spPr>
          <a:xfrm>
            <a:off x="9223904" y="2070460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4" name="yt_shape_15434"/>
          <p:cNvSpPr txBox="1"/>
          <p:nvPr/>
        </p:nvSpPr>
        <p:spPr>
          <a:xfrm>
            <a:off x="540120" y="19384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为了考察两种小麦的长势情况，从甲、乙两种小麦中分别抽取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株，测得苗高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如下：甲：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；乙：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则甲、乙两种小麦的长势整齐程度是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35" name="yt_table_1543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245557"/>
              </p:ext>
            </p:extLst>
          </p:nvPr>
        </p:nvGraphicFramePr>
        <p:xfrm>
          <a:off x="540000" y="3378016"/>
          <a:ext cx="3606800" cy="190195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甲比乙整齐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乙比甲整齐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甲、乙整齐程度一样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99B49B0-B009-E5ED-4052-0E2B1744A0F3}"/>
              </a:ext>
            </a:extLst>
          </p:cNvPr>
          <p:cNvSpPr txBox="1"/>
          <p:nvPr/>
        </p:nvSpPr>
        <p:spPr>
          <a:xfrm>
            <a:off x="3040909" y="28426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7" name="yt_shape_15437"/>
          <p:cNvSpPr txBox="1"/>
          <p:nvPr/>
        </p:nvSpPr>
        <p:spPr>
          <a:xfrm>
            <a:off x="540119" y="24098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已知一组数据的一个样本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的平均数是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，方差是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，那么估计这组数据的总体平均数是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，方差是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1.02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38" name="yt_shape_15438"/>
              <p:cNvSpPr txBox="1"/>
              <p:nvPr/>
            </p:nvSpPr>
            <p:spPr>
              <a:xfrm>
                <a:off x="540119" y="3369321"/>
                <a:ext cx="11111999" cy="14387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贵阳十七中单元卷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已知甲、乙两种棉花的纤维长度的平均数相等，若甲种棉花的纤维长度的方差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1.3275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，乙种棉花的纤维长度的方差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1.8775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，则甲、乙两种棉花质量较好的是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38" name="yt_shape_1543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69321"/>
                <a:ext cx="11111999" cy="1438792"/>
              </a:xfrm>
              <a:prstGeom prst="rect">
                <a:avLst/>
              </a:prstGeom>
              <a:blipFill>
                <a:blip r:embed="rId2"/>
                <a:stretch>
                  <a:fillRect l="-1701" t="-3814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4F9CC0-BB76-E7BF-2AC6-6BB98E7A53F4}"/>
              </a:ext>
            </a:extLst>
          </p:cNvPr>
          <p:cNvSpPr txBox="1"/>
          <p:nvPr/>
        </p:nvSpPr>
        <p:spPr>
          <a:xfrm>
            <a:off x="4412508" y="283856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8278D8-C710-8943-2963-24A1DD83E02C}"/>
              </a:ext>
            </a:extLst>
          </p:cNvPr>
          <p:cNvSpPr txBox="1"/>
          <p:nvPr/>
        </p:nvSpPr>
        <p:spPr>
          <a:xfrm>
            <a:off x="6774707" y="283856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3F5A8F-4826-CF64-8E0B-DCAF3CBECCB6}"/>
              </a:ext>
            </a:extLst>
          </p:cNvPr>
          <p:cNvSpPr txBox="1"/>
          <p:nvPr/>
        </p:nvSpPr>
        <p:spPr>
          <a:xfrm>
            <a:off x="4107708" y="432302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0" name="yt_shape_15440"/>
          <p:cNvSpPr txBox="1"/>
          <p:nvPr/>
        </p:nvSpPr>
        <p:spPr>
          <a:xfrm>
            <a:off x="540000" y="900000"/>
            <a:ext cx="906337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通过计算和比较样本方差，对总体特征作出估计和判断</a:t>
            </a:r>
          </a:p>
        </p:txBody>
      </p:sp>
      <p:sp>
        <p:nvSpPr>
          <p:cNvPr id="15441" name="yt_shape_15441"/>
          <p:cNvSpPr txBox="1"/>
          <p:nvPr/>
        </p:nvSpPr>
        <p:spPr>
          <a:xfrm>
            <a:off x="540119" y="1348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省射击队为从甲、乙两名运动员中选拔一人参加全国比赛，对他们进行了六次测试，测试成绩如下表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</a:p>
        </p:txBody>
      </p:sp>
      <p:graphicFrame>
        <p:nvGraphicFramePr>
          <p:cNvPr id="15442" name="yt_table_1544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019245"/>
              </p:ext>
            </p:extLst>
          </p:nvPr>
        </p:nvGraphicFramePr>
        <p:xfrm>
          <a:off x="540000" y="2460576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94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64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第六次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444" name="yt_shape_15444"/>
          <p:cNvSpPr txBox="1"/>
          <p:nvPr/>
        </p:nvSpPr>
        <p:spPr>
          <a:xfrm>
            <a:off x="540119" y="44309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根据表格中的数据，计算出甲的平均成绩是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环，乙的平均成绩是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环；</a:t>
            </a:r>
          </a:p>
        </p:txBody>
      </p:sp>
      <p:sp>
        <p:nvSpPr>
          <p:cNvPr id="15446" name="yt_shape_15446"/>
          <p:cNvSpPr txBox="1"/>
          <p:nvPr/>
        </p:nvSpPr>
        <p:spPr>
          <a:xfrm>
            <a:off x="535825" y="532702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分别计算甲、乙六次测试成绩的方差；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447" name="yt_shape_15447"/>
              <p:cNvSpPr txBox="1"/>
              <p:nvPr/>
            </p:nvSpPr>
            <p:spPr>
              <a:xfrm>
                <a:off x="535825" y="5806332"/>
                <a:ext cx="335117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447" name="yt_shape_15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825" y="5806332"/>
                <a:ext cx="3351174" cy="642163"/>
              </a:xfrm>
              <a:prstGeom prst="rect">
                <a:avLst/>
              </a:prstGeom>
              <a:blipFill>
                <a:blip r:embed="rId2"/>
                <a:stretch>
                  <a:fillRect l="-5636" r="-436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4138968" title="H_28.801733">
            <a:extLst>
              <a:ext uri="{FF2B5EF4-FFF2-40B4-BE49-F238E27FC236}">
                <a16:creationId xmlns:a16="http://schemas.microsoft.com/office/drawing/2014/main" id="{DE47D122-E620-A728-2459-53691C7FF5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587B89-B4D0-D124-53E2-CD7458EB0237}"/>
              </a:ext>
            </a:extLst>
          </p:cNvPr>
          <p:cNvSpPr txBox="1"/>
          <p:nvPr/>
        </p:nvSpPr>
        <p:spPr>
          <a:xfrm>
            <a:off x="7768482" y="4384179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884B2-00A7-12BC-902B-259872322172}"/>
              </a:ext>
            </a:extLst>
          </p:cNvPr>
          <p:cNvSpPr txBox="1"/>
          <p:nvPr/>
        </p:nvSpPr>
        <p:spPr>
          <a:xfrm>
            <a:off x="1120033" y="4859667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7" grpId="0" build="allAtOnce"/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9" name="yt_shape_15449"/>
          <p:cNvSpPr txBox="1"/>
          <p:nvPr/>
        </p:nvSpPr>
        <p:spPr>
          <a:xfrm>
            <a:off x="540120" y="24348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计算的结果，你认为推荐谁参加全国比赛更合适，请说明理由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450" name="yt_shape_15450"/>
          <p:cNvSpPr txBox="1"/>
          <p:nvPr/>
        </p:nvSpPr>
        <p:spPr>
          <a:xfrm>
            <a:off x="540119" y="33943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推荐甲参加全国比赛更合适，理由如下：两人的平均成绩相等，说明实力相当；甲的六次测试成绩的方差比乙小，说明甲发挥较为稳定，故推荐甲参加比赛比较合适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5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1" name="yt_shape_15451"/>
          <p:cNvSpPr txBox="1"/>
          <p:nvPr/>
        </p:nvSpPr>
        <p:spPr>
          <a:xfrm>
            <a:off x="540000" y="256203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数据变化导致方差理解出错</a:t>
            </a:r>
          </a:p>
        </p:txBody>
      </p:sp>
      <p:sp>
        <p:nvSpPr>
          <p:cNvPr id="15452" name="yt_shape_15452"/>
          <p:cNvSpPr txBox="1"/>
          <p:nvPr/>
        </p:nvSpPr>
        <p:spPr>
          <a:xfrm>
            <a:off x="540120" y="30616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一组数据的方差为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，将这组数据中的每个数据都加上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，则得到的一组新数据的方差为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53" name="yt_table_15453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2516094"/>
                  </p:ext>
                </p:extLst>
              </p:nvPr>
            </p:nvGraphicFramePr>
            <p:xfrm>
              <a:off x="540000" y="4021038"/>
              <a:ext cx="7500304" cy="63506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6"/>
                        </a:ext>
                      </a:extLst>
                    </a:gridCol>
                    <a:gridCol w="2143443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2143443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453" name="yt_table_15453" descr="{&quot;rangeId&quot;:10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2516094"/>
                  </p:ext>
                </p:extLst>
              </p:nvPr>
            </p:nvGraphicFramePr>
            <p:xfrm>
              <a:off x="540000" y="2359000"/>
              <a:ext cx="7500304" cy="63506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776"/>
                        </a:ext>
                      </a:extLst>
                    </a:gridCol>
                    <a:gridCol w="2143443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2143443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C.9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171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4139172" title="H_28.801733">
            <a:extLst>
              <a:ext uri="{FF2B5EF4-FFF2-40B4-BE49-F238E27FC236}">
                <a16:creationId xmlns:a16="http://schemas.microsoft.com/office/drawing/2014/main" id="{2618FFCF-37BF-4962-40C3-576E18D6D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13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213C00-AF1B-FC19-0299-A6F9CB758F46}"/>
              </a:ext>
            </a:extLst>
          </p:cNvPr>
          <p:cNvSpPr txBox="1"/>
          <p:nvPr/>
        </p:nvSpPr>
        <p:spPr>
          <a:xfrm>
            <a:off x="1821709" y="34902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5" name="yt_shape_15455"/>
          <p:cNvSpPr txBox="1"/>
          <p:nvPr/>
        </p:nvSpPr>
        <p:spPr>
          <a:xfrm>
            <a:off x="540000" y="1248054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54" name="yt_image_1545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8054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457" name="yt_shape_15457"/>
              <p:cNvSpPr txBox="1"/>
              <p:nvPr/>
            </p:nvSpPr>
            <p:spPr>
              <a:xfrm>
                <a:off x="540120" y="1939923"/>
                <a:ext cx="11111999" cy="1451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某工厂为了选拔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名车工参加直径为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精密零件的加工技术比赛，随机抽取甲、乙两名车工加工的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个零件，现测得的结果如下表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，平均数依次为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，方差依次为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，则下列关系中完全正确的是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457" name="yt_shape_1545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39923"/>
                <a:ext cx="11111999" cy="1451166"/>
              </a:xfrm>
              <a:prstGeom prst="rect">
                <a:avLst/>
              </a:prstGeom>
              <a:blipFill>
                <a:blip r:embed="rId3"/>
                <a:stretch>
                  <a:fillRect l="-1701" t="-3361" r="-1098" b="-10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59" name="yt_table_1545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566255"/>
              </p:ext>
            </p:extLst>
          </p:nvPr>
        </p:nvGraphicFramePr>
        <p:xfrm>
          <a:off x="540000" y="3594241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1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44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44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5.01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4.97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61" name="yt_table_15461" title="H_76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419552"/>
                  </p:ext>
                </p:extLst>
              </p:nvPr>
            </p:nvGraphicFramePr>
            <p:xfrm>
              <a:off x="540000" y="4997847"/>
              <a:ext cx="7585330" cy="972312"/>
            </p:xfrm>
            <a:graphic>
              <a:graphicData uri="http://schemas.openxmlformats.org/drawingml/2006/table">
                <a:tbl>
                  <a:tblPr/>
                  <a:tblGrid>
                    <a:gridCol w="4258755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3326575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461" name="yt_table_15461" descr="{&quot;rangeId&quot;:12,&quot;type&quot;:&quot;Option&quot;}" title="H_76.5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419552"/>
                  </p:ext>
                </p:extLst>
              </p:nvPr>
            </p:nvGraphicFramePr>
            <p:xfrm>
              <a:off x="540000" y="4649793"/>
              <a:ext cx="7585330" cy="972312"/>
            </p:xfrm>
            <a:graphic>
              <a:graphicData uri="http://schemas.openxmlformats.org/drawingml/2006/table">
                <a:tbl>
                  <a:tblPr/>
                  <a:tblGrid>
                    <a:gridCol w="4258755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3326575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</a:tblGrid>
                  <a:tr h="4861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469" r="-78112" b="-1320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022" t="-2469" b="-1320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4861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750" r="-78112" b="-33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8022" t="-103750" b="-337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DD39111-D36A-D3A3-7894-D2C9213B9FC6}"/>
              </a:ext>
            </a:extLst>
          </p:cNvPr>
          <p:cNvSpPr txBox="1"/>
          <p:nvPr/>
        </p:nvSpPr>
        <p:spPr>
          <a:xfrm>
            <a:off x="8763020" y="2844093"/>
            <a:ext cx="383286" cy="579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2192</Words>
  <Application>Microsoft Office PowerPoint</Application>
  <PresentationFormat>宽屏</PresentationFormat>
  <Paragraphs>220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46</cp:revision>
  <dcterms:created xsi:type="dcterms:W3CDTF">2023-05-05T05:33:04Z</dcterms:created>
  <dcterms:modified xsi:type="dcterms:W3CDTF">2023-11-05T09:22:52Z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