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4" r:id="rId6"/>
    <p:sldId id="377" r:id="rId7"/>
    <p:sldId id="376" r:id="rId8"/>
    <p:sldId id="378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0" name="yt_shape_10460"/>
          <p:cNvSpPr txBox="1"/>
          <p:nvPr/>
        </p:nvSpPr>
        <p:spPr>
          <a:xfrm>
            <a:off x="540000" y="1581706"/>
            <a:ext cx="61074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估计根式或含有根式的式子的大小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61" name="yt_shape_10461"/>
              <p:cNvSpPr txBox="1"/>
              <p:nvPr/>
            </p:nvSpPr>
            <p:spPr>
              <a:xfrm>
                <a:off x="540000" y="2081271"/>
                <a:ext cx="542469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舟山市中考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61" name="yt_shape_1046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271"/>
                <a:ext cx="5424690" cy="465577"/>
              </a:xfrm>
              <a:prstGeom prst="rect">
                <a:avLst/>
              </a:prstGeom>
              <a:blipFill>
                <a:blip r:embed="rId2"/>
                <a:stretch>
                  <a:fillRect l="-3487" t="-3896" r="-247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3" name="yt_table_104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341815"/>
              </p:ext>
            </p:extLst>
          </p:nvPr>
        </p:nvGraphicFramePr>
        <p:xfrm>
          <a:off x="540000" y="2597636"/>
          <a:ext cx="6014086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000" y="3599190"/>
                <a:ext cx="697960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最接近的整数是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65" name="yt_shape_1046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9190"/>
                <a:ext cx="6979603" cy="469167"/>
              </a:xfrm>
              <a:prstGeom prst="rect">
                <a:avLst/>
              </a:prstGeom>
              <a:blipFill>
                <a:blip r:embed="rId3"/>
                <a:stretch>
                  <a:fillRect l="-2707" t="-2597" r="-165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67" name="yt_table_104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389941"/>
              </p:ext>
            </p:extLst>
          </p:nvPr>
        </p:nvGraphicFramePr>
        <p:xfrm>
          <a:off x="540000" y="4119145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69" name="yt_shape_10469"/>
              <p:cNvSpPr txBox="1"/>
              <p:nvPr/>
            </p:nvSpPr>
            <p:spPr>
              <a:xfrm>
                <a:off x="540000" y="4645316"/>
                <a:ext cx="706949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大且比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小的整数是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69" name="yt_shape_10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5316"/>
                <a:ext cx="7069499" cy="465577"/>
              </a:xfrm>
              <a:prstGeom prst="rect">
                <a:avLst/>
              </a:prstGeom>
              <a:blipFill>
                <a:blip r:embed="rId4"/>
                <a:stretch>
                  <a:fillRect l="-2675" t="-3947" r="-1639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03003" title="H_28.770866">
            <a:extLst>
              <a:ext uri="{FF2B5EF4-FFF2-40B4-BE49-F238E27FC236}">
                <a16:creationId xmlns:a16="http://schemas.microsoft.com/office/drawing/2014/main" id="{0CF4240F-BD8F-F369-EC21-84C49BFD96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1230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99DC2E-FA55-6EF6-00B3-E1030EF23602}"/>
              </a:ext>
            </a:extLst>
          </p:cNvPr>
          <p:cNvSpPr txBox="1"/>
          <p:nvPr/>
        </p:nvSpPr>
        <p:spPr>
          <a:xfrm>
            <a:off x="5161816" y="2034465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AB9904-678A-34C0-97D6-08327405E857}"/>
              </a:ext>
            </a:extLst>
          </p:cNvPr>
          <p:cNvSpPr txBox="1"/>
          <p:nvPr/>
        </p:nvSpPr>
        <p:spPr>
          <a:xfrm>
            <a:off x="6701690" y="3552384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999584-43A5-D4AB-CBA5-294561EEC74A}"/>
              </a:ext>
            </a:extLst>
          </p:cNvPr>
          <p:cNvSpPr txBox="1"/>
          <p:nvPr/>
        </p:nvSpPr>
        <p:spPr>
          <a:xfrm>
            <a:off x="5850918" y="4598510"/>
            <a:ext cx="17040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3" name="yt_shape_10473"/>
              <p:cNvSpPr txBox="1"/>
              <p:nvPr/>
            </p:nvSpPr>
            <p:spPr>
              <a:xfrm>
                <a:off x="540000" y="2325410"/>
                <a:ext cx="10634963" cy="2567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，小数部分为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="">
          <p:sp>
            <p:nvSpPr>
              <p:cNvPr id="10473" name="yt_shape_10473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5410"/>
                <a:ext cx="10634963" cy="2567178"/>
              </a:xfrm>
              <a:prstGeom prst="rect">
                <a:avLst/>
              </a:prstGeom>
              <a:blipFill>
                <a:blip r:embed="rId2"/>
                <a:stretch>
                  <a:fillRect l="-1778" t="-711" r="-803" b="-6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CD3F35-64D5-DD65-8649-C5AD02943D80}"/>
                  </a:ext>
                </a:extLst>
              </p:cNvPr>
              <p:cNvSpPr txBox="1"/>
              <p:nvPr/>
            </p:nvSpPr>
            <p:spPr>
              <a:xfrm>
                <a:off x="537141" y="1700808"/>
                <a:ext cx="9001000" cy="5579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CD3F35-64D5-DD65-8649-C5AD02943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141" y="1700808"/>
                <a:ext cx="9001000" cy="557910"/>
              </a:xfrm>
              <a:prstGeom prst="rect">
                <a:avLst/>
              </a:prstGeom>
              <a:blipFill>
                <a:blip r:embed="rId3"/>
                <a:stretch>
                  <a:fillRect l="-1016" b="-2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000" y="1250883"/>
            <a:ext cx="27218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76" name="yt_shape_10476"/>
              <p:cNvSpPr txBox="1"/>
              <p:nvPr/>
            </p:nvSpPr>
            <p:spPr>
              <a:xfrm>
                <a:off x="540119" y="1750448"/>
                <a:ext cx="11316521" cy="1511495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方法点拨：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，依据被开方数越大对应的算术平方根越大进行比较即可；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当两实数不能直接判断大小关系时，可采用平方法、因数内移法、作差法、作商法等方法来比较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76" name="yt_shape_10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0448"/>
                <a:ext cx="11316521" cy="1511495"/>
              </a:xfrm>
              <a:prstGeom prst="rect">
                <a:avLst/>
              </a:prstGeom>
              <a:blipFill>
                <a:blip r:embed="rId2"/>
                <a:stretch>
                  <a:fillRect l="-969" t="-400" r="-538" b="-680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78" name="yt_shape_10478"/>
          <p:cNvSpPr txBox="1"/>
          <p:nvPr/>
        </p:nvSpPr>
        <p:spPr>
          <a:xfrm>
            <a:off x="540000" y="3312731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9" name="yt_table_10479" title="H_92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9192737"/>
                  </p:ext>
                </p:extLst>
              </p:nvPr>
            </p:nvGraphicFramePr>
            <p:xfrm>
              <a:off x="540000" y="3792034"/>
              <a:ext cx="4404297" cy="1176084"/>
            </p:xfrm>
            <a:graphic>
              <a:graphicData uri="http://schemas.openxmlformats.org/drawingml/2006/table">
                <a:tbl>
                  <a:tblPr/>
                  <a:tblGrid>
                    <a:gridCol w="2621407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79" name="yt_table_10479" descr="{&quot;rangeId&quot;:6,&quot;type&quot;:&quot;Option&quot;}" title="H_92.6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9192737"/>
                  </p:ext>
                </p:extLst>
              </p:nvPr>
            </p:nvGraphicFramePr>
            <p:xfrm>
              <a:off x="540000" y="3441151"/>
              <a:ext cx="4404297" cy="1176084"/>
            </p:xfrm>
            <a:graphic>
              <a:graphicData uri="http://schemas.openxmlformats.org/drawingml/2006/table">
                <a:tbl>
                  <a:tblPr/>
                  <a:tblGrid>
                    <a:gridCol w="2621407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981" b="-898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099" b="-898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55263" r="-6798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099" t="-15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000" y="5018646"/>
                <a:ext cx="741414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80" name="yt_shape_1048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8646"/>
                <a:ext cx="7414146" cy="469167"/>
              </a:xfrm>
              <a:prstGeom prst="rect">
                <a:avLst/>
              </a:prstGeom>
              <a:blipFill>
                <a:blip r:embed="rId4"/>
                <a:stretch>
                  <a:fillRect l="-2549" t="-2597" r="-148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03240">
            <a:extLst>
              <a:ext uri="{FF2B5EF4-FFF2-40B4-BE49-F238E27FC236}">
                <a16:creationId xmlns:a16="http://schemas.microsoft.com/office/drawing/2014/main" id="{C1AD03D3-03A2-06CB-3167-A2B957B81F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90407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DF2965-762C-94A7-12E4-49AD979F8C01}"/>
              </a:ext>
            </a:extLst>
          </p:cNvPr>
          <p:cNvSpPr txBox="1"/>
          <p:nvPr/>
        </p:nvSpPr>
        <p:spPr>
          <a:xfrm>
            <a:off x="3878989" y="32659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C7FAA6-D63A-3D49-F6A3-7974BAEA67C3}"/>
              </a:ext>
            </a:extLst>
          </p:cNvPr>
          <p:cNvSpPr txBox="1"/>
          <p:nvPr/>
        </p:nvSpPr>
        <p:spPr>
          <a:xfrm>
            <a:off x="6733567" y="4971840"/>
            <a:ext cx="1162749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3" name="yt_shape_10483"/>
              <p:cNvSpPr txBox="1"/>
              <p:nvPr/>
            </p:nvSpPr>
            <p:spPr>
              <a:xfrm>
                <a:off x="479376" y="1717837"/>
                <a:ext cx="3084434" cy="407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483" name="yt_shape_104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17837"/>
                <a:ext cx="3084434" cy="407869"/>
              </a:xfrm>
              <a:prstGeom prst="rect">
                <a:avLst/>
              </a:prstGeom>
              <a:blipFill>
                <a:blip r:embed="rId2"/>
                <a:stretch>
                  <a:fillRect l="-6126" t="-19403" r="-4941" b="-4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5" name="yt_shape_10485"/>
              <p:cNvSpPr txBox="1"/>
              <p:nvPr/>
            </p:nvSpPr>
            <p:spPr>
              <a:xfrm>
                <a:off x="479376" y="2237792"/>
                <a:ext cx="2622769" cy="8157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85" name="yt_shape_10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37792"/>
                <a:ext cx="2622769" cy="815736"/>
              </a:xfrm>
              <a:prstGeom prst="rect">
                <a:avLst/>
              </a:prstGeom>
              <a:blipFill>
                <a:blip r:embed="rId3"/>
                <a:stretch>
                  <a:fillRect l="-7209" t="-8955" r="-6047" b="-22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7" name="yt_shape_10487"/>
              <p:cNvSpPr txBox="1"/>
              <p:nvPr/>
            </p:nvSpPr>
            <p:spPr>
              <a:xfrm>
                <a:off x="479376" y="3164349"/>
                <a:ext cx="2452851" cy="4053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487" name="yt_shape_104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64349"/>
                <a:ext cx="2452851" cy="405304"/>
              </a:xfrm>
              <a:prstGeom prst="rect">
                <a:avLst/>
              </a:prstGeom>
              <a:blipFill>
                <a:blip r:embed="rId4"/>
                <a:stretch>
                  <a:fillRect l="-7711" t="-19403" r="-6468" b="-4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9" name="yt_shape_10489"/>
              <p:cNvSpPr txBox="1"/>
              <p:nvPr/>
            </p:nvSpPr>
            <p:spPr>
              <a:xfrm>
                <a:off x="479376" y="3733932"/>
                <a:ext cx="4306179" cy="810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89" name="yt_shape_10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33932"/>
                <a:ext cx="4306179" cy="810607"/>
              </a:xfrm>
              <a:prstGeom prst="rect">
                <a:avLst/>
              </a:prstGeom>
              <a:blipFill>
                <a:blip r:embed="rId5"/>
                <a:stretch>
                  <a:fillRect l="-4391" t="-10606" r="-3258" b="-2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1" name="yt_shape_10491"/>
              <p:cNvSpPr txBox="1"/>
              <p:nvPr/>
            </p:nvSpPr>
            <p:spPr>
              <a:xfrm>
                <a:off x="479376" y="4581128"/>
                <a:ext cx="2496068" cy="5875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491" name="yt_shape_10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81128"/>
                <a:ext cx="2496068" cy="587533"/>
              </a:xfrm>
              <a:prstGeom prst="rect">
                <a:avLst/>
              </a:prstGeom>
              <a:blipFill>
                <a:blip r:embed="rId6"/>
                <a:stretch>
                  <a:fillRect l="-7579" r="-6357" b="-16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3" name="yt_shape_10493"/>
              <p:cNvSpPr txBox="1"/>
              <p:nvPr/>
            </p:nvSpPr>
            <p:spPr>
              <a:xfrm>
                <a:off x="479376" y="5229200"/>
                <a:ext cx="3573286" cy="1175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93" name="yt_shape_10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29200"/>
                <a:ext cx="3573286" cy="1175065"/>
              </a:xfrm>
              <a:prstGeom prst="rect">
                <a:avLst/>
              </a:prstGeom>
              <a:blipFill>
                <a:blip r:embed="rId7"/>
                <a:stretch>
                  <a:fillRect l="-5290" r="-4096" b="-7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482">
            <a:extLst>
              <a:ext uri="{FF2B5EF4-FFF2-40B4-BE49-F238E27FC236}">
                <a16:creationId xmlns:a16="http://schemas.microsoft.com/office/drawing/2014/main" id="{8589721F-36C5-07AD-A031-7C881B461B20}"/>
              </a:ext>
            </a:extLst>
          </p:cNvPr>
          <p:cNvSpPr txBox="1"/>
          <p:nvPr/>
        </p:nvSpPr>
        <p:spPr>
          <a:xfrm>
            <a:off x="496304" y="1311774"/>
            <a:ext cx="176971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" grpId="0" uiExpand="1" build="allAtOnce"/>
      <p:bldP spid="10489" grpId="0" uiExpand="1" build="allAtOnce"/>
      <p:bldP spid="1049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5" name="yt_shape_10495"/>
              <p:cNvSpPr txBox="1"/>
              <p:nvPr/>
            </p:nvSpPr>
            <p:spPr>
              <a:xfrm>
                <a:off x="540000" y="2473269"/>
                <a:ext cx="2558586" cy="710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95" name="yt_shape_10495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558586" cy="710003"/>
              </a:xfrm>
              <a:prstGeom prst="rect">
                <a:avLst/>
              </a:prstGeom>
              <a:blipFill>
                <a:blip r:embed="rId2"/>
                <a:stretch>
                  <a:fillRect l="-7399" r="-6444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7" name="yt_shape_10497"/>
              <p:cNvSpPr txBox="1"/>
              <p:nvPr/>
            </p:nvSpPr>
            <p:spPr>
              <a:xfrm>
                <a:off x="540000" y="3234060"/>
                <a:ext cx="4567212" cy="15106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97" name="yt_shape_10497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4060"/>
                <a:ext cx="4567212" cy="1510670"/>
              </a:xfrm>
              <a:prstGeom prst="rect">
                <a:avLst/>
              </a:prstGeom>
              <a:blipFill>
                <a:blip r:embed="rId3"/>
                <a:stretch>
                  <a:fillRect l="-4139" r="-3071" b="-44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97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9" name="yt_shape_10499"/>
              <p:cNvSpPr txBox="1"/>
              <p:nvPr/>
            </p:nvSpPr>
            <p:spPr>
              <a:xfrm>
                <a:off x="540000" y="1759933"/>
                <a:ext cx="679724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利用倒数法比较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的大小；</a:t>
                </a:r>
              </a:p>
            </p:txBody>
          </p:sp>
        </mc:Choice>
        <mc:Fallback xmlns="">
          <p:sp>
            <p:nvSpPr>
              <p:cNvPr id="10499" name="yt_shape_10499" descr="{&quot;rangeId&quot;: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97245" cy="469167"/>
              </a:xfrm>
              <a:prstGeom prst="rect">
                <a:avLst/>
              </a:prstGeom>
              <a:blipFill>
                <a:blip r:embed="rId2"/>
                <a:stretch>
                  <a:fillRect l="-2780" t="-3896" r="-161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01" name="yt_shape_10501"/>
              <p:cNvSpPr txBox="1"/>
              <p:nvPr/>
            </p:nvSpPr>
            <p:spPr>
              <a:xfrm>
                <a:off x="540000" y="2279888"/>
                <a:ext cx="3453253" cy="3178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01" name="yt_shape_10501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9888"/>
                <a:ext cx="3453253" cy="3178178"/>
              </a:xfrm>
              <a:prstGeom prst="rect">
                <a:avLst/>
              </a:prstGeom>
              <a:blipFill>
                <a:blip r:embed="rId3"/>
                <a:stretch>
                  <a:fillRect l="-5477" r="-4240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1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3" name="yt_shape_10503"/>
              <p:cNvSpPr txBox="1"/>
              <p:nvPr/>
            </p:nvSpPr>
            <p:spPr>
              <a:xfrm>
                <a:off x="540119" y="2156003"/>
                <a:ext cx="11111999" cy="937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类比拓展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3" name="yt_shape_10503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56003"/>
                <a:ext cx="11111999" cy="937436"/>
              </a:xfrm>
              <a:prstGeom prst="rect">
                <a:avLst/>
              </a:prstGeom>
              <a:blipFill>
                <a:blip r:embed="rId2"/>
                <a:stretch>
                  <a:fillRect l="-1701" t="-2614" b="-18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05" name="yt_shape_10505"/>
              <p:cNvSpPr txBox="1"/>
              <p:nvPr/>
            </p:nvSpPr>
            <p:spPr>
              <a:xfrm>
                <a:off x="540119" y="3144227"/>
                <a:ext cx="11604553" cy="7260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505" name="yt_shape_10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4227"/>
                <a:ext cx="11604553" cy="726096"/>
              </a:xfrm>
              <a:prstGeom prst="rect">
                <a:avLst/>
              </a:prstGeom>
              <a:blipFill>
                <a:blip r:embed="rId3"/>
                <a:stretch>
                  <a:fillRect l="-162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A08E46-6058-811C-9FDA-4FB22DE60EB4}"/>
              </a:ext>
            </a:extLst>
          </p:cNvPr>
          <p:cNvSpPr txBox="1"/>
          <p:nvPr/>
        </p:nvSpPr>
        <p:spPr>
          <a:xfrm>
            <a:off x="6921012" y="2109197"/>
            <a:ext cx="789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505">
                <a:extLst>
                  <a:ext uri="{FF2B5EF4-FFF2-40B4-BE49-F238E27FC236}">
                    <a16:creationId xmlns:a16="http://schemas.microsoft.com/office/drawing/2014/main" id="{E320C806-FD1A-F27E-51AC-EFA8EEC897C9}"/>
                  </a:ext>
                </a:extLst>
              </p:cNvPr>
              <p:cNvSpPr txBox="1"/>
              <p:nvPr/>
            </p:nvSpPr>
            <p:spPr>
              <a:xfrm>
                <a:off x="540118" y="3870323"/>
                <a:ext cx="11604553" cy="7260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3" name="yt_shape_10505">
                <a:extLst>
                  <a:ext uri="{FF2B5EF4-FFF2-40B4-BE49-F238E27FC236}">
                    <a16:creationId xmlns:a16="http://schemas.microsoft.com/office/drawing/2014/main" id="{E320C806-FD1A-F27E-51AC-EFA8EEC89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3870323"/>
                <a:ext cx="11604553" cy="726096"/>
              </a:xfrm>
              <a:prstGeom prst="rect">
                <a:avLst/>
              </a:prstGeom>
              <a:blipFill>
                <a:blip r:embed="rId4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505">
                <a:extLst>
                  <a:ext uri="{FF2B5EF4-FFF2-40B4-BE49-F238E27FC236}">
                    <a16:creationId xmlns:a16="http://schemas.microsoft.com/office/drawing/2014/main" id="{C969A5AC-F0EE-E702-B234-0200835DBBE0}"/>
                  </a:ext>
                </a:extLst>
              </p:cNvPr>
              <p:cNvSpPr txBox="1"/>
              <p:nvPr/>
            </p:nvSpPr>
            <p:spPr>
              <a:xfrm>
                <a:off x="540119" y="4627802"/>
                <a:ext cx="11112000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故填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505">
                <a:extLst>
                  <a:ext uri="{FF2B5EF4-FFF2-40B4-BE49-F238E27FC236}">
                    <a16:creationId xmlns:a16="http://schemas.microsoft.com/office/drawing/2014/main" id="{C969A5AC-F0EE-E702-B234-0200835DB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27802"/>
                <a:ext cx="11112000" cy="465577"/>
              </a:xfrm>
              <a:prstGeom prst="rect">
                <a:avLst/>
              </a:prstGeom>
              <a:blipFill>
                <a:blip r:embed="rId5"/>
                <a:stretch>
                  <a:fillRect l="-1701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5" grpId="0" build="allAtOnce"/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690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2023-11-07T03:11:42Z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