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9" r:id="rId5"/>
    <p:sldId id="371" r:id="rId6"/>
    <p:sldId id="375" r:id="rId7"/>
    <p:sldId id="376" r:id="rId8"/>
    <p:sldId id="378" r:id="rId9"/>
    <p:sldId id="381" r:id="rId10"/>
    <p:sldId id="396" r:id="rId11"/>
    <p:sldId id="385" r:id="rId12"/>
    <p:sldId id="387" r:id="rId13"/>
    <p:sldId id="391" r:id="rId14"/>
    <p:sldId id="393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1" name="yt_shape_10351"/>
          <p:cNvSpPr txBox="1"/>
          <p:nvPr/>
        </p:nvSpPr>
        <p:spPr>
          <a:xfrm>
            <a:off x="540000" y="2805884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50" name="yt_image_10350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0588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3" name="yt_shape_10353"/>
          <p:cNvSpPr txBox="1"/>
          <p:nvPr/>
        </p:nvSpPr>
        <p:spPr>
          <a:xfrm>
            <a:off x="540119" y="35034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二次根式的乘除混合运算顺序：从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左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右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按顺序进行计算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括号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的先算括号内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2A13FC9-FDBD-C454-8D78-187DBC778C68}"/>
              </a:ext>
            </a:extLst>
          </p:cNvPr>
          <p:cNvSpPr txBox="1"/>
          <p:nvPr/>
        </p:nvSpPr>
        <p:spPr>
          <a:xfrm>
            <a:off x="5326908" y="345666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581DCC-9DB6-E963-D0AE-30A128C4FC42}"/>
              </a:ext>
            </a:extLst>
          </p:cNvPr>
          <p:cNvSpPr txBox="1"/>
          <p:nvPr/>
        </p:nvSpPr>
        <p:spPr>
          <a:xfrm>
            <a:off x="6546107" y="345666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1B253C-F830-360C-D89D-171C94722CC3}"/>
              </a:ext>
            </a:extLst>
          </p:cNvPr>
          <p:cNvSpPr txBox="1"/>
          <p:nvPr/>
        </p:nvSpPr>
        <p:spPr>
          <a:xfrm>
            <a:off x="9975107" y="345666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2" name="yt_shape_10422"/>
          <p:cNvSpPr txBox="1"/>
          <p:nvPr/>
        </p:nvSpPr>
        <p:spPr>
          <a:xfrm>
            <a:off x="540000" y="900000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21" name="yt_image_10421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24" name="yt_shape_10424"/>
              <p:cNvSpPr txBox="1"/>
              <p:nvPr/>
            </p:nvSpPr>
            <p:spPr>
              <a:xfrm>
                <a:off x="540119" y="1597583"/>
                <a:ext cx="11111999" cy="29206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阅读材料：将等式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反过来，可得到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，根据这个思路，我们可以把根号外的因式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移入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根号内，用于根式的化简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请你仿照上面的方法，化简下列各式：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                          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                      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24" name="yt_shape_104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111999" cy="2920671"/>
              </a:xfrm>
              <a:prstGeom prst="rect">
                <a:avLst/>
              </a:prstGeom>
              <a:blipFill>
                <a:blip r:embed="rId3"/>
                <a:stretch>
                  <a:fillRect l="-1701" t="-2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29" name="yt_shape_10429"/>
              <p:cNvSpPr txBox="1"/>
              <p:nvPr/>
            </p:nvSpPr>
            <p:spPr>
              <a:xfrm>
                <a:off x="119336" y="4437112"/>
                <a:ext cx="3455370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429" name="yt_shape_104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336" y="4437112"/>
                <a:ext cx="3455370" cy="920637"/>
              </a:xfrm>
              <a:prstGeom prst="rect">
                <a:avLst/>
              </a:prstGeom>
              <a:blipFill>
                <a:blip r:embed="rId4"/>
                <a:stretch>
                  <a:fillRect l="-5477" r="-4417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31" name="yt_shape_10431"/>
              <p:cNvSpPr txBox="1"/>
              <p:nvPr/>
            </p:nvSpPr>
            <p:spPr>
              <a:xfrm>
                <a:off x="4674402" y="4513603"/>
                <a:ext cx="2544736" cy="14461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解： 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rad>
                  </m:oMath>
                </a14:m>
                <a:endParaRPr lang="en-US" altLang="zh-CN" sz="2400" b="0" i="0" dirty="0">
                  <a:solidFill>
                    <a:srgbClr val="FF0000"/>
                  </a:solidFill>
                  <a:effectLst/>
                  <a:latin typeface="宋体" pitchFamily="24"/>
                  <a:ea typeface="Cambria Math" panose="02040503050406030204" pitchFamily="48" charset="0"/>
                </a:endParaRP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431" name="yt_shape_104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4402" y="4513603"/>
                <a:ext cx="2544736" cy="1446165"/>
              </a:xfrm>
              <a:prstGeom prst="rect">
                <a:avLst/>
              </a:prstGeom>
              <a:blipFill>
                <a:blip r:embed="rId5"/>
                <a:stretch>
                  <a:fillRect l="-7434" r="-240" b="-100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433">
                <a:extLst>
                  <a:ext uri="{FF2B5EF4-FFF2-40B4-BE49-F238E27FC236}">
                    <a16:creationId xmlns:a16="http://schemas.microsoft.com/office/drawing/2014/main" id="{7904984C-332A-5858-C53C-E4C1D0CEC336}"/>
                  </a:ext>
                </a:extLst>
              </p:cNvPr>
              <p:cNvSpPr txBox="1"/>
              <p:nvPr/>
            </p:nvSpPr>
            <p:spPr>
              <a:xfrm>
                <a:off x="8453578" y="4339780"/>
                <a:ext cx="3419975" cy="14425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解：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32</m:t>
                            </m:r>
                          </m:den>
                        </m:f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   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0433">
                <a:extLst>
                  <a:ext uri="{FF2B5EF4-FFF2-40B4-BE49-F238E27FC236}">
                    <a16:creationId xmlns:a16="http://schemas.microsoft.com/office/drawing/2014/main" id="{7904984C-332A-5858-C53C-E4C1D0CEC3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3578" y="4339780"/>
                <a:ext cx="3419975" cy="1442574"/>
              </a:xfrm>
              <a:prstGeom prst="rect">
                <a:avLst/>
              </a:prstGeom>
              <a:blipFill>
                <a:blip r:embed="rId6"/>
                <a:stretch>
                  <a:fillRect l="-5526" b="-118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29" grpId="0" build="allAtOnce"/>
      <p:bldP spid="10431" grpId="0" uiExpand="1" build="allAtOnce"/>
      <p:bldP spid="2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6" name="yt_shape_10436"/>
          <p:cNvSpPr txBox="1"/>
          <p:nvPr/>
        </p:nvSpPr>
        <p:spPr>
          <a:xfrm>
            <a:off x="540119" y="1844824"/>
            <a:ext cx="5392245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0435" name="yt_image_10435" title="H_29.7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9921" y="1488449"/>
            <a:ext cx="7412158" cy="525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438" name="yt_shape_10438"/>
              <p:cNvSpPr txBox="1"/>
              <p:nvPr/>
            </p:nvSpPr>
            <p:spPr>
              <a:xfrm>
                <a:off x="540119" y="2323249"/>
                <a:ext cx="10956481" cy="14761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二次根式大小比较有妙招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选填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438" name="yt_shape_104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23249"/>
                <a:ext cx="10956481" cy="1476173"/>
              </a:xfrm>
              <a:prstGeom prst="rect">
                <a:avLst/>
              </a:prstGeom>
              <a:blipFill>
                <a:blip r:embed="rId3"/>
                <a:stretch>
                  <a:fillRect l="-1725" t="-3306" b="-11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DB192D4-631D-0BAF-F924-3AF89F387FAD}"/>
              </a:ext>
            </a:extLst>
          </p:cNvPr>
          <p:cNvSpPr txBox="1"/>
          <p:nvPr/>
        </p:nvSpPr>
        <p:spPr>
          <a:xfrm>
            <a:off x="3028335" y="2751931"/>
            <a:ext cx="789686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A9492F-4C65-A163-C8C7-0373FACDC000}"/>
              </a:ext>
            </a:extLst>
          </p:cNvPr>
          <p:cNvSpPr txBox="1"/>
          <p:nvPr/>
        </p:nvSpPr>
        <p:spPr>
          <a:xfrm>
            <a:off x="3333135" y="3273711"/>
            <a:ext cx="789686" cy="6186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44" name="yt_shape_10444"/>
              <p:cNvSpPr txBox="1"/>
              <p:nvPr/>
            </p:nvSpPr>
            <p:spPr>
              <a:xfrm>
                <a:off x="479376" y="1628800"/>
                <a:ext cx="7707879" cy="25741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例题：比较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44" name="yt_shape_104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628800"/>
                <a:ext cx="7707879" cy="2574166"/>
              </a:xfrm>
              <a:prstGeom prst="rect">
                <a:avLst/>
              </a:prstGeom>
              <a:blipFill>
                <a:blip r:embed="rId2"/>
                <a:stretch>
                  <a:fillRect l="-2453" t="-711" r="-1266" b="-6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54" name="yt_shape_10454"/>
              <p:cNvSpPr txBox="1"/>
              <p:nvPr/>
            </p:nvSpPr>
            <p:spPr>
              <a:xfrm>
                <a:off x="479376" y="4216070"/>
                <a:ext cx="8798562" cy="2047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54" name="yt_shape_104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216070"/>
                <a:ext cx="8798562" cy="2047292"/>
              </a:xfrm>
              <a:prstGeom prst="rect">
                <a:avLst/>
              </a:prstGeom>
              <a:blipFill>
                <a:blip r:embed="rId3"/>
                <a:stretch>
                  <a:fillRect l="-2148" t="-1194" r="-832" b="-8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4EBA7C5-F3D6-BD56-4D17-ECD8AF33238F}"/>
              </a:ext>
            </a:extLst>
          </p:cNvPr>
          <p:cNvSpPr txBox="1"/>
          <p:nvPr/>
        </p:nvSpPr>
        <p:spPr>
          <a:xfrm>
            <a:off x="335360" y="1107952"/>
            <a:ext cx="8568952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仔细阅读下面的例题，然后解答下面的问题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54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7" name="yt_shape_10457"/>
          <p:cNvSpPr txBox="1"/>
          <p:nvPr/>
        </p:nvSpPr>
        <p:spPr>
          <a:xfrm>
            <a:off x="5406686" y="2652760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456" name="yt_image_104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6686" y="2729591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9" name="yt_shape_10459"/>
          <p:cNvSpPr txBox="1"/>
          <p:nvPr/>
        </p:nvSpPr>
        <p:spPr>
          <a:xfrm>
            <a:off x="540119" y="3103759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二次根式乘除法混合运算可以转化为乘法再化简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二次根式比较大小，一般采用将根号外非负因数移到根号内再比较被开方数大小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5" name="yt_shape_10355"/>
          <p:cNvSpPr txBox="1"/>
          <p:nvPr/>
        </p:nvSpPr>
        <p:spPr>
          <a:xfrm>
            <a:off x="540000" y="1420334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54" name="yt_image_10354" title="H_51.3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20334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7" name="yt_shape_10357"/>
          <p:cNvSpPr txBox="1"/>
          <p:nvPr/>
        </p:nvSpPr>
        <p:spPr>
          <a:xfrm>
            <a:off x="540000" y="2123631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二次根式乘除混合运算简单应用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58" name="yt_shape_10358"/>
              <p:cNvSpPr txBox="1"/>
              <p:nvPr/>
            </p:nvSpPr>
            <p:spPr>
              <a:xfrm>
                <a:off x="540000" y="2623196"/>
                <a:ext cx="5107552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358" name="yt_shape_10358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23196"/>
                <a:ext cx="5107552" cy="466666"/>
              </a:xfrm>
              <a:prstGeom prst="rect">
                <a:avLst/>
              </a:prstGeom>
              <a:blipFill>
                <a:blip r:embed="rId3"/>
                <a:stretch>
                  <a:fillRect l="-3704" t="-3896" r="-262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60" name="yt_table_10360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4813608"/>
                  </p:ext>
                </p:extLst>
              </p:nvPr>
            </p:nvGraphicFramePr>
            <p:xfrm>
              <a:off x="540000" y="3140650"/>
              <a:ext cx="7648195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93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094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095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0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360" name="yt_table_10360" descr="{&quot;rangeId&quot;:3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4813608"/>
                  </p:ext>
                </p:extLst>
              </p:nvPr>
            </p:nvGraphicFramePr>
            <p:xfrm>
              <a:off x="540000" y="2620316"/>
              <a:ext cx="7648195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93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094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095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096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5000" t="-1299" r="-14552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3551" t="-1299" r="-4438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61" name="yt_shape_10361"/>
              <p:cNvSpPr txBox="1"/>
              <p:nvPr/>
            </p:nvSpPr>
            <p:spPr>
              <a:xfrm>
                <a:off x="540000" y="3652410"/>
                <a:ext cx="5107552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361" name="yt_shape_10361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52410"/>
                <a:ext cx="5107552" cy="469167"/>
              </a:xfrm>
              <a:prstGeom prst="rect">
                <a:avLst/>
              </a:prstGeom>
              <a:blipFill>
                <a:blip r:embed="rId5"/>
                <a:stretch>
                  <a:fillRect l="-3704" t="-2597" r="-2628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63" name="yt_table_10363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7553568"/>
                  </p:ext>
                </p:extLst>
              </p:nvPr>
            </p:nvGraphicFramePr>
            <p:xfrm>
              <a:off x="540000" y="4172365"/>
              <a:ext cx="8016622" cy="464630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97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098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099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363" name="yt_table_10363" descr="{&quot;rangeId&quot;:4,&quot;type&quot;:&quot;Option&quot;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7553568"/>
                  </p:ext>
                </p:extLst>
              </p:nvPr>
            </p:nvGraphicFramePr>
            <p:xfrm>
              <a:off x="540000" y="3652031"/>
              <a:ext cx="8016622" cy="464630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97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098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099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85000" t="-1299" r="-161316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83551" t="-1299" r="-60052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472174" t="-1299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64" name="yt_shape_10364"/>
              <p:cNvSpPr txBox="1"/>
              <p:nvPr/>
            </p:nvSpPr>
            <p:spPr>
              <a:xfrm>
                <a:off x="540000" y="4687680"/>
                <a:ext cx="5078826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64" name="yt_shape_103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87680"/>
                <a:ext cx="5078826" cy="642163"/>
              </a:xfrm>
              <a:prstGeom prst="rect">
                <a:avLst/>
              </a:prstGeom>
              <a:blipFill>
                <a:blip r:embed="rId7"/>
                <a:stretch>
                  <a:fillRect l="-3721" r="-264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777781" title="H_28.801733">
            <a:extLst>
              <a:ext uri="{FF2B5EF4-FFF2-40B4-BE49-F238E27FC236}">
                <a16:creationId xmlns:a16="http://schemas.microsoft.com/office/drawing/2014/main" id="{592FF986-5BE2-D63F-E098-8E896BED73B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6295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B9642D-FC13-3F8B-47C9-48731C4B7200}"/>
              </a:ext>
            </a:extLst>
          </p:cNvPr>
          <p:cNvSpPr txBox="1"/>
          <p:nvPr/>
        </p:nvSpPr>
        <p:spPr>
          <a:xfrm>
            <a:off x="4847745" y="2576390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3FECEF-5CB7-F5D7-D171-0412C349F96D}"/>
              </a:ext>
            </a:extLst>
          </p:cNvPr>
          <p:cNvSpPr txBox="1"/>
          <p:nvPr/>
        </p:nvSpPr>
        <p:spPr>
          <a:xfrm>
            <a:off x="4847745" y="3605604"/>
            <a:ext cx="383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6B61595-075B-43CD-CBD7-C4AB0A57E463}"/>
                  </a:ext>
                </a:extLst>
              </p:cNvPr>
              <p:cNvSpPr txBox="1"/>
              <p:nvPr/>
            </p:nvSpPr>
            <p:spPr>
              <a:xfrm>
                <a:off x="4422295" y="4640874"/>
                <a:ext cx="116128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5" name="文本框 4" descr="{'rangeId': 5, 'hasSerialNum': 1, 'mathAnswerShape': 1}">
                <a:extLst>
                  <a:ext uri="{FF2B5EF4-FFF2-40B4-BE49-F238E27FC236}">
                    <a16:creationId xmlns:a16="http://schemas.microsoft.com/office/drawing/2014/main" id="{26B61595-075B-43CD-CBD7-C4AB0A57E4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2295" y="4640874"/>
                <a:ext cx="1161289" cy="76849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2E196BE-9C9D-FF8D-2C2D-12BA09C2587E}"/>
              </a:ext>
            </a:extLst>
          </p:cNvPr>
          <p:cNvCxnSpPr/>
          <p:nvPr/>
        </p:nvCxnSpPr>
        <p:spPr>
          <a:xfrm>
            <a:off x="4207506" y="5381608"/>
            <a:ext cx="128606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67" name="yt_shape_10367"/>
              <p:cNvSpPr txBox="1"/>
              <p:nvPr/>
            </p:nvSpPr>
            <p:spPr>
              <a:xfrm>
                <a:off x="540000" y="1415740"/>
                <a:ext cx="2956322" cy="7515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367" name="yt_shape_103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5740"/>
                <a:ext cx="2956322" cy="751552"/>
              </a:xfrm>
              <a:prstGeom prst="rect">
                <a:avLst/>
              </a:prstGeom>
              <a:blipFill>
                <a:blip r:embed="rId2"/>
                <a:stretch>
                  <a:fillRect l="-6392" r="-5361" b="-1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69" name="yt_shape_10369"/>
              <p:cNvSpPr txBox="1"/>
              <p:nvPr/>
            </p:nvSpPr>
            <p:spPr>
              <a:xfrm>
                <a:off x="540000" y="2278559"/>
                <a:ext cx="3082254" cy="15756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69" name="yt_shape_103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78559"/>
                <a:ext cx="3082254" cy="1575624"/>
              </a:xfrm>
              <a:prstGeom prst="rect">
                <a:avLst/>
              </a:prstGeom>
              <a:blipFill>
                <a:blip r:embed="rId3"/>
                <a:stretch>
                  <a:fillRect l="-6139" b="-108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71" name="yt_shape_10371"/>
              <p:cNvSpPr txBox="1"/>
              <p:nvPr/>
            </p:nvSpPr>
            <p:spPr>
              <a:xfrm>
                <a:off x="540000" y="3910258"/>
                <a:ext cx="3363485" cy="4053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71" name="yt_shape_103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10258"/>
                <a:ext cx="3363485" cy="405304"/>
              </a:xfrm>
              <a:prstGeom prst="rect">
                <a:avLst/>
              </a:prstGeom>
              <a:blipFill>
                <a:blip r:embed="rId4"/>
                <a:stretch>
                  <a:fillRect l="-5626" t="-19403" r="-4537" b="-447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73" name="yt_shape_10373"/>
              <p:cNvSpPr txBox="1"/>
              <p:nvPr/>
            </p:nvSpPr>
            <p:spPr>
              <a:xfrm>
                <a:off x="540000" y="4427712"/>
                <a:ext cx="2760628" cy="15834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24÷6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="">
          <p:sp>
            <p:nvSpPr>
              <p:cNvPr id="10373" name="yt_shape_103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27712"/>
                <a:ext cx="2760628" cy="1583447"/>
              </a:xfrm>
              <a:prstGeom prst="rect">
                <a:avLst/>
              </a:prstGeom>
              <a:blipFill>
                <a:blip r:embed="rId5"/>
                <a:stretch>
                  <a:fillRect l="-6858" t="-4615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1843740-909B-9F10-DD92-75260DA048AD}"/>
              </a:ext>
            </a:extLst>
          </p:cNvPr>
          <p:cNvSpPr txBox="1"/>
          <p:nvPr/>
        </p:nvSpPr>
        <p:spPr>
          <a:xfrm>
            <a:off x="540000" y="959853"/>
            <a:ext cx="60970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3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3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69" grpId="0" uiExpand="1" build="allAtOnce"/>
      <p:bldP spid="10373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5" name="yt_shape_10375"/>
          <p:cNvSpPr txBox="1"/>
          <p:nvPr/>
        </p:nvSpPr>
        <p:spPr>
          <a:xfrm>
            <a:off x="540000" y="900000"/>
            <a:ext cx="629339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二次根式乘除混合运算较复杂应用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76" name="yt_shape_10376"/>
              <p:cNvSpPr txBox="1"/>
              <p:nvPr/>
            </p:nvSpPr>
            <p:spPr>
              <a:xfrm>
                <a:off x="540000" y="1399565"/>
                <a:ext cx="5416932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376" name="yt_shape_10376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5416932" cy="466666"/>
              </a:xfrm>
              <a:prstGeom prst="rect">
                <a:avLst/>
              </a:prstGeom>
              <a:blipFill>
                <a:blip r:embed="rId2"/>
                <a:stretch>
                  <a:fillRect l="-3491" t="-5263" r="-2365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78" name="yt_table_10378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75394004"/>
                  </p:ext>
                </p:extLst>
              </p:nvPr>
            </p:nvGraphicFramePr>
            <p:xfrm>
              <a:off x="540000" y="1917019"/>
              <a:ext cx="7416293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101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102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03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0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378" name="yt_table_10378" descr="{&quot;rangeId&quot;:7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75394004"/>
                  </p:ext>
                </p:extLst>
              </p:nvPr>
            </p:nvGraphicFramePr>
            <p:xfrm>
              <a:off x="540000" y="1917019"/>
              <a:ext cx="7416293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101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102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03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0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5000" t="-1299" r="-13552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79" name="yt_shape_10379"/>
              <p:cNvSpPr txBox="1"/>
              <p:nvPr/>
            </p:nvSpPr>
            <p:spPr>
              <a:xfrm>
                <a:off x="540000" y="2428779"/>
                <a:ext cx="6191182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379" name="yt_shape_10379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28779"/>
                <a:ext cx="6191182" cy="920637"/>
              </a:xfrm>
              <a:prstGeom prst="rect">
                <a:avLst/>
              </a:prstGeom>
              <a:blipFill>
                <a:blip r:embed="rId4"/>
                <a:stretch>
                  <a:fillRect l="-3054" r="-2069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81" name="yt_table_10381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10804223"/>
                  </p:ext>
                </p:extLst>
              </p:nvPr>
            </p:nvGraphicFramePr>
            <p:xfrm>
              <a:off x="540000" y="3400204"/>
              <a:ext cx="7416293" cy="64230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381" name="yt_table_10381" descr="{&quot;rangeId&quot;:8,&quot;type&quot;:&quot;Option&quot;}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10804223"/>
                  </p:ext>
                </p:extLst>
              </p:nvPr>
            </p:nvGraphicFramePr>
            <p:xfrm>
              <a:off x="540000" y="3400204"/>
              <a:ext cx="7416293" cy="64230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08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85000" r="-135526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82" name="yt_shape_10382"/>
              <p:cNvSpPr txBox="1"/>
              <p:nvPr/>
            </p:nvSpPr>
            <p:spPr>
              <a:xfrm>
                <a:off x="540000" y="4093153"/>
                <a:ext cx="4516044" cy="23777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𝑥𝑦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382" name="yt_shape_10382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93153"/>
                <a:ext cx="4516044" cy="2377767"/>
              </a:xfrm>
              <a:prstGeom prst="rect">
                <a:avLst/>
              </a:prstGeom>
              <a:blipFill>
                <a:blip r:embed="rId6"/>
                <a:stretch>
                  <a:fillRect l="-4189" t="-2046" r="-33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778047" title="H_28.801733">
            <a:extLst>
              <a:ext uri="{FF2B5EF4-FFF2-40B4-BE49-F238E27FC236}">
                <a16:creationId xmlns:a16="http://schemas.microsoft.com/office/drawing/2014/main" id="{10FAA328-1C15-D38E-EACA-DF31A427538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32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257307-C193-4EDA-BC54-74EB3280CC6F}"/>
              </a:ext>
            </a:extLst>
          </p:cNvPr>
          <p:cNvSpPr txBox="1"/>
          <p:nvPr/>
        </p:nvSpPr>
        <p:spPr>
          <a:xfrm>
            <a:off x="5136670" y="1352759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616E5E-474A-632A-2B82-5D5743AB2982}"/>
              </a:ext>
            </a:extLst>
          </p:cNvPr>
          <p:cNvSpPr txBox="1"/>
          <p:nvPr/>
        </p:nvSpPr>
        <p:spPr>
          <a:xfrm>
            <a:off x="5903433" y="2420888"/>
            <a:ext cx="400748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582090-EA18-6EAD-02BF-CACDA74AA2D9}"/>
              </a:ext>
            </a:extLst>
          </p:cNvPr>
          <p:cNvSpPr txBox="1"/>
          <p:nvPr/>
        </p:nvSpPr>
        <p:spPr>
          <a:xfrm>
            <a:off x="4160358" y="4521835"/>
            <a:ext cx="637285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098FB42-EBC9-D5F6-5075-85BF9BF37496}"/>
                  </a:ext>
                </a:extLst>
              </p:cNvPr>
              <p:cNvSpPr txBox="1"/>
              <p:nvPr/>
            </p:nvSpPr>
            <p:spPr>
              <a:xfrm>
                <a:off x="3502879" y="5489385"/>
                <a:ext cx="909447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𝑥𝑦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6" name="文本框 5" descr="{'rangeId': 9, 'hasSerialNum': 1}">
                <a:extLst>
                  <a:ext uri="{FF2B5EF4-FFF2-40B4-BE49-F238E27FC236}">
                    <a16:creationId xmlns:a16="http://schemas.microsoft.com/office/drawing/2014/main" id="{D098FB42-EBC9-D5F6-5075-85BF9BF374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2879" y="5489385"/>
                <a:ext cx="909447" cy="100534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0D37676-3F85-86CD-B314-DCAC068D0AD9}"/>
              </a:ext>
            </a:extLst>
          </p:cNvPr>
          <p:cNvCxnSpPr/>
          <p:nvPr/>
        </p:nvCxnSpPr>
        <p:spPr>
          <a:xfrm>
            <a:off x="3288090" y="6381328"/>
            <a:ext cx="103422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87" name="yt_shape_10387"/>
              <p:cNvSpPr txBox="1"/>
              <p:nvPr/>
            </p:nvSpPr>
            <p:spPr>
              <a:xfrm>
                <a:off x="540000" y="2107333"/>
                <a:ext cx="3902094" cy="9463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387" name="yt_shape_10387" descr="{&quot;rangeId&quot;:2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902094" cy="946349"/>
              </a:xfrm>
              <a:prstGeom prst="rect">
                <a:avLst/>
              </a:prstGeom>
              <a:blipFill>
                <a:blip r:embed="rId2"/>
                <a:stretch>
                  <a:fillRect l="-4844" t="-5806" r="-3594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90" name="yt_shape_10390"/>
              <p:cNvSpPr txBox="1"/>
              <p:nvPr/>
            </p:nvSpPr>
            <p:spPr>
              <a:xfrm>
                <a:off x="540000" y="3103642"/>
                <a:ext cx="4379789" cy="2007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72÷24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</p:txBody>
          </p:sp>
        </mc:Choice>
        <mc:Fallback xmlns="">
          <p:sp>
            <p:nvSpPr>
              <p:cNvPr id="10390" name="yt_shape_103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03642"/>
                <a:ext cx="4379789" cy="2007024"/>
              </a:xfrm>
              <a:prstGeom prst="rect">
                <a:avLst/>
              </a:prstGeom>
              <a:blipFill>
                <a:blip r:embed="rId3"/>
                <a:stretch>
                  <a:fillRect l="-4318" t="-912" b="-88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392">
                <a:extLst>
                  <a:ext uri="{FF2B5EF4-FFF2-40B4-BE49-F238E27FC236}">
                    <a16:creationId xmlns:a16="http://schemas.microsoft.com/office/drawing/2014/main" id="{EFB16043-E39A-637B-92FA-7316C8B4188B}"/>
                  </a:ext>
                </a:extLst>
              </p:cNvPr>
              <p:cNvSpPr txBox="1"/>
              <p:nvPr/>
            </p:nvSpPr>
            <p:spPr>
              <a:xfrm>
                <a:off x="5879976" y="2492896"/>
                <a:ext cx="3741794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0392">
                <a:extLst>
                  <a:ext uri="{FF2B5EF4-FFF2-40B4-BE49-F238E27FC236}">
                    <a16:creationId xmlns:a16="http://schemas.microsoft.com/office/drawing/2014/main" id="{EFB16043-E39A-637B-92FA-7316C8B418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76" y="2492896"/>
                <a:ext cx="3741794" cy="641201"/>
              </a:xfrm>
              <a:prstGeom prst="rect">
                <a:avLst/>
              </a:prstGeom>
              <a:blipFill>
                <a:blip r:embed="rId4"/>
                <a:stretch>
                  <a:fillRect l="-5057" r="-391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394">
                <a:extLst>
                  <a:ext uri="{FF2B5EF4-FFF2-40B4-BE49-F238E27FC236}">
                    <a16:creationId xmlns:a16="http://schemas.microsoft.com/office/drawing/2014/main" id="{4E333415-D40B-6F9F-A556-D4D4001A65A4}"/>
                  </a:ext>
                </a:extLst>
              </p:cNvPr>
              <p:cNvSpPr txBox="1"/>
              <p:nvPr/>
            </p:nvSpPr>
            <p:spPr>
              <a:xfrm>
                <a:off x="5879976" y="3184885"/>
                <a:ext cx="5573321" cy="21230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18÷8×54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0394">
                <a:extLst>
                  <a:ext uri="{FF2B5EF4-FFF2-40B4-BE49-F238E27FC236}">
                    <a16:creationId xmlns:a16="http://schemas.microsoft.com/office/drawing/2014/main" id="{4E333415-D40B-6F9F-A556-D4D4001A65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76" y="3184885"/>
                <a:ext cx="5573321" cy="2123017"/>
              </a:xfrm>
              <a:prstGeom prst="rect">
                <a:avLst/>
              </a:prstGeom>
              <a:blipFill>
                <a:blip r:embed="rId5"/>
                <a:stretch>
                  <a:fillRect l="-3392" b="-7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90" grpId="0" uiExpand="1" build="allAtOnce"/>
      <p:bldP spid="3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6" name="yt_shape_10396"/>
          <p:cNvSpPr txBox="1"/>
          <p:nvPr/>
        </p:nvSpPr>
        <p:spPr>
          <a:xfrm>
            <a:off x="540000" y="2173120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忽视只有非负数才能放到根号内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97" name="yt_shape_10397"/>
              <p:cNvSpPr txBox="1"/>
              <p:nvPr/>
            </p:nvSpPr>
            <p:spPr>
              <a:xfrm>
                <a:off x="540000" y="2672685"/>
                <a:ext cx="2350772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97" name="yt_shape_10397" descr="{&quot;rangeId&quot;:1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2350772" cy="920637"/>
              </a:xfrm>
              <a:prstGeom prst="rect">
                <a:avLst/>
              </a:prstGeom>
              <a:blipFill>
                <a:blip r:embed="rId2"/>
                <a:stretch>
                  <a:fillRect l="-8052" r="-7273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99" name="yt_shape_10399"/>
              <p:cNvSpPr txBox="1"/>
              <p:nvPr/>
            </p:nvSpPr>
            <p:spPr>
              <a:xfrm>
                <a:off x="540000" y="3644110"/>
                <a:ext cx="5296258" cy="14007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解：依题意，知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99" name="yt_shape_10399" descr="{&quot;rangeId&quot;:1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44110"/>
                <a:ext cx="5296258" cy="1400768"/>
              </a:xfrm>
              <a:prstGeom prst="rect">
                <a:avLst/>
              </a:prstGeom>
              <a:blipFill>
                <a:blip r:embed="rId3"/>
                <a:stretch>
                  <a:fillRect l="-3571" t="-3913" r="-2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778287" title="H_28.801733">
            <a:extLst>
              <a:ext uri="{FF2B5EF4-FFF2-40B4-BE49-F238E27FC236}">
                <a16:creationId xmlns:a16="http://schemas.microsoft.com/office/drawing/2014/main" id="{DA2A6795-389A-6F73-88CF-B5FEEFB767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12447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99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2" name="yt_shape_10402"/>
          <p:cNvSpPr txBox="1"/>
          <p:nvPr/>
        </p:nvSpPr>
        <p:spPr>
          <a:xfrm>
            <a:off x="540000" y="1219008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01" name="yt_image_10401" title="H_50.4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19008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04" name="yt_shape_10404"/>
          <p:cNvSpPr txBox="1"/>
          <p:nvPr/>
        </p:nvSpPr>
        <p:spPr>
          <a:xfrm>
            <a:off x="540000" y="1910877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下列各式化简正确的是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05" name="yt_table_10405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3978476"/>
                  </p:ext>
                </p:extLst>
              </p:nvPr>
            </p:nvGraphicFramePr>
            <p:xfrm>
              <a:off x="540000" y="2390180"/>
              <a:ext cx="5756847" cy="1823466"/>
            </p:xfrm>
            <a:graphic>
              <a:graphicData uri="http://schemas.openxmlformats.org/drawingml/2006/table">
                <a:tbl>
                  <a:tblPr/>
                  <a:tblGrid>
                    <a:gridCol w="3540443">
                      <a:extLst>
                        <a:ext uri="{9D8B030D-6E8A-4147-A177-3AD203B41FA5}">
                          <a16:colId xmlns:a16="http://schemas.microsoft.com/office/drawing/2014/main" val="10109"/>
                        </a:ext>
                      </a:extLst>
                    </a:gridCol>
                    <a:gridCol w="2216404">
                      <a:extLst>
                        <a:ext uri="{9D8B030D-6E8A-4147-A177-3AD203B41FA5}">
                          <a16:colId xmlns:a16="http://schemas.microsoft.com/office/drawing/2014/main" val="101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405" name="yt_table_10405" descr="{&quot;rangeId&quot;:14,&quot;type&quot;:&quot;Option&quot;}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3978476"/>
                  </p:ext>
                </p:extLst>
              </p:nvPr>
            </p:nvGraphicFramePr>
            <p:xfrm>
              <a:off x="540000" y="2071172"/>
              <a:ext cx="5756847" cy="1823466"/>
            </p:xfrm>
            <a:graphic>
              <a:graphicData uri="http://schemas.openxmlformats.org/drawingml/2006/table">
                <a:tbl>
                  <a:tblPr/>
                  <a:tblGrid>
                    <a:gridCol w="3540443">
                      <a:extLst>
                        <a:ext uri="{9D8B030D-6E8A-4147-A177-3AD203B41FA5}">
                          <a16:colId xmlns:a16="http://schemas.microsoft.com/office/drawing/2014/main" val="10109"/>
                        </a:ext>
                      </a:extLst>
                    </a:gridCol>
                    <a:gridCol w="2216404">
                      <a:extLst>
                        <a:ext uri="{9D8B030D-6E8A-4147-A177-3AD203B41FA5}">
                          <a16:colId xmlns:a16="http://schemas.microsoft.com/office/drawing/2014/main" val="10110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2651" b="-10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9615" b="-10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2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62651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9615" t="-100000" b="-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06" name="yt_shape_10406"/>
              <p:cNvSpPr txBox="1"/>
              <p:nvPr/>
            </p:nvSpPr>
            <p:spPr>
              <a:xfrm>
                <a:off x="540000" y="4264032"/>
                <a:ext cx="10291664" cy="7334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阜阳颍州区期末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406" name="yt_shape_10406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64032"/>
                <a:ext cx="10291664" cy="733406"/>
              </a:xfrm>
              <a:prstGeom prst="rect">
                <a:avLst/>
              </a:prstGeom>
              <a:blipFill>
                <a:blip r:embed="rId4"/>
                <a:stretch>
                  <a:fillRect l="-1836" r="-829" b="-1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08" name="yt_table_1040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007284"/>
              </p:ext>
            </p:extLst>
          </p:nvPr>
        </p:nvGraphicFramePr>
        <p:xfrm>
          <a:off x="540000" y="5048226"/>
          <a:ext cx="6166168" cy="950976"/>
        </p:xfrm>
        <a:graphic>
          <a:graphicData uri="http://schemas.openxmlformats.org/drawingml/2006/table">
            <a:tbl>
              <a:tblPr/>
              <a:tblGrid>
                <a:gridCol w="3540443">
                  <a:extLst>
                    <a:ext uri="{9D8B030D-6E8A-4147-A177-3AD203B41FA5}">
                      <a16:colId xmlns:a16="http://schemas.microsoft.com/office/drawing/2014/main" val="10111"/>
                    </a:ext>
                  </a:extLst>
                </a:gridCol>
                <a:gridCol w="2625725">
                  <a:extLst>
                    <a:ext uri="{9D8B030D-6E8A-4147-A177-3AD203B41FA5}">
                      <a16:colId xmlns:a16="http://schemas.microsoft.com/office/drawing/2014/main" val="101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98A4657-9EC3-A482-DD0F-EC0F6C584776}"/>
              </a:ext>
            </a:extLst>
          </p:cNvPr>
          <p:cNvSpPr txBox="1"/>
          <p:nvPr/>
        </p:nvSpPr>
        <p:spPr>
          <a:xfrm>
            <a:off x="4336189" y="186407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44FDCD-161E-4722-F3D0-5BECA85116B1}"/>
              </a:ext>
            </a:extLst>
          </p:cNvPr>
          <p:cNvSpPr txBox="1"/>
          <p:nvPr/>
        </p:nvSpPr>
        <p:spPr>
          <a:xfrm>
            <a:off x="9964258" y="4337267"/>
            <a:ext cx="400748" cy="81992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10" name="yt_shape_10410"/>
              <p:cNvSpPr txBox="1"/>
              <p:nvPr/>
            </p:nvSpPr>
            <p:spPr>
              <a:xfrm>
                <a:off x="407368" y="2132856"/>
                <a:ext cx="11521280" cy="14746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泾县宣纸质地纯白细密，纹理清晰，宜书宜画，故有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纸中之王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美称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一书画家在一块长为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厘米，面积为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平方厘米的长方形宣纸上分割出一个面积最大的正方形，则此正方形的边长为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厘米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10" name="yt_shape_104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132856"/>
                <a:ext cx="11521280" cy="1474699"/>
              </a:xfrm>
              <a:prstGeom prst="rect">
                <a:avLst/>
              </a:prstGeom>
              <a:blipFill>
                <a:blip r:embed="rId2"/>
                <a:stretch>
                  <a:fillRect l="-1640" t="-3719" r="-847" b="-1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2822940-9A19-EC3B-1E76-F9D99B2AB202}"/>
                  </a:ext>
                </a:extLst>
              </p:cNvPr>
              <p:cNvSpPr txBox="1"/>
              <p:nvPr/>
            </p:nvSpPr>
            <p:spPr>
              <a:xfrm>
                <a:off x="5487385" y="3026330"/>
                <a:ext cx="1217230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2822940-9A19-EC3B-1E76-F9D99B2AB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7385" y="3026330"/>
                <a:ext cx="1217230" cy="618694"/>
              </a:xfrm>
              <a:prstGeom prst="rect">
                <a:avLst/>
              </a:prstGeom>
              <a:blipFill>
                <a:blip r:embed="rId3"/>
                <a:stretch>
                  <a:fillRect l="-7500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17" name="yt_shape_10417"/>
              <p:cNvSpPr txBox="1"/>
              <p:nvPr/>
            </p:nvSpPr>
            <p:spPr>
              <a:xfrm>
                <a:off x="6960096" y="1651319"/>
                <a:ext cx="3609834" cy="10788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rad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17" name="yt_shape_104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0096" y="1651319"/>
                <a:ext cx="3609834" cy="1078821"/>
              </a:xfrm>
              <a:prstGeom prst="rect">
                <a:avLst/>
              </a:prstGeom>
              <a:blipFill>
                <a:blip r:embed="rId2"/>
                <a:stretch>
                  <a:fillRect l="-5236" r="-42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19" name="yt_shape_10419"/>
              <p:cNvSpPr txBox="1"/>
              <p:nvPr/>
            </p:nvSpPr>
            <p:spPr>
              <a:xfrm>
                <a:off x="6960096" y="2780928"/>
                <a:ext cx="3236848" cy="26774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19" name="yt_shape_104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0096" y="2780928"/>
                <a:ext cx="3236848" cy="2677464"/>
              </a:xfrm>
              <a:prstGeom prst="rect">
                <a:avLst/>
              </a:prstGeom>
              <a:blipFill>
                <a:blip r:embed="rId3"/>
                <a:stretch>
                  <a:fillRect l="-5838" b="-3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415">
                <a:extLst>
                  <a:ext uri="{FF2B5EF4-FFF2-40B4-BE49-F238E27FC236}">
                    <a16:creationId xmlns:a16="http://schemas.microsoft.com/office/drawing/2014/main" id="{A5E15496-9BD6-B00F-45E1-072A60F4246E}"/>
                  </a:ext>
                </a:extLst>
              </p:cNvPr>
              <p:cNvSpPr txBox="1"/>
              <p:nvPr/>
            </p:nvSpPr>
            <p:spPr>
              <a:xfrm>
                <a:off x="335360" y="2780928"/>
                <a:ext cx="5025478" cy="16232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×15×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0415">
                <a:extLst>
                  <a:ext uri="{FF2B5EF4-FFF2-40B4-BE49-F238E27FC236}">
                    <a16:creationId xmlns:a16="http://schemas.microsoft.com/office/drawing/2014/main" id="{A5E15496-9BD6-B00F-45E1-072A60F424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2780928"/>
                <a:ext cx="5025478" cy="1623265"/>
              </a:xfrm>
              <a:prstGeom prst="rect">
                <a:avLst/>
              </a:prstGeom>
              <a:blipFill>
                <a:blip r:embed="rId4"/>
                <a:stretch>
                  <a:fillRect l="-3641" b="-60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9D195A9-5AE8-059D-CED8-DCB7FA374CA7}"/>
                  </a:ext>
                </a:extLst>
              </p:cNvPr>
              <p:cNvSpPr txBox="1"/>
              <p:nvPr/>
            </p:nvSpPr>
            <p:spPr>
              <a:xfrm>
                <a:off x="335360" y="1215819"/>
                <a:ext cx="6097022" cy="14931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9D195A9-5AE8-059D-CED8-DCB7FA374C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1215819"/>
                <a:ext cx="6097022" cy="1493101"/>
              </a:xfrm>
              <a:prstGeom prst="rect">
                <a:avLst/>
              </a:prstGeom>
              <a:blipFill>
                <a:blip r:embed="rId5"/>
                <a:stretch>
                  <a:fillRect l="-1500" t="-4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19" grpId="0" uiExpand="1" build="allAtOnce"/>
      <p:bldP spid="2" grpId="0" uiExpand="1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1086</Words>
  <Application>Microsoft Office PowerPoint</Application>
  <PresentationFormat>宽屏</PresentationFormat>
  <Paragraphs>119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48</cp:revision>
  <dcterms:created xsi:type="dcterms:W3CDTF">2023-05-05T05:33:04Z</dcterms:created>
  <dcterms:modified xsi:type="dcterms:W3CDTF">2023-11-07T03:06:35Z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