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3" r:id="rId6"/>
    <p:sldId id="374" r:id="rId7"/>
    <p:sldId id="376" r:id="rId8"/>
    <p:sldId id="377" r:id="rId9"/>
    <p:sldId id="379" r:id="rId10"/>
    <p:sldId id="381" r:id="rId11"/>
    <p:sldId id="382" r:id="rId12"/>
    <p:sldId id="383" r:id="rId13"/>
    <p:sldId id="384" r:id="rId14"/>
    <p:sldId id="39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9" name="yt_shape_13239"/>
          <p:cNvSpPr txBox="1"/>
          <p:nvPr/>
        </p:nvSpPr>
        <p:spPr>
          <a:xfrm>
            <a:off x="407368" y="201133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38" name="yt_image_13238" title="H_50.94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01133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1" name="yt_shape_13241"/>
          <p:cNvSpPr txBox="1"/>
          <p:nvPr/>
        </p:nvSpPr>
        <p:spPr>
          <a:xfrm>
            <a:off x="407368" y="2708920"/>
            <a:ext cx="754052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：两组对边分别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3444F0-72CE-9DD5-5273-4A03D65B50A5}"/>
              </a:ext>
            </a:extLst>
          </p:cNvPr>
          <p:cNvSpPr txBox="1"/>
          <p:nvPr/>
        </p:nvSpPr>
        <p:spPr>
          <a:xfrm>
            <a:off x="3746357" y="26621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35C17A-AEC9-D43D-6E93-EF4BA386A502}"/>
              </a:ext>
            </a:extLst>
          </p:cNvPr>
          <p:cNvSpPr txBox="1"/>
          <p:nvPr/>
        </p:nvSpPr>
        <p:spPr>
          <a:xfrm>
            <a:off x="2831957" y="313760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0" name="yt_shape_13300"/>
          <p:cNvSpPr txBox="1"/>
          <p:nvPr/>
        </p:nvSpPr>
        <p:spPr>
          <a:xfrm>
            <a:off x="335360" y="908720"/>
            <a:ext cx="1138852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的各边向同侧作正三角形，即等边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04" name="yt_shape_13304"/>
          <p:cNvSpPr txBox="1"/>
          <p:nvPr/>
        </p:nvSpPr>
        <p:spPr>
          <a:xfrm>
            <a:off x="335241" y="37276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01" name="yt_shape_13301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19633" y="1867474"/>
            <a:ext cx="1728216" cy="1656729"/>
            <a:chOff x="0" y="0"/>
            <a:chExt cx="1728216" cy="1656729"/>
          </a:xfrm>
        </p:grpSpPr>
        <p:pic>
          <p:nvPicPr>
            <p:cNvPr id="2" name="yt_image_13301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8216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3" name="yt_shape_13303"/>
            <p:cNvSpPr txBox="1"/>
            <p:nvPr/>
          </p:nvSpPr>
          <p:spPr>
            <a:xfrm>
              <a:off x="254644" y="12967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305">
                <a:extLst>
                  <a:ext uri="{FF2B5EF4-FFF2-40B4-BE49-F238E27FC236}">
                    <a16:creationId xmlns:a16="http://schemas.microsoft.com/office/drawing/2014/main" id="{0915AB25-4524-0EA3-6E27-B12E78465A94}"/>
                  </a:ext>
                </a:extLst>
              </p:cNvPr>
              <p:cNvSpPr txBox="1"/>
              <p:nvPr/>
            </p:nvSpPr>
            <p:spPr>
              <a:xfrm>
                <a:off x="335241" y="1616244"/>
                <a:ext cx="5794856" cy="52417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都是等边三角形，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同理可证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AEFD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3305">
                <a:extLst>
                  <a:ext uri="{FF2B5EF4-FFF2-40B4-BE49-F238E27FC236}">
                    <a16:creationId xmlns:a16="http://schemas.microsoft.com/office/drawing/2014/main" id="{0915AB25-4524-0EA3-6E27-B12E78465A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41" y="1616244"/>
                <a:ext cx="5794856" cy="5241756"/>
              </a:xfrm>
              <a:prstGeom prst="rect">
                <a:avLst/>
              </a:prstGeom>
              <a:blipFill>
                <a:blip r:embed="rId3"/>
                <a:stretch>
                  <a:fillRect l="-3260" t="-2093" r="-2208" b="-2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7" name="yt_shape_13307"/>
          <p:cNvSpPr txBox="1"/>
          <p:nvPr/>
        </p:nvSpPr>
        <p:spPr>
          <a:xfrm>
            <a:off x="612128" y="6862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用两种不同的方法证明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08" name="yt_image_13308" title="H_147.9963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1594939"/>
            <a:ext cx="2737767" cy="187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310">
            <a:extLst>
              <a:ext uri="{FF2B5EF4-FFF2-40B4-BE49-F238E27FC236}">
                <a16:creationId xmlns:a16="http://schemas.microsoft.com/office/drawing/2014/main" id="{27E0EB8F-6C80-2913-7756-6CB00065F054}"/>
              </a:ext>
            </a:extLst>
          </p:cNvPr>
          <p:cNvSpPr txBox="1"/>
          <p:nvPr/>
        </p:nvSpPr>
        <p:spPr>
          <a:xfrm>
            <a:off x="612128" y="1594939"/>
            <a:ext cx="5560818" cy="29546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证明：证法一：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FDB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3311">
            <a:extLst>
              <a:ext uri="{FF2B5EF4-FFF2-40B4-BE49-F238E27FC236}">
                <a16:creationId xmlns:a16="http://schemas.microsoft.com/office/drawing/2014/main" id="{FF0B6A87-F55A-D388-F402-6ADEB096121C}"/>
              </a:ext>
            </a:extLst>
          </p:cNvPr>
          <p:cNvSpPr txBox="1"/>
          <p:nvPr/>
        </p:nvSpPr>
        <p:spPr>
          <a:xfrm>
            <a:off x="612128" y="4523902"/>
            <a:ext cx="593912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证法二：连接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312">
            <a:extLst>
              <a:ext uri="{FF2B5EF4-FFF2-40B4-BE49-F238E27FC236}">
                <a16:creationId xmlns:a16="http://schemas.microsoft.com/office/drawing/2014/main" id="{DFBC5933-B0D8-5873-E269-EA1043231CC3}"/>
              </a:ext>
            </a:extLst>
          </p:cNvPr>
          <p:cNvSpPr txBox="1"/>
          <p:nvPr/>
        </p:nvSpPr>
        <p:spPr>
          <a:xfrm>
            <a:off x="588083" y="4851535"/>
            <a:ext cx="310982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5" name="yt_shape_13313">
            <a:extLst>
              <a:ext uri="{FF2B5EF4-FFF2-40B4-BE49-F238E27FC236}">
                <a16:creationId xmlns:a16="http://schemas.microsoft.com/office/drawing/2014/main" id="{B8CA6782-6AC7-8FC6-CDA7-1CCA8346AC2F}"/>
              </a:ext>
            </a:extLst>
          </p:cNvPr>
          <p:cNvSpPr txBox="1"/>
          <p:nvPr/>
        </p:nvSpPr>
        <p:spPr>
          <a:xfrm>
            <a:off x="588083" y="5234158"/>
            <a:ext cx="394018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yt_shape_13314">
            <a:extLst>
              <a:ext uri="{FF2B5EF4-FFF2-40B4-BE49-F238E27FC236}">
                <a16:creationId xmlns:a16="http://schemas.microsoft.com/office/drawing/2014/main" id="{ED1830FE-E45B-FB0E-B492-F6D938F36E72}"/>
              </a:ext>
            </a:extLst>
          </p:cNvPr>
          <p:cNvSpPr txBox="1"/>
          <p:nvPr/>
        </p:nvSpPr>
        <p:spPr>
          <a:xfrm>
            <a:off x="584296" y="5551384"/>
            <a:ext cx="298479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3315">
            <a:extLst>
              <a:ext uri="{FF2B5EF4-FFF2-40B4-BE49-F238E27FC236}">
                <a16:creationId xmlns:a16="http://schemas.microsoft.com/office/drawing/2014/main" id="{E02CED8E-352F-77D9-5E87-D1A4EEB09FBE}"/>
              </a:ext>
            </a:extLst>
          </p:cNvPr>
          <p:cNvSpPr txBox="1"/>
          <p:nvPr/>
        </p:nvSpPr>
        <p:spPr>
          <a:xfrm>
            <a:off x="584296" y="5892935"/>
            <a:ext cx="523220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8" name="yt_shape_13316">
            <a:extLst>
              <a:ext uri="{FF2B5EF4-FFF2-40B4-BE49-F238E27FC236}">
                <a16:creationId xmlns:a16="http://schemas.microsoft.com/office/drawing/2014/main" id="{B1A3057A-EEAB-6122-EB91-2C0AE455C1C7}"/>
              </a:ext>
            </a:extLst>
          </p:cNvPr>
          <p:cNvSpPr txBox="1"/>
          <p:nvPr/>
        </p:nvSpPr>
        <p:spPr>
          <a:xfrm>
            <a:off x="612128" y="6182380"/>
            <a:ext cx="153086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3317">
            <a:extLst>
              <a:ext uri="{FF2B5EF4-FFF2-40B4-BE49-F238E27FC236}">
                <a16:creationId xmlns:a16="http://schemas.microsoft.com/office/drawing/2014/main" id="{11FCC51A-CFAE-3DAE-C53A-FE62FAB594E4}"/>
              </a:ext>
            </a:extLst>
          </p:cNvPr>
          <p:cNvSpPr txBox="1"/>
          <p:nvPr/>
        </p:nvSpPr>
        <p:spPr>
          <a:xfrm>
            <a:off x="584566" y="6444044"/>
            <a:ext cx="392254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" name="yt_image_13318" title="H_97.2">
            <a:extLst>
              <a:ext uri="{FF2B5EF4-FFF2-40B4-BE49-F238E27FC236}">
                <a16:creationId xmlns:a16="http://schemas.microsoft.com/office/drawing/2014/main" id="{57D31C17-2B2E-FE12-C81A-B5DF6E0AEEE9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76511" y="4829251"/>
            <a:ext cx="2441448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3" name="yt_shape_13323"/>
          <p:cNvSpPr txBox="1"/>
          <p:nvPr/>
        </p:nvSpPr>
        <p:spPr>
          <a:xfrm>
            <a:off x="407249" y="1003225"/>
            <a:ext cx="4134402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22" name="yt_image_13322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9" y="1003225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5" name="yt_shape_13325"/>
          <p:cNvSpPr txBox="1"/>
          <p:nvPr/>
        </p:nvSpPr>
        <p:spPr>
          <a:xfrm>
            <a:off x="407368" y="1700808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滁州定远县期末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是平行四边形；</a:t>
            </a:r>
          </a:p>
        </p:txBody>
      </p:sp>
      <p:sp>
        <p:nvSpPr>
          <p:cNvPr id="2" name="yt_shape_13327">
            <a:extLst>
              <a:ext uri="{FF2B5EF4-FFF2-40B4-BE49-F238E27FC236}">
                <a16:creationId xmlns:a16="http://schemas.microsoft.com/office/drawing/2014/main" id="{3B8CA47F-7D5D-879D-F2F5-C4306E2AEA23}"/>
              </a:ext>
            </a:extLst>
          </p:cNvPr>
          <p:cNvSpPr txBox="1"/>
          <p:nvPr/>
        </p:nvSpPr>
        <p:spPr>
          <a:xfrm>
            <a:off x="407249" y="2924944"/>
            <a:ext cx="6796732" cy="33239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FBO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3" name="yt_shape_13328">
            <a:extLst>
              <a:ext uri="{FF2B5EF4-FFF2-40B4-BE49-F238E27FC236}">
                <a16:creationId xmlns:a16="http://schemas.microsoft.com/office/drawing/2014/main" id="{389F14CE-E59D-F09C-1B67-AF53D6BFA334}"/>
              </a:ext>
            </a:extLst>
          </p:cNvPr>
          <p:cNvGrpSpPr/>
          <p:nvPr/>
        </p:nvGrpSpPr>
        <p:grpSpPr>
          <a:xfrm>
            <a:off x="9520141" y="2924944"/>
            <a:ext cx="1999107" cy="1534616"/>
            <a:chOff x="0" y="0"/>
            <a:chExt cx="1999107" cy="1534616"/>
          </a:xfrm>
        </p:grpSpPr>
        <p:pic>
          <p:nvPicPr>
            <p:cNvPr id="4" name="yt_image_13328" descr="{&quot;rangeId&quot;:0,&quot;⚘_2&quot;:1}">
              <a:extLst>
                <a:ext uri="{FF2B5EF4-FFF2-40B4-BE49-F238E27FC236}">
                  <a16:creationId xmlns:a16="http://schemas.microsoft.com/office/drawing/2014/main" id="{C6AFE376-CE21-F01D-679C-6BAA8DDD3E59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9107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3330">
              <a:extLst>
                <a:ext uri="{FF2B5EF4-FFF2-40B4-BE49-F238E27FC236}">
                  <a16:creationId xmlns:a16="http://schemas.microsoft.com/office/drawing/2014/main" id="{5DF42AA9-7E5C-FE1B-AEC1-1F49E3DDDEB1}"/>
                </a:ext>
              </a:extLst>
            </p:cNvPr>
            <p:cNvSpPr txBox="1"/>
            <p:nvPr/>
          </p:nvSpPr>
          <p:spPr>
            <a:xfrm>
              <a:off x="402000" y="1165284"/>
              <a:ext cx="1231106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540000" y="2496266"/>
            <a:ext cx="95106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333"/>
          <p:cNvSpPr txBox="1"/>
          <p:nvPr/>
        </p:nvSpPr>
        <p:spPr>
          <a:xfrm>
            <a:off x="540000" y="3127933"/>
            <a:ext cx="545181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</a:p>
        </p:txBody>
      </p:sp>
      <p:grpSp>
        <p:nvGrpSpPr>
          <p:cNvPr id="13334" name="yt_shape_1333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2892" y="3127933"/>
            <a:ext cx="1999107" cy="1593799"/>
            <a:chOff x="0" y="0"/>
            <a:chExt cx="1999107" cy="1593799"/>
          </a:xfrm>
        </p:grpSpPr>
        <p:pic>
          <p:nvPicPr>
            <p:cNvPr id="5" name="yt_image_13334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9107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6" name="yt_shape_13336"/>
            <p:cNvSpPr txBox="1"/>
            <p:nvPr/>
          </p:nvSpPr>
          <p:spPr>
            <a:xfrm>
              <a:off x="402000" y="1165284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9" name="yt_shape_13249"/>
          <p:cNvSpPr txBox="1"/>
          <p:nvPr/>
        </p:nvSpPr>
        <p:spPr>
          <a:xfrm>
            <a:off x="540000" y="48655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一个四边形边长依次为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，则这个四边形为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平行四边形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7A9CCC-7DE8-9F12-83AB-3F6BC627BEF8}"/>
              </a:ext>
            </a:extLst>
          </p:cNvPr>
          <p:cNvSpPr txBox="1"/>
          <p:nvPr/>
        </p:nvSpPr>
        <p:spPr>
          <a:xfrm>
            <a:off x="1059589" y="529421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3243" title="H_51.39">
            <a:extLst>
              <a:ext uri="{FF2B5EF4-FFF2-40B4-BE49-F238E27FC236}">
                <a16:creationId xmlns:a16="http://schemas.microsoft.com/office/drawing/2014/main" id="{FDC8CC7D-75BA-32EB-B9F1-40C1038BEE92}"/>
              </a:ex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242" y="1196752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3245">
            <a:extLst>
              <a:ext uri="{FF2B5EF4-FFF2-40B4-BE49-F238E27FC236}">
                <a16:creationId xmlns:a16="http://schemas.microsoft.com/office/drawing/2014/main" id="{EE456575-B4E8-BFC1-7A9F-469B83DA0DC2}"/>
              </a:ext>
            </a:extLst>
          </p:cNvPr>
          <p:cNvSpPr txBox="1"/>
          <p:nvPr/>
        </p:nvSpPr>
        <p:spPr>
          <a:xfrm>
            <a:off x="538242" y="1900049"/>
            <a:ext cx="552394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判定平行四边形</a:t>
            </a:r>
          </a:p>
        </p:txBody>
      </p:sp>
      <p:sp>
        <p:nvSpPr>
          <p:cNvPr id="11" name="yt_shape_13246">
            <a:extLst>
              <a:ext uri="{FF2B5EF4-FFF2-40B4-BE49-F238E27FC236}">
                <a16:creationId xmlns:a16="http://schemas.microsoft.com/office/drawing/2014/main" id="{645DB4D7-CAF7-A1E3-33C2-C7B93BDFC003}"/>
              </a:ext>
            </a:extLst>
          </p:cNvPr>
          <p:cNvSpPr txBox="1"/>
          <p:nvPr/>
        </p:nvSpPr>
        <p:spPr>
          <a:xfrm>
            <a:off x="538242" y="2399614"/>
            <a:ext cx="7086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" name="yt_table_13247" title="H_149.76">
            <a:extLst>
              <a:ext uri="{FF2B5EF4-FFF2-40B4-BE49-F238E27FC236}">
                <a16:creationId xmlns:a16="http://schemas.microsoft.com/office/drawing/2014/main" id="{ECC955BB-0B10-0D74-AF37-AB3E30E7E6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867609"/>
              </p:ext>
            </p:extLst>
          </p:nvPr>
        </p:nvGraphicFramePr>
        <p:xfrm>
          <a:off x="538242" y="2878917"/>
          <a:ext cx="3792538" cy="1901952"/>
        </p:xfrm>
        <a:graphic>
          <a:graphicData uri="http://schemas.openxmlformats.org/drawingml/2006/table">
            <a:tbl>
              <a:tblPr/>
              <a:tblGrid>
                <a:gridCol w="3792538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</a:tbl>
          </a:graphicData>
        </a:graphic>
      </p:graphicFrame>
      <p:pic>
        <p:nvPicPr>
          <p:cNvPr id="13" name="yt_shape_1699003630627" title="H_28.801733">
            <a:extLst>
              <a:ext uri="{FF2B5EF4-FFF2-40B4-BE49-F238E27FC236}">
                <a16:creationId xmlns:a16="http://schemas.microsoft.com/office/drawing/2014/main" id="{7C2ECBCB-0BCA-D720-D179-FC6A5FE5F8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42" y="1939376"/>
            <a:ext cx="1355917" cy="36578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A7F13F5-8632-17D6-993D-0B83484E73FF}"/>
              </a:ext>
            </a:extLst>
          </p:cNvPr>
          <p:cNvSpPr txBox="1"/>
          <p:nvPr/>
        </p:nvSpPr>
        <p:spPr>
          <a:xfrm>
            <a:off x="6806168" y="235280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4" name="yt_shape_13254"/>
          <p:cNvSpPr txBox="1"/>
          <p:nvPr/>
        </p:nvSpPr>
        <p:spPr>
          <a:xfrm>
            <a:off x="551384" y="19754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51" name="yt_shape_13251" title="H_93.3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971480" y="2795573"/>
            <a:ext cx="2148840" cy="1254328"/>
            <a:chOff x="0" y="0"/>
            <a:chExt cx="2148840" cy="1254328"/>
          </a:xfrm>
        </p:grpSpPr>
        <p:pic>
          <p:nvPicPr>
            <p:cNvPr id="2" name="yt_image_13251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8840" cy="789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3" name="yt_shape_13253"/>
            <p:cNvSpPr txBox="1"/>
            <p:nvPr/>
          </p:nvSpPr>
          <p:spPr>
            <a:xfrm>
              <a:off x="541139" y="82581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255" name="yt_shape_13255"/>
              <p:cNvSpPr txBox="1"/>
              <p:nvPr/>
            </p:nvSpPr>
            <p:spPr>
              <a:xfrm>
                <a:off x="551384" y="2348880"/>
                <a:ext cx="5618269" cy="22871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∠1=∠2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255" name="yt_shape_132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348880"/>
                <a:ext cx="5618269" cy="2287101"/>
              </a:xfrm>
              <a:prstGeom prst="rect">
                <a:avLst/>
              </a:prstGeom>
              <a:blipFill>
                <a:blip r:embed="rId3"/>
                <a:stretch>
                  <a:fillRect l="-3254" b="-7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A5FAF19-9C78-E63B-8E3C-6D6F5EA3A253}"/>
              </a:ext>
            </a:extLst>
          </p:cNvPr>
          <p:cNvSpPr txBox="1"/>
          <p:nvPr/>
        </p:nvSpPr>
        <p:spPr>
          <a:xfrm>
            <a:off x="490760" y="1322506"/>
            <a:ext cx="10513037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5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7" name="yt_shape_13257"/>
          <p:cNvSpPr txBox="1"/>
          <p:nvPr/>
        </p:nvSpPr>
        <p:spPr>
          <a:xfrm>
            <a:off x="623392" y="908720"/>
            <a:ext cx="1144927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61" name="yt_shape_13261"/>
          <p:cNvSpPr txBox="1"/>
          <p:nvPr/>
        </p:nvSpPr>
        <p:spPr>
          <a:xfrm>
            <a:off x="623273" y="37333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58" name="yt_shape_13258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71561" y="2046126"/>
            <a:ext cx="2548890" cy="1662444"/>
            <a:chOff x="0" y="0"/>
            <a:chExt cx="2548890" cy="1662444"/>
          </a:xfrm>
        </p:grpSpPr>
        <p:pic>
          <p:nvPicPr>
            <p:cNvPr id="2" name="yt_image_1325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48890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0" name="yt_shape_13260"/>
            <p:cNvSpPr txBox="1"/>
            <p:nvPr/>
          </p:nvSpPr>
          <p:spPr>
            <a:xfrm>
              <a:off x="741164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3262">
            <a:extLst>
              <a:ext uri="{FF2B5EF4-FFF2-40B4-BE49-F238E27FC236}">
                <a16:creationId xmlns:a16="http://schemas.microsoft.com/office/drawing/2014/main" id="{92CA8A16-530E-B30E-F06E-F7449E85F578}"/>
              </a:ext>
            </a:extLst>
          </p:cNvPr>
          <p:cNvSpPr txBox="1"/>
          <p:nvPr/>
        </p:nvSpPr>
        <p:spPr>
          <a:xfrm>
            <a:off x="623393" y="1844824"/>
            <a:ext cx="7848808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CGF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CGF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GDH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GDH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3" name="yt_shape_13263"/>
          <p:cNvSpPr txBox="1"/>
          <p:nvPr/>
        </p:nvSpPr>
        <p:spPr>
          <a:xfrm>
            <a:off x="540000" y="1723762"/>
            <a:ext cx="552394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判定平行四边形</a:t>
            </a:r>
          </a:p>
        </p:txBody>
      </p:sp>
      <p:sp>
        <p:nvSpPr>
          <p:cNvPr id="13264" name="yt_shape_13264"/>
          <p:cNvSpPr txBox="1"/>
          <p:nvPr/>
        </p:nvSpPr>
        <p:spPr>
          <a:xfrm>
            <a:off x="540119" y="222332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小玲的爸爸在钉制平行四边形框架时，采用了一种办法：如图所示，将两根木条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的中点重叠，并用钉子固定，则四边形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这种方法的依据是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对角线互相平分的四边形是平行四边形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68" name="yt_shape_13268"/>
          <p:cNvSpPr txBox="1"/>
          <p:nvPr/>
        </p:nvSpPr>
        <p:spPr>
          <a:xfrm>
            <a:off x="540000" y="51715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65" name="yt_shape_13265" title="H_102.8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5011" y="3815257"/>
            <a:ext cx="2101977" cy="1305828"/>
            <a:chOff x="0" y="0"/>
            <a:chExt cx="2101977" cy="1305828"/>
          </a:xfrm>
        </p:grpSpPr>
        <p:pic>
          <p:nvPicPr>
            <p:cNvPr id="2" name="yt_image_1326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1977" cy="909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7" name="yt_shape_13267"/>
            <p:cNvSpPr txBox="1"/>
            <p:nvPr/>
          </p:nvSpPr>
          <p:spPr>
            <a:xfrm>
              <a:off x="517707" y="9458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630958">
            <a:extLst>
              <a:ext uri="{FF2B5EF4-FFF2-40B4-BE49-F238E27FC236}">
                <a16:creationId xmlns:a16="http://schemas.microsoft.com/office/drawing/2014/main" id="{1FA7ACC4-071B-C5CC-7D4E-5DD43C73A7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6308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E3C0678-6855-F3C0-1ED2-1C116E378CA1}"/>
              </a:ext>
            </a:extLst>
          </p:cNvPr>
          <p:cNvSpPr txBox="1"/>
          <p:nvPr/>
        </p:nvSpPr>
        <p:spPr>
          <a:xfrm>
            <a:off x="1669308" y="3127497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对角线互相平分的四边形是平行四边形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9" name="yt_shape_13269"/>
          <p:cNvSpPr txBox="1"/>
          <p:nvPr/>
        </p:nvSpPr>
        <p:spPr>
          <a:xfrm>
            <a:off x="540119" y="9409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70" name="yt_image_1327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1772816"/>
            <a:ext cx="2468428" cy="197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272">
            <a:extLst>
              <a:ext uri="{FF2B5EF4-FFF2-40B4-BE49-F238E27FC236}">
                <a16:creationId xmlns:a16="http://schemas.microsoft.com/office/drawing/2014/main" id="{D7112F00-B62E-7C31-A39D-974FC3DDF979}"/>
              </a:ext>
            </a:extLst>
          </p:cNvPr>
          <p:cNvSpPr txBox="1"/>
          <p:nvPr/>
        </p:nvSpPr>
        <p:spPr>
          <a:xfrm>
            <a:off x="540119" y="1872088"/>
            <a:ext cx="3565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3273">
            <a:extLst>
              <a:ext uri="{FF2B5EF4-FFF2-40B4-BE49-F238E27FC236}">
                <a16:creationId xmlns:a16="http://schemas.microsoft.com/office/drawing/2014/main" id="{1816B493-F689-6563-87F9-46E5F5B6386A}"/>
              </a:ext>
            </a:extLst>
          </p:cNvPr>
          <p:cNvSpPr txBox="1"/>
          <p:nvPr/>
        </p:nvSpPr>
        <p:spPr>
          <a:xfrm>
            <a:off x="540119" y="2351391"/>
            <a:ext cx="41886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</p:txBody>
      </p:sp>
      <p:sp>
        <p:nvSpPr>
          <p:cNvPr id="4" name="yt_shape_13274">
            <a:extLst>
              <a:ext uri="{FF2B5EF4-FFF2-40B4-BE49-F238E27FC236}">
                <a16:creationId xmlns:a16="http://schemas.microsoft.com/office/drawing/2014/main" id="{F7638E45-5B97-154F-D665-9A64D575654A}"/>
              </a:ext>
            </a:extLst>
          </p:cNvPr>
          <p:cNvSpPr txBox="1"/>
          <p:nvPr/>
        </p:nvSpPr>
        <p:spPr>
          <a:xfrm>
            <a:off x="540119" y="2830694"/>
            <a:ext cx="3002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3275">
            <a:extLst>
              <a:ext uri="{FF2B5EF4-FFF2-40B4-BE49-F238E27FC236}">
                <a16:creationId xmlns:a16="http://schemas.microsoft.com/office/drawing/2014/main" id="{1E4ECAEB-5CB2-050A-DBC1-6906C6FAD9B0}"/>
              </a:ext>
            </a:extLst>
          </p:cNvPr>
          <p:cNvSpPr txBox="1"/>
          <p:nvPr/>
        </p:nvSpPr>
        <p:spPr>
          <a:xfrm>
            <a:off x="540119" y="3309997"/>
            <a:ext cx="4683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是对角线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的三等分点，</a:t>
            </a:r>
          </a:p>
        </p:txBody>
      </p:sp>
      <p:sp>
        <p:nvSpPr>
          <p:cNvPr id="6" name="yt_shape_13276">
            <a:extLst>
              <a:ext uri="{FF2B5EF4-FFF2-40B4-BE49-F238E27FC236}">
                <a16:creationId xmlns:a16="http://schemas.microsoft.com/office/drawing/2014/main" id="{D2D29E0D-CD20-E8DB-467F-07B70967756D}"/>
              </a:ext>
            </a:extLst>
          </p:cNvPr>
          <p:cNvSpPr txBox="1"/>
          <p:nvPr/>
        </p:nvSpPr>
        <p:spPr>
          <a:xfrm>
            <a:off x="540119" y="3789300"/>
            <a:ext cx="1683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3277">
            <a:extLst>
              <a:ext uri="{FF2B5EF4-FFF2-40B4-BE49-F238E27FC236}">
                <a16:creationId xmlns:a16="http://schemas.microsoft.com/office/drawing/2014/main" id="{4E17DD79-504F-3502-7283-AA013FFF4364}"/>
              </a:ext>
            </a:extLst>
          </p:cNvPr>
          <p:cNvSpPr txBox="1"/>
          <p:nvPr/>
        </p:nvSpPr>
        <p:spPr>
          <a:xfrm>
            <a:off x="540119" y="4268603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8" name="yt_shape_13278">
            <a:extLst>
              <a:ext uri="{FF2B5EF4-FFF2-40B4-BE49-F238E27FC236}">
                <a16:creationId xmlns:a16="http://schemas.microsoft.com/office/drawing/2014/main" id="{BA65D407-5D1F-9E2E-1B32-747618064533}"/>
              </a:ext>
            </a:extLst>
          </p:cNvPr>
          <p:cNvSpPr txBox="1"/>
          <p:nvPr/>
        </p:nvSpPr>
        <p:spPr>
          <a:xfrm>
            <a:off x="540119" y="4747906"/>
            <a:ext cx="17184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3279">
            <a:extLst>
              <a:ext uri="{FF2B5EF4-FFF2-40B4-BE49-F238E27FC236}">
                <a16:creationId xmlns:a16="http://schemas.microsoft.com/office/drawing/2014/main" id="{009859E3-C0CF-A7AD-60E0-CFB9F381C77E}"/>
              </a:ext>
            </a:extLst>
          </p:cNvPr>
          <p:cNvSpPr txBox="1"/>
          <p:nvPr/>
        </p:nvSpPr>
        <p:spPr>
          <a:xfrm>
            <a:off x="540119" y="5227209"/>
            <a:ext cx="41277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3283">
            <a:extLst>
              <a:ext uri="{FF2B5EF4-FFF2-40B4-BE49-F238E27FC236}">
                <a16:creationId xmlns:a16="http://schemas.microsoft.com/office/drawing/2014/main" id="{C8AAF5C7-7168-2ED4-585F-A580ADDB1382}"/>
              </a:ext>
            </a:extLst>
          </p:cNvPr>
          <p:cNvSpPr txBox="1"/>
          <p:nvPr/>
        </p:nvSpPr>
        <p:spPr>
          <a:xfrm>
            <a:off x="540119" y="75500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1" name="yt_image_13280">
            <a:extLst>
              <a:ext uri="{FF2B5EF4-FFF2-40B4-BE49-F238E27FC236}">
                <a16:creationId xmlns:a16="http://schemas.microsoft.com/office/drawing/2014/main" id="{EA2A5D44-2F3A-2F43-6398-E70EDD6F1882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4205442"/>
            <a:ext cx="2240280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3282">
            <a:extLst>
              <a:ext uri="{FF2B5EF4-FFF2-40B4-BE49-F238E27FC236}">
                <a16:creationId xmlns:a16="http://schemas.microsoft.com/office/drawing/2014/main" id="{3D5A91B7-AD17-51EA-DE5A-02F06B2BB35B}"/>
              </a:ext>
            </a:extLst>
          </p:cNvPr>
          <p:cNvSpPr txBox="1"/>
          <p:nvPr/>
        </p:nvSpPr>
        <p:spPr>
          <a:xfrm>
            <a:off x="5562837" y="7139603"/>
            <a:ext cx="1102562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4" name="yt_shape_13284"/>
          <p:cNvSpPr txBox="1"/>
          <p:nvPr/>
        </p:nvSpPr>
        <p:spPr>
          <a:xfrm>
            <a:off x="540000" y="2904894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对平行四边形判定方法的理解出错</a:t>
            </a:r>
          </a:p>
        </p:txBody>
      </p:sp>
      <p:sp>
        <p:nvSpPr>
          <p:cNvPr id="13285" name="yt_shape_13285"/>
          <p:cNvSpPr txBox="1"/>
          <p:nvPr/>
        </p:nvSpPr>
        <p:spPr>
          <a:xfrm>
            <a:off x="540120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一组对边平行，另一组对边相等的四边形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不一定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不一定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631224" title="H_28.801733">
            <a:extLst>
              <a:ext uri="{FF2B5EF4-FFF2-40B4-BE49-F238E27FC236}">
                <a16:creationId xmlns:a16="http://schemas.microsoft.com/office/drawing/2014/main" id="{A872ADA3-69B4-357D-963D-AC0280DB17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14035F-1E0F-145F-DB2D-4F15C97B9C06}"/>
              </a:ext>
            </a:extLst>
          </p:cNvPr>
          <p:cNvSpPr txBox="1"/>
          <p:nvPr/>
        </p:nvSpPr>
        <p:spPr>
          <a:xfrm>
            <a:off x="6469909" y="33576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不一定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7" name="yt_shape_13287"/>
          <p:cNvSpPr txBox="1"/>
          <p:nvPr/>
        </p:nvSpPr>
        <p:spPr>
          <a:xfrm>
            <a:off x="540000" y="2012303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86" name="yt_image_13286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2303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9" name="yt_shape_13289"/>
          <p:cNvSpPr txBox="1"/>
          <p:nvPr/>
        </p:nvSpPr>
        <p:spPr>
          <a:xfrm>
            <a:off x="540119" y="27041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，若添加一个条件，使四边形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为平行四边形，则下列正确的是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93" name="yt_table_1329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600393"/>
              </p:ext>
            </p:extLst>
          </p:nvPr>
        </p:nvGraphicFramePr>
        <p:xfrm>
          <a:off x="540000" y="3663607"/>
          <a:ext cx="5893118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979738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grpSp>
        <p:nvGrpSpPr>
          <p:cNvPr id="13290" name="yt_shape_13290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567" y="3663607"/>
            <a:ext cx="2385441" cy="1542429"/>
            <a:chOff x="0" y="0"/>
            <a:chExt cx="2385441" cy="1542429"/>
          </a:xfrm>
        </p:grpSpPr>
        <p:pic>
          <p:nvPicPr>
            <p:cNvPr id="2" name="yt_image_1329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85441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2" name="yt_shape_13292"/>
            <p:cNvSpPr txBox="1"/>
            <p:nvPr/>
          </p:nvSpPr>
          <p:spPr>
            <a:xfrm>
              <a:off x="659439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3132224-4556-A4BF-86CF-CC4F367283AC}"/>
              </a:ext>
            </a:extLst>
          </p:cNvPr>
          <p:cNvSpPr txBox="1"/>
          <p:nvPr/>
        </p:nvSpPr>
        <p:spPr>
          <a:xfrm>
            <a:off x="5326908" y="31328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5" name="yt_shape_13295"/>
          <p:cNvSpPr txBox="1"/>
          <p:nvPr/>
        </p:nvSpPr>
        <p:spPr>
          <a:xfrm>
            <a:off x="540119" y="115467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如图，在平面直角坐标系中，点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，在平面直角坐标系内找一点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，使得以点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为顶点的四边形是平行四边形，那么点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99" name="yt_shape_13299"/>
          <p:cNvSpPr txBox="1"/>
          <p:nvPr/>
        </p:nvSpPr>
        <p:spPr>
          <a:xfrm>
            <a:off x="540000" y="57406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96" name="yt_shape_13296" title="H_193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9865" y="3226738"/>
            <a:ext cx="2152269" cy="2463687"/>
            <a:chOff x="0" y="0"/>
            <a:chExt cx="2152269" cy="2463687"/>
          </a:xfrm>
        </p:grpSpPr>
        <p:pic>
          <p:nvPicPr>
            <p:cNvPr id="2" name="yt_image_1329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52269" cy="2067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8" name="yt_shape_13298"/>
            <p:cNvSpPr txBox="1"/>
            <p:nvPr/>
          </p:nvSpPr>
          <p:spPr>
            <a:xfrm>
              <a:off x="542853" y="21036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C43578E-4680-6AC4-BF16-B966C3D4A503}"/>
              </a:ext>
            </a:extLst>
          </p:cNvPr>
          <p:cNvSpPr txBox="1"/>
          <p:nvPr/>
        </p:nvSpPr>
        <p:spPr>
          <a:xfrm>
            <a:off x="7052195" y="2021779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73D0AE-9A0C-06EF-C74A-521CD865F1D3}"/>
              </a:ext>
            </a:extLst>
          </p:cNvPr>
          <p:cNvSpPr txBox="1"/>
          <p:nvPr/>
        </p:nvSpPr>
        <p:spPr>
          <a:xfrm>
            <a:off x="450108" y="25343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1427</Words>
  <Application>Microsoft Office PowerPoint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