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5" r:id="rId4"/>
    <p:sldId id="366" r:id="rId5"/>
    <p:sldId id="367" r:id="rId6"/>
    <p:sldId id="371" r:id="rId7"/>
    <p:sldId id="373" r:id="rId8"/>
    <p:sldId id="376" r:id="rId9"/>
    <p:sldId id="379" r:id="rId10"/>
    <p:sldId id="380" r:id="rId11"/>
    <p:sldId id="378" r:id="rId12"/>
    <p:sldId id="381" r:id="rId13"/>
    <p:sldId id="256" r:id="rId14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77" d="100"/>
          <a:sy n="77" d="100"/>
        </p:scale>
        <p:origin x="54" y="183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2023/11/5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2023/11/5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2023/11/5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2023/11/5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2023/11/5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2023/11/5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2023/11/5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98" name="yt_shape_12098"/>
          <p:cNvSpPr txBox="1"/>
          <p:nvPr/>
        </p:nvSpPr>
        <p:spPr>
          <a:xfrm>
            <a:off x="540000" y="1688668"/>
            <a:ext cx="2721899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900" b="0" i="0" u="none">
                <a:solidFill>
                  <a:srgbClr val="1EE3CF"/>
                </a:solidFill>
                <a:effectLst/>
                <a:latin typeface="Times New Roman" pitchFamily="9"/>
                <a:ea typeface="宋体" pitchFamily="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循环问题</a:t>
            </a:r>
          </a:p>
        </p:txBody>
      </p:sp>
      <p:sp>
        <p:nvSpPr>
          <p:cNvPr id="12099" name="yt_shape_12099"/>
          <p:cNvSpPr txBox="1"/>
          <p:nvPr/>
        </p:nvSpPr>
        <p:spPr>
          <a:xfrm>
            <a:off x="540119" y="2188233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班同学在临近毕业时，每一个同学都将自己的照片向全班其他同学各送一张以表示纪念，全班共送了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1640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张照片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若设全班有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名学生，则根据题意，可列方程为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100" name="yt_table_12100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9362445"/>
              </p:ext>
            </p:extLst>
          </p:nvPr>
        </p:nvGraphicFramePr>
        <p:xfrm>
          <a:off x="540000" y="3627799"/>
          <a:ext cx="3589338" cy="1901952"/>
        </p:xfrm>
        <a:graphic>
          <a:graphicData uri="http://schemas.openxmlformats.org/drawingml/2006/table">
            <a:tbl>
              <a:tblPr/>
              <a:tblGrid>
                <a:gridCol w="3589338">
                  <a:extLst>
                    <a:ext uri="{9D8B030D-6E8A-4147-A177-3AD203B41FA5}">
                      <a16:colId xmlns:a16="http://schemas.microsoft.com/office/drawing/2014/main" val="1037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1640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6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1640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6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C.2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1640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6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1640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66"/>
                  </a:ext>
                </a:extLst>
              </a:tr>
            </a:tbl>
          </a:graphicData>
        </a:graphic>
      </p:graphicFrame>
      <p:pic>
        <p:nvPicPr>
          <p:cNvPr id="3" name="yt_shape_1699003345137" title="H_28.770866">
            <a:extLst>
              <a:ext uri="{FF2B5EF4-FFF2-40B4-BE49-F238E27FC236}">
                <a16:creationId xmlns:a16="http://schemas.microsoft.com/office/drawing/2014/main" id="{6A31DBAD-889F-D693-DF2A-EBC899817B3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728192"/>
            <a:ext cx="1171767" cy="365390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ADF1343A-BD20-A54F-7AAC-BE8585D0F094}"/>
              </a:ext>
            </a:extLst>
          </p:cNvPr>
          <p:cNvSpPr txBox="1"/>
          <p:nvPr/>
        </p:nvSpPr>
        <p:spPr>
          <a:xfrm>
            <a:off x="1516908" y="3092403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41" name="yt_shape_12141"/>
          <p:cNvSpPr txBox="1"/>
          <p:nvPr/>
        </p:nvSpPr>
        <p:spPr>
          <a:xfrm>
            <a:off x="540119" y="1460318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某科技公司为提高经济效益，近期研发了一种新型设备，每台设备成本价为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万元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经过市场调研发现，该设备的月销售量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和销售单价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万元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对应的点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的图象上，如图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2142" name="yt_shape_12142"/>
          <p:cNvSpPr txBox="1"/>
          <p:nvPr/>
        </p:nvSpPr>
        <p:spPr>
          <a:xfrm>
            <a:off x="540000" y="2899884"/>
            <a:ext cx="442749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之间的函数关系式；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yt_shape_12143"/>
              <p:cNvSpPr txBox="1"/>
              <p:nvPr/>
            </p:nvSpPr>
            <p:spPr>
              <a:xfrm>
                <a:off x="540000" y="3531551"/>
                <a:ext cx="5546390" cy="238629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00000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依题意，得</a:t>
                </a:r>
              </a:p>
              <a:p>
                <a:pPr algn="l" eaLnBrk="1" latinLnBrk="0" hangingPunct="0">
                  <a:lnSpc>
                    <a:spcPct val="100000"/>
                  </a:lnSpc>
                </a:pPr>
                <a:r>
                  <a:rPr lang="zh-CN" altLang="zh-CN" sz="1200" b="0" i="0" u="none" dirty="0">
                    <a:solidFill>
                      <a:srgbClr val="FF0000"/>
                    </a:solidFill>
                    <a:effectLst/>
                    <a:latin typeface="Times New Roman" pitchFamily="12"/>
                    <a:ea typeface="宋体" pitchFamily="12"/>
                  </a:rPr>
                  <a:t>​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=50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=40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1200" b="0" i="0" u="none" dirty="0">
                  <a:solidFill>
                    <a:srgbClr val="FF0000"/>
                  </a:solidFill>
                  <a:effectLst/>
                  <a:latin typeface="Times New Roman" pitchFamily="12"/>
                  <a:ea typeface="宋体" pitchFamily="12"/>
                </a:endParaRPr>
              </a:p>
              <a:p>
                <a:pPr algn="l" eaLnBrk="1" latinLnBrk="0" hangingPunct="0">
                  <a:lnSpc>
                    <a:spcPct val="100000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=80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 dirty="0">
                  <a:solidFill>
                    <a:srgbClr val="FF0000"/>
                  </a:solidFill>
                  <a:effectLst/>
                  <a:latin typeface="Times New Roman" pitchFamily="24"/>
                  <a:ea typeface="楷体" pitchFamily="24"/>
                </a:endParaRPr>
              </a:p>
              <a:p>
                <a:pPr algn="l" eaLnBrk="1" latinLnBrk="0" hangingPunct="0">
                  <a:lnSpc>
                    <a:spcPct val="100000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与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之间的函数关系式是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10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80.</a:t>
                </a: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2" name="yt_shape_12143" descr="{&quot;rangeId&quot;:13,&quot;color&quot;:&quot;R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531551"/>
                <a:ext cx="5546390" cy="2386294"/>
              </a:xfrm>
              <a:prstGeom prst="rect">
                <a:avLst/>
              </a:prstGeom>
              <a:blipFill>
                <a:blip r:embed="rId2"/>
                <a:stretch>
                  <a:fillRect l="-3410" t="-4592" r="-2420" b="-714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2145" name="yt_shape_12145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8813930" y="3531551"/>
            <a:ext cx="2838069" cy="2226131"/>
            <a:chOff x="0" y="0"/>
            <a:chExt cx="2838069" cy="2226131"/>
          </a:xfrm>
        </p:grpSpPr>
        <p:pic>
          <p:nvPicPr>
            <p:cNvPr id="3" name="yt_image_12145" descr="{&quot;rangeId&quot;:0,&quot;⚘_2&quot;:1}">
              <a:extLst>
                <a:ext uri="">
                  <a16:creationId xmlns:a16="http://schemas.microsoft.com/office/drawing/2014/main" xmlns:m="http://schemas.openxmlformats.org/officeDocument/2006/math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2838069" cy="182079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147" name="yt_shape_12147"/>
            <p:cNvSpPr txBox="1"/>
            <p:nvPr/>
          </p:nvSpPr>
          <p:spPr>
            <a:xfrm>
              <a:off x="821481" y="1856799"/>
              <a:ext cx="1231106" cy="369332"/>
            </a:xfrm>
            <a:prstGeom prst="rect">
              <a:avLst/>
            </a:prstGeom>
          </p:spPr>
          <p:txBody>
            <a:bodyPr vert="horz" wrap="non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00000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10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49" name="yt_shape_12149"/>
          <p:cNvSpPr txBox="1"/>
          <p:nvPr/>
        </p:nvSpPr>
        <p:spPr>
          <a:xfrm>
            <a:off x="540119" y="1639187"/>
            <a:ext cx="11820577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根据相关规定，此设备的销售单价不高于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万元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若该公司要获得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万元的月利润，则该设备的销售单价是多少万元？</a:t>
            </a:r>
          </a:p>
        </p:txBody>
      </p:sp>
      <p:sp>
        <p:nvSpPr>
          <p:cNvPr id="4" name="yt_shape_12150"/>
          <p:cNvSpPr txBox="1"/>
          <p:nvPr/>
        </p:nvSpPr>
        <p:spPr>
          <a:xfrm>
            <a:off x="540000" y="2750986"/>
            <a:ext cx="6274153" cy="2349041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解：依题意，得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）（－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80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80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整理方程，得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24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解得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6.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此设备的销售单价不高于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万元，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4.</a:t>
            </a:r>
          </a:p>
        </p:txBody>
      </p:sp>
      <p:grpSp>
        <p:nvGrpSpPr>
          <p:cNvPr id="12151" name="yt_shape_1215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8813930" y="2750986"/>
            <a:ext cx="2838069" cy="2285314"/>
            <a:chOff x="0" y="0"/>
            <a:chExt cx="2838069" cy="2285314"/>
          </a:xfrm>
        </p:grpSpPr>
        <p:pic>
          <p:nvPicPr>
            <p:cNvPr id="5" name="yt_image_12151" descr="{&quot;rangeId&quot;:0,&quot;⚘_2&quot;:1}">
              <a:extLst>
                <a:ext uri="">
                  <a16:creationId xmlns:a16="http://schemas.microsoft.com/office/drawing/2014/main" xmlns:m="http://schemas.openxmlformats.org/officeDocument/2006/math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838069" cy="182079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153" name="yt_shape_12153"/>
            <p:cNvSpPr txBox="1"/>
            <p:nvPr/>
          </p:nvSpPr>
          <p:spPr>
            <a:xfrm>
              <a:off x="821481" y="1856799"/>
              <a:ext cx="1231106" cy="428515"/>
            </a:xfrm>
            <a:prstGeom prst="rect">
              <a:avLst/>
            </a:prstGeom>
          </p:spPr>
          <p:txBody>
            <a:bodyPr vert="horz" wrap="non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10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12155" name="yt_shape_12155"/>
          <p:cNvSpPr txBox="1"/>
          <p:nvPr/>
        </p:nvSpPr>
        <p:spPr>
          <a:xfrm>
            <a:off x="540000" y="5150297"/>
            <a:ext cx="423192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答：该设备的销售单价是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万元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21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12155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02" name="yt_shape_12102"/>
          <p:cNvSpPr txBox="1"/>
          <p:nvPr/>
        </p:nvSpPr>
        <p:spPr>
          <a:xfrm>
            <a:off x="540119" y="185665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在一次酒会上，每两人都只碰一次杯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若一共碰杯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55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次，则参加酒会的人数是多少？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103" name="yt_shape_12103"/>
              <p:cNvSpPr txBox="1"/>
              <p:nvPr/>
            </p:nvSpPr>
            <p:spPr>
              <a:xfrm>
                <a:off x="540000" y="2816087"/>
                <a:ext cx="4249561" cy="158665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解：设参加酒会的人数为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根据题意，得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55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整理，得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110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</p:txBody>
          </p:sp>
        </mc:Choice>
        <mc:Fallback xmlns="">
          <p:sp>
            <p:nvSpPr>
              <p:cNvPr id="12103" name="yt_shape_12103" descr="{&quot;rangeId&quot;:3,&quot;color&quot;:&quot;R&quot;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816087"/>
                <a:ext cx="4249561" cy="1586653"/>
              </a:xfrm>
              <a:prstGeom prst="rect">
                <a:avLst/>
              </a:prstGeom>
              <a:blipFill>
                <a:blip r:embed="rId2"/>
                <a:stretch>
                  <a:fillRect l="-4448" t="-3462" r="-3300" b="-1115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105" name="yt_shape_12105"/>
          <p:cNvSpPr txBox="1"/>
          <p:nvPr/>
        </p:nvSpPr>
        <p:spPr>
          <a:xfrm>
            <a:off x="540000" y="4453528"/>
            <a:ext cx="577542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解得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11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不合题意，舍去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2106" name="yt_shape_12106"/>
          <p:cNvSpPr txBox="1"/>
          <p:nvPr/>
        </p:nvSpPr>
        <p:spPr>
          <a:xfrm>
            <a:off x="540000" y="4932831"/>
            <a:ext cx="345107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答：参加酒会的人数是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11.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1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1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21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21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21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103" grpId="0" build="allAtOnce"/>
      <p:bldP spid="12105" grpId="0" build="allAtOnce"/>
      <p:bldP spid="12106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07" name="yt_shape_12107"/>
          <p:cNvSpPr txBox="1"/>
          <p:nvPr/>
        </p:nvSpPr>
        <p:spPr>
          <a:xfrm>
            <a:off x="540119" y="1792597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某校举办中国象棋比赛，比赛形式为单循环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即每两人之间只比赛一次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，每局比赛胜者得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分，负者得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分；如果下成平局，则各得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当所有参赛选手的得分总和为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240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分时，参赛人数为多少？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108" name="yt_shape_12108"/>
              <p:cNvSpPr txBox="1"/>
              <p:nvPr/>
            </p:nvSpPr>
            <p:spPr>
              <a:xfrm>
                <a:off x="540000" y="3232163"/>
                <a:ext cx="4566571" cy="123463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解：设参赛人数为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根据题意，得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zh-CN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r>
                          <a:rPr lang="zh-CN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240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</p:txBody>
          </p:sp>
        </mc:Choice>
        <mc:Fallback xmlns="">
          <p:sp>
            <p:nvSpPr>
              <p:cNvPr id="12108" name="yt_shape_12108" descr="{&quot;rangeId&quot;:4,&quot;color&quot;:&quot;R&quot;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232163"/>
                <a:ext cx="4566571" cy="1234633"/>
              </a:xfrm>
              <a:prstGeom prst="rect">
                <a:avLst/>
              </a:prstGeom>
              <a:blipFill>
                <a:blip r:embed="rId2"/>
                <a:stretch>
                  <a:fillRect l="-4139" t="-3941" r="-3071" b="-738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110" name="yt_shape_12110"/>
          <p:cNvSpPr txBox="1"/>
          <p:nvPr/>
        </p:nvSpPr>
        <p:spPr>
          <a:xfrm>
            <a:off x="540000" y="4517584"/>
            <a:ext cx="578684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解得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16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15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不合题意，舍去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2111" name="yt_shape_12111"/>
          <p:cNvSpPr txBox="1"/>
          <p:nvPr/>
        </p:nvSpPr>
        <p:spPr>
          <a:xfrm>
            <a:off x="540000" y="4996887"/>
            <a:ext cx="792524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答：当所有参赛选手的得分总和为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240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分时，参赛人数为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16.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1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0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10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21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21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108" grpId="0" build="allAtOnce"/>
      <p:bldP spid="12110" grpId="0" build="allAtOnce"/>
      <p:bldP spid="12111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12" name="yt_shape_12112"/>
          <p:cNvSpPr txBox="1"/>
          <p:nvPr/>
        </p:nvSpPr>
        <p:spPr>
          <a:xfrm>
            <a:off x="540000" y="1201828"/>
            <a:ext cx="2721899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900" b="0" i="0" u="none">
                <a:solidFill>
                  <a:srgbClr val="1EE3CF"/>
                </a:solidFill>
                <a:effectLst/>
                <a:latin typeface="Times New Roman" pitchFamily="9"/>
                <a:ea typeface="宋体" pitchFamily="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传播问题</a:t>
            </a:r>
          </a:p>
        </p:txBody>
      </p:sp>
      <p:sp>
        <p:nvSpPr>
          <p:cNvPr id="12113" name="yt_shape_12113"/>
          <p:cNvSpPr txBox="1"/>
          <p:nvPr/>
        </p:nvSpPr>
        <p:spPr>
          <a:xfrm>
            <a:off x="540120" y="1701393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某种植物的主干长出若干数目的枝干，每个枝干又长出同样数目的小分枝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若主干、枝干和小分枝的总数是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，则这种植物每个枝干长出的小分枝个数是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114" name="yt_table_12114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68572844"/>
              </p:ext>
            </p:extLst>
          </p:nvPr>
        </p:nvGraphicFramePr>
        <p:xfrm>
          <a:off x="540000" y="2660828"/>
          <a:ext cx="6895466" cy="475488"/>
        </p:xfrm>
        <a:graphic>
          <a:graphicData uri="http://schemas.openxmlformats.org/drawingml/2006/table">
            <a:tbl>
              <a:tblPr/>
              <a:tblGrid>
                <a:gridCol w="1965643">
                  <a:extLst>
                    <a:ext uri="{9D8B030D-6E8A-4147-A177-3AD203B41FA5}">
                      <a16:colId xmlns:a16="http://schemas.microsoft.com/office/drawing/2014/main" val="10373"/>
                    </a:ext>
                  </a:extLst>
                </a:gridCol>
                <a:gridCol w="1948180">
                  <a:extLst>
                    <a:ext uri="{9D8B030D-6E8A-4147-A177-3AD203B41FA5}">
                      <a16:colId xmlns:a16="http://schemas.microsoft.com/office/drawing/2014/main" val="10374"/>
                    </a:ext>
                  </a:extLst>
                </a:gridCol>
                <a:gridCol w="1948180">
                  <a:extLst>
                    <a:ext uri="{9D8B030D-6E8A-4147-A177-3AD203B41FA5}">
                      <a16:colId xmlns:a16="http://schemas.microsoft.com/office/drawing/2014/main" val="10375"/>
                    </a:ext>
                  </a:extLst>
                </a:gridCol>
                <a:gridCol w="1033463">
                  <a:extLst>
                    <a:ext uri="{9D8B030D-6E8A-4147-A177-3AD203B41FA5}">
                      <a16:colId xmlns:a16="http://schemas.microsoft.com/office/drawing/2014/main" val="1037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A.8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B.7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67"/>
                  </a:ext>
                </a:extLst>
              </a:tr>
            </a:tbl>
          </a:graphicData>
        </a:graphic>
      </p:graphicFrame>
      <p:sp>
        <p:nvSpPr>
          <p:cNvPr id="12116" name="yt_shape_12116"/>
          <p:cNvSpPr txBox="1"/>
          <p:nvPr/>
        </p:nvSpPr>
        <p:spPr>
          <a:xfrm>
            <a:off x="540119" y="3186999"/>
            <a:ext cx="11111999" cy="18689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为了宣传环保，小明写了一篇倡议书，并用微博转发的方式传播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他设计了如下的转发规则：将倡议书发表在自己的微博上，再邀请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个好友转发倡议书，每个好友转发倡议书之后，又邀请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个互不相同的好友转发倡议书，以此类推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已知经过两轮转发后，共有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111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人参与了此次宣传，则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的值为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3" name="yt_shape_1699003345395" title="H_28.770866">
            <a:extLst>
              <a:ext uri="{FF2B5EF4-FFF2-40B4-BE49-F238E27FC236}">
                <a16:creationId xmlns:a16="http://schemas.microsoft.com/office/drawing/2014/main" id="{D93564DB-A864-02FC-3B81-322CA19D0ED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241352"/>
            <a:ext cx="1171767" cy="365390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A69FF5B5-2070-179F-1176-DDEA3DBE2E0D}"/>
              </a:ext>
            </a:extLst>
          </p:cNvPr>
          <p:cNvSpPr txBox="1"/>
          <p:nvPr/>
        </p:nvSpPr>
        <p:spPr>
          <a:xfrm>
            <a:off x="10660908" y="2130075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EA36567-89E3-1315-B1B1-68C681651FAD}"/>
              </a:ext>
            </a:extLst>
          </p:cNvPr>
          <p:cNvSpPr txBox="1"/>
          <p:nvPr/>
        </p:nvSpPr>
        <p:spPr>
          <a:xfrm>
            <a:off x="7133102" y="4566657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18" name="yt_shape_12118"/>
          <p:cNvSpPr txBox="1"/>
          <p:nvPr/>
        </p:nvSpPr>
        <p:spPr>
          <a:xfrm>
            <a:off x="479376" y="1895518"/>
            <a:ext cx="692497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求每轮感染中平均一台电脑会感染几台电脑？</a:t>
            </a:r>
          </a:p>
        </p:txBody>
      </p:sp>
      <p:sp>
        <p:nvSpPr>
          <p:cNvPr id="12119" name="yt_shape_12119"/>
          <p:cNvSpPr txBox="1"/>
          <p:nvPr/>
        </p:nvSpPr>
        <p:spPr>
          <a:xfrm>
            <a:off x="479376" y="2374821"/>
            <a:ext cx="7138173" cy="2349041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解：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设每轮感染中平均一台电脑会感染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台电脑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依题意，得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＋（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144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整理，得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144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解得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11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13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不合题意，舍去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答：每轮感染中平均一台电脑会感染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11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台电脑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2120" name="yt_shape_12120"/>
          <p:cNvSpPr txBox="1"/>
          <p:nvPr/>
        </p:nvSpPr>
        <p:spPr>
          <a:xfrm>
            <a:off x="479376" y="4774650"/>
            <a:ext cx="1046440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若病毒得不到有效控制，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轮感染后，被感染的电脑会不会超过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1600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台？</a:t>
            </a:r>
          </a:p>
        </p:txBody>
      </p:sp>
      <p:sp>
        <p:nvSpPr>
          <p:cNvPr id="12121" name="yt_shape_12121"/>
          <p:cNvSpPr txBox="1"/>
          <p:nvPr/>
        </p:nvSpPr>
        <p:spPr>
          <a:xfrm>
            <a:off x="479376" y="5253953"/>
            <a:ext cx="514384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解：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144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144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11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1728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1600.</a:t>
            </a:r>
          </a:p>
        </p:txBody>
      </p:sp>
      <p:sp>
        <p:nvSpPr>
          <p:cNvPr id="12122" name="yt_shape_12122"/>
          <p:cNvSpPr txBox="1"/>
          <p:nvPr/>
        </p:nvSpPr>
        <p:spPr>
          <a:xfrm>
            <a:off x="479376" y="5733256"/>
            <a:ext cx="607858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答：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轮感染后，被感染的电脑会超过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1600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台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464E5A9-B402-84DC-DB03-C185BD1C5C1A}"/>
              </a:ext>
            </a:extLst>
          </p:cNvPr>
          <p:cNvSpPr txBox="1"/>
          <p:nvPr/>
        </p:nvSpPr>
        <p:spPr>
          <a:xfrm>
            <a:off x="479376" y="923003"/>
            <a:ext cx="10873208" cy="10009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某种电脑病毒传播非常快，如果一台电脑被感染，经过两轮感染后就会有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144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台电脑被感染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1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1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21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21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21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21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2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119" grpId="0" build="allAtOnce"/>
      <p:bldP spid="12121" grpId="0" build="allAtOnce"/>
      <p:bldP spid="12122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23" name="yt_shape_12123"/>
          <p:cNvSpPr txBox="1"/>
          <p:nvPr/>
        </p:nvSpPr>
        <p:spPr>
          <a:xfrm>
            <a:off x="540000" y="1102114"/>
            <a:ext cx="2721899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900" b="0" i="0" u="none">
                <a:solidFill>
                  <a:srgbClr val="1EE3CF"/>
                </a:solidFill>
                <a:effectLst/>
                <a:latin typeface="Times New Roman" pitchFamily="9"/>
                <a:ea typeface="宋体" pitchFamily="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倍分问题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124" name="yt_shape_12124"/>
              <p:cNvSpPr txBox="1"/>
              <p:nvPr/>
            </p:nvSpPr>
            <p:spPr>
              <a:xfrm>
                <a:off x="540119" y="1601679"/>
                <a:ext cx="11111999" cy="111056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7.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华为某型号手机经过两次降价后的价格是两次降价前价格的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16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25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，则每次降价的百分率是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12124" name="yt_shape_12124" descr="{&quot;rangeId&quot;:9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601679"/>
                <a:ext cx="11111999" cy="1110560"/>
              </a:xfrm>
              <a:prstGeom prst="rect">
                <a:avLst/>
              </a:prstGeom>
              <a:blipFill>
                <a:blip r:embed="rId2"/>
                <a:stretch>
                  <a:fillRect l="-1701" b="-1593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2126" name="yt_table_12126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80538343"/>
              </p:ext>
            </p:extLst>
          </p:nvPr>
        </p:nvGraphicFramePr>
        <p:xfrm>
          <a:off x="540000" y="2763027"/>
          <a:ext cx="8724266" cy="475488"/>
        </p:xfrm>
        <a:graphic>
          <a:graphicData uri="http://schemas.openxmlformats.org/drawingml/2006/table">
            <a:tbl>
              <a:tblPr/>
              <a:tblGrid>
                <a:gridCol w="2422843">
                  <a:extLst>
                    <a:ext uri="{9D8B030D-6E8A-4147-A177-3AD203B41FA5}">
                      <a16:colId xmlns:a16="http://schemas.microsoft.com/office/drawing/2014/main" val="10377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378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379"/>
                    </a:ext>
                  </a:extLst>
                </a:gridCol>
                <a:gridCol w="1490663">
                  <a:extLst>
                    <a:ext uri="{9D8B030D-6E8A-4147-A177-3AD203B41FA5}">
                      <a16:colId xmlns:a16="http://schemas.microsoft.com/office/drawing/2014/main" val="1038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A.10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％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B.15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％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C.20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％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D.25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％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68"/>
                  </a:ext>
                </a:extLst>
              </a:tr>
            </a:tbl>
          </a:graphicData>
        </a:graphic>
      </p:graphicFrame>
      <p:sp>
        <p:nvSpPr>
          <p:cNvPr id="12128" name="yt_shape_12128"/>
          <p:cNvSpPr txBox="1"/>
          <p:nvPr/>
        </p:nvSpPr>
        <p:spPr>
          <a:xfrm>
            <a:off x="540119" y="3289198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将一块长方形桌布铺在长为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、宽为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的长方形桌面上，各边下垂的长度相同，并且桌布的面积是桌面面积的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倍，求桌布下垂的长度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2129" name="yt_shape_12129"/>
          <p:cNvSpPr txBox="1"/>
          <p:nvPr/>
        </p:nvSpPr>
        <p:spPr>
          <a:xfrm>
            <a:off x="540000" y="4248633"/>
            <a:ext cx="10127773" cy="90864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解：设桌布下垂的长度为</a:t>
            </a:r>
            <a:r>
              <a:rPr lang="en-US" altLang="zh-CN" sz="2400" b="0" i="1" u="none" dirty="0" err="1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dirty="0" err="1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，则桌布的长为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、宽为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m.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依题意，得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）（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</p:txBody>
      </p:sp>
      <p:sp>
        <p:nvSpPr>
          <p:cNvPr id="12130" name="yt_shape_12130"/>
          <p:cNvSpPr txBox="1"/>
          <p:nvPr/>
        </p:nvSpPr>
        <p:spPr>
          <a:xfrm>
            <a:off x="540000" y="5208068"/>
            <a:ext cx="601767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解得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0.5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不符合题意，舍去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2131" name="yt_shape_12131"/>
          <p:cNvSpPr txBox="1"/>
          <p:nvPr/>
        </p:nvSpPr>
        <p:spPr>
          <a:xfrm>
            <a:off x="540000" y="5687371"/>
            <a:ext cx="377827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答：桌布下垂的长度为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0.5m.</a:t>
            </a:r>
          </a:p>
        </p:txBody>
      </p:sp>
      <p:pic>
        <p:nvPicPr>
          <p:cNvPr id="3" name="yt_shape_1699003345646">
            <a:extLst>
              <a:ext uri="{FF2B5EF4-FFF2-40B4-BE49-F238E27FC236}">
                <a16:creationId xmlns:a16="http://schemas.microsoft.com/office/drawing/2014/main" id="{55FC7F78-1FEE-DDA7-AD13-AE8F0E0CE0B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141638"/>
            <a:ext cx="1171767" cy="365390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A3EF1869-4777-2A5A-3A76-6CD89B822712}"/>
              </a:ext>
            </a:extLst>
          </p:cNvPr>
          <p:cNvSpPr txBox="1"/>
          <p:nvPr/>
        </p:nvSpPr>
        <p:spPr>
          <a:xfrm>
            <a:off x="1821708" y="2230323"/>
            <a:ext cx="383286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1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21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21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21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129" grpId="0" build="allAtOnce"/>
      <p:bldP spid="12130" grpId="0" build="allAtOnce"/>
      <p:bldP spid="12131" grpId="0" build="allAtOnce"/>
      <p:bldP spid="2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32" name="yt_shape_12132"/>
          <p:cNvSpPr txBox="1"/>
          <p:nvPr/>
        </p:nvSpPr>
        <p:spPr>
          <a:xfrm>
            <a:off x="540000" y="1516318"/>
            <a:ext cx="3337452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900" b="0" i="0" u="none">
                <a:solidFill>
                  <a:srgbClr val="1EE3CF"/>
                </a:solidFill>
                <a:effectLst/>
                <a:latin typeface="Times New Roman" pitchFamily="9"/>
                <a:ea typeface="宋体" pitchFamily="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图表信息问题</a:t>
            </a:r>
          </a:p>
        </p:txBody>
      </p:sp>
      <p:sp>
        <p:nvSpPr>
          <p:cNvPr id="12133" name="yt_shape_12133"/>
          <p:cNvSpPr txBox="1"/>
          <p:nvPr/>
        </p:nvSpPr>
        <p:spPr>
          <a:xfrm>
            <a:off x="540120" y="2015883"/>
            <a:ext cx="11111999" cy="234904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近年来，电商平台主播带货成了一个火热的新兴职业，某主播带货图书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苏东坡传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，他用双语直播，风趣幽默，点燃了不同年龄者的读书热情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已知这本书的成本价为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元，规定销售单价不低于成本价，且不高于成本价的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倍，通过前几天的销售发现，该书每天的销售量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本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与销售单价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之间近似满足一次函数关系，部分对应数据如表：</a:t>
            </a:r>
          </a:p>
        </p:txBody>
      </p:sp>
      <p:graphicFrame>
        <p:nvGraphicFramePr>
          <p:cNvPr id="12134" name="yt_table_12134" title="H_89.2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75749612"/>
              </p:ext>
            </p:extLst>
          </p:nvPr>
        </p:nvGraphicFramePr>
        <p:xfrm>
          <a:off x="540000" y="4568076"/>
          <a:ext cx="11111998" cy="1133856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32697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609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9609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96021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96021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元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/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本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…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…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本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…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700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500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…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3" name="yt_shape_1699003345856" title="H_28.770866">
            <a:extLst>
              <a:ext uri="{FF2B5EF4-FFF2-40B4-BE49-F238E27FC236}">
                <a16:creationId xmlns:a16="http://schemas.microsoft.com/office/drawing/2014/main" id="{ECA17918-04B6-A095-6AD5-63F620626EC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55842"/>
            <a:ext cx="1171767" cy="36539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36" name="yt_shape_12136"/>
          <p:cNvSpPr txBox="1"/>
          <p:nvPr/>
        </p:nvSpPr>
        <p:spPr>
          <a:xfrm>
            <a:off x="540000" y="2139492"/>
            <a:ext cx="1041150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根据表格提供的数据，求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之间的函数关系式，并写出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的取值范围；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2137" name="yt_shape_12137"/>
              <p:cNvSpPr txBox="1"/>
              <p:nvPr/>
            </p:nvSpPr>
            <p:spPr>
              <a:xfrm>
                <a:off x="540000" y="2618795"/>
                <a:ext cx="5847755" cy="245971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解：设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 dirty="0" err="1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kx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将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15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700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25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500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代入上式，得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15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=700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25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=500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=1000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 dirty="0">
                  <a:solidFill>
                    <a:srgbClr val="FF0000"/>
                  </a:solidFill>
                  <a:effectLst/>
                  <a:latin typeface="Times New Roman" pitchFamily="24"/>
                  <a:ea typeface="楷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20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1000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10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≤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≤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30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12137" name="yt_shape_1213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618795"/>
                <a:ext cx="5847755" cy="2459712"/>
              </a:xfrm>
              <a:prstGeom prst="rect">
                <a:avLst/>
              </a:prstGeom>
              <a:blipFill>
                <a:blip r:embed="rId2"/>
                <a:stretch>
                  <a:fillRect l="-3233" t="-2233" r="-2190" b="-67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1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3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13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3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213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3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213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137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39" name="yt_shape_12139"/>
          <p:cNvSpPr txBox="1"/>
          <p:nvPr/>
        </p:nvSpPr>
        <p:spPr>
          <a:xfrm>
            <a:off x="540000" y="1954762"/>
            <a:ext cx="761747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销售该书每天的利润能否达到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9000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元？请说明理由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2140" name="yt_shape_12140"/>
          <p:cNvSpPr txBox="1"/>
          <p:nvPr/>
        </p:nvSpPr>
        <p:spPr>
          <a:xfrm>
            <a:off x="540000" y="2434065"/>
            <a:ext cx="7155805" cy="282917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解：销售该书每天的利润不能达到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9000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元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理由如下：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根据题意，得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）（－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20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1000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9000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整理，得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60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950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Δ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60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950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200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该方程没有实数根，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销售该书每天的利润不能达到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9000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元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1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4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14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4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214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4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214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4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214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4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214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140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1449</Words>
  <Application>Microsoft Office PowerPoint</Application>
  <PresentationFormat>宽屏</PresentationFormat>
  <Paragraphs>93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12</vt:i4>
      </vt:variant>
    </vt:vector>
  </HeadingPairs>
  <TitlesOfParts>
    <vt:vector size="23" baseType="lpstr">
      <vt:lpstr>等线</vt:lpstr>
      <vt:lpstr>等线 Light</vt:lpstr>
      <vt:lpstr>黑体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苗 麦</cp:lastModifiedBy>
  <cp:revision>46</cp:revision>
  <dcterms:created xsi:type="dcterms:W3CDTF">2023-05-05T05:33:04Z</dcterms:created>
  <dcterms:modified xsi:type="dcterms:W3CDTF">2023-11-05T03:53:56Z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