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0" r:id="rId6"/>
    <p:sldId id="371" r:id="rId7"/>
    <p:sldId id="375" r:id="rId8"/>
    <p:sldId id="377" r:id="rId9"/>
    <p:sldId id="379" r:id="rId10"/>
    <p:sldId id="385" r:id="rId11"/>
    <p:sldId id="390" r:id="rId12"/>
    <p:sldId id="386" r:id="rId13"/>
    <p:sldId id="387" r:id="rId14"/>
    <p:sldId id="391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bin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2" name="yt_shape_10612"/>
          <p:cNvSpPr txBox="1"/>
          <p:nvPr/>
        </p:nvSpPr>
        <p:spPr>
          <a:xfrm>
            <a:off x="540000" y="2085688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611" name="yt_image_1061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85688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14" name="yt_shape_10614"/>
          <p:cNvSpPr txBox="1"/>
          <p:nvPr/>
        </p:nvSpPr>
        <p:spPr>
          <a:xfrm>
            <a:off x="540119" y="2783271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二次根式的混合运算的顺序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二次根式的混合运算顺序和实数混合运算顺序一样，先算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乘方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，再算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乘除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，最后算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加减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，有括号的，先算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括号内的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利用乘法公式进行二次根式的运算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二次根式的计算也可以使用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平方差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公式和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完全平方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6DC85B-A4FA-E676-3DB2-48B48202533D}"/>
              </a:ext>
            </a:extLst>
          </p:cNvPr>
          <p:cNvSpPr txBox="1"/>
          <p:nvPr/>
        </p:nvSpPr>
        <p:spPr>
          <a:xfrm>
            <a:off x="8374907" y="32119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2D96A4-D495-34B9-164E-1AC1BF2C67D9}"/>
              </a:ext>
            </a:extLst>
          </p:cNvPr>
          <p:cNvSpPr txBox="1"/>
          <p:nvPr/>
        </p:nvSpPr>
        <p:spPr>
          <a:xfrm>
            <a:off x="10508507" y="321195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DD2978-3A1E-F6DF-31BC-2B61CB2D18B4}"/>
              </a:ext>
            </a:extLst>
          </p:cNvPr>
          <p:cNvSpPr txBox="1"/>
          <p:nvPr/>
        </p:nvSpPr>
        <p:spPr>
          <a:xfrm>
            <a:off x="450108" y="368744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4E8F26-C4AE-9E2F-C1B5-C0D4B3D8D346}"/>
              </a:ext>
            </a:extLst>
          </p:cNvPr>
          <p:cNvSpPr txBox="1"/>
          <p:nvPr/>
        </p:nvSpPr>
        <p:spPr>
          <a:xfrm>
            <a:off x="2583708" y="368744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1F90B5E-7AD9-6B0B-528B-A3BE55E5B535}"/>
              </a:ext>
            </a:extLst>
          </p:cNvPr>
          <p:cNvSpPr txBox="1"/>
          <p:nvPr/>
        </p:nvSpPr>
        <p:spPr>
          <a:xfrm>
            <a:off x="6241308" y="368744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括号内的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0C72453-E355-B642-F1CA-2BE7D318F7D0}"/>
              </a:ext>
            </a:extLst>
          </p:cNvPr>
          <p:cNvSpPr txBox="1"/>
          <p:nvPr/>
        </p:nvSpPr>
        <p:spPr>
          <a:xfrm>
            <a:off x="4412508" y="463841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平方差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963516C-C561-FFFA-2459-1EFF105AF11B}"/>
              </a:ext>
            </a:extLst>
          </p:cNvPr>
          <p:cNvSpPr txBox="1"/>
          <p:nvPr/>
        </p:nvSpPr>
        <p:spPr>
          <a:xfrm>
            <a:off x="6850907" y="4638417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完全平方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02" name="yt_shape_10702"/>
              <p:cNvSpPr txBox="1"/>
              <p:nvPr/>
            </p:nvSpPr>
            <p:spPr>
              <a:xfrm>
                <a:off x="540000" y="2590609"/>
                <a:ext cx="530965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02" name="yt_shape_10702" descr="{&quot;rangeId&quot;:2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09659" cy="466666"/>
              </a:xfrm>
              <a:prstGeom prst="rect">
                <a:avLst/>
              </a:prstGeom>
              <a:blipFill>
                <a:blip r:embed="rId2"/>
                <a:stretch>
                  <a:fillRect l="-3559" t="-5263" r="-2641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04" name="yt_shape_10704"/>
              <p:cNvSpPr txBox="1"/>
              <p:nvPr/>
            </p:nvSpPr>
            <p:spPr>
              <a:xfrm>
                <a:off x="540000" y="3108063"/>
                <a:ext cx="7566943" cy="15193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2022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04" name="yt_shape_107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08063"/>
                <a:ext cx="7566943" cy="1519327"/>
              </a:xfrm>
              <a:prstGeom prst="rect">
                <a:avLst/>
              </a:prstGeom>
              <a:blipFill>
                <a:blip r:embed="rId3"/>
                <a:stretch>
                  <a:fillRect l="-2498" t="-1606" r="-645" b="-112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7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04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06" name="yt_shape_10706"/>
              <p:cNvSpPr txBox="1"/>
              <p:nvPr/>
            </p:nvSpPr>
            <p:spPr>
              <a:xfrm>
                <a:off x="540119" y="995564"/>
                <a:ext cx="11111999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在一个边长为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的正方形内部挖去一个边长为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，求剩余部分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06" name="yt_shape_10706" descr="{&quot;rangeId&quot;:18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58724"/>
              </a:xfrm>
              <a:prstGeom prst="rect">
                <a:avLst/>
              </a:prstGeom>
              <a:blipFill>
                <a:blip r:embed="rId2"/>
                <a:stretch>
                  <a:fillRect l="-1701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11" name="yt_shape_10711"/>
          <p:cNvSpPr txBox="1"/>
          <p:nvPr/>
        </p:nvSpPr>
        <p:spPr>
          <a:xfrm>
            <a:off x="540000" y="379945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708" name="yt_shape_10708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2195098"/>
            <a:ext cx="1195578" cy="1591578"/>
            <a:chOff x="0" y="0"/>
            <a:chExt cx="1195578" cy="1591578"/>
          </a:xfrm>
        </p:grpSpPr>
        <p:pic>
          <p:nvPicPr>
            <p:cNvPr id="2" name="yt_image_10708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95578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10" name="yt_shape_10710"/>
            <p:cNvSpPr txBox="1"/>
            <p:nvPr/>
          </p:nvSpPr>
          <p:spPr>
            <a:xfrm>
              <a:off x="-11675" y="123157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712" name="yt_shape_10712"/>
              <p:cNvSpPr txBox="1"/>
              <p:nvPr/>
            </p:nvSpPr>
            <p:spPr>
              <a:xfrm>
                <a:off x="536658" y="2136658"/>
                <a:ext cx="8655686" cy="15295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阴影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12" name="yt_shape_107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658" y="2136658"/>
                <a:ext cx="8655686" cy="1529586"/>
              </a:xfrm>
              <a:prstGeom prst="rect">
                <a:avLst/>
              </a:prstGeom>
              <a:blipFill>
                <a:blip r:embed="rId4"/>
                <a:stretch>
                  <a:fillRect l="-2113" t="-1200" b="-11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14" name="yt_shape_10714"/>
              <p:cNvSpPr txBox="1"/>
              <p:nvPr/>
            </p:nvSpPr>
            <p:spPr>
              <a:xfrm>
                <a:off x="536658" y="3717032"/>
                <a:ext cx="5559342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答：剩余部分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14" name="yt_shape_107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658" y="3717032"/>
                <a:ext cx="5559342" cy="469167"/>
              </a:xfrm>
              <a:prstGeom prst="rect">
                <a:avLst/>
              </a:prstGeom>
              <a:blipFill>
                <a:blip r:embed="rId5"/>
                <a:stretch>
                  <a:fillRect l="-3289" t="-3896" r="-2303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7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12" grpId="0" uiExpand="1" build="allAtOnce"/>
      <p:bldP spid="1071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7" name="yt_shape_10717"/>
          <p:cNvSpPr txBox="1"/>
          <p:nvPr/>
        </p:nvSpPr>
        <p:spPr>
          <a:xfrm>
            <a:off x="540000" y="1038990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16" name="yt_image_10716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38990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719" name="yt_shape_10719"/>
              <p:cNvSpPr txBox="1"/>
              <p:nvPr/>
            </p:nvSpPr>
            <p:spPr>
              <a:xfrm>
                <a:off x="540119" y="1736573"/>
                <a:ext cx="11111999" cy="34451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先阅读材料，然后回答问题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计算时，若将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直接代入，则运算比较麻烦，仔细观察代数式，发现由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可得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，所以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整理得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，再代入求值则非常方便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解答过程如下：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解：由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整理得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="">
          <p:sp>
            <p:nvSpPr>
              <p:cNvPr id="10719" name="yt_shape_107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36573"/>
                <a:ext cx="11111999" cy="3445110"/>
              </a:xfrm>
              <a:prstGeom prst="rect">
                <a:avLst/>
              </a:prstGeom>
              <a:blipFill>
                <a:blip r:embed="rId3"/>
                <a:stretch>
                  <a:fillRect l="-1701" t="-1593" r="-165" b="-4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29" name="yt_shape_10729"/>
              <p:cNvSpPr txBox="1"/>
              <p:nvPr/>
            </p:nvSpPr>
            <p:spPr>
              <a:xfrm>
                <a:off x="540000" y="2891976"/>
                <a:ext cx="7444346" cy="1434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解：由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2022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2022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2022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2024.</a:t>
                </a:r>
              </a:p>
            </p:txBody>
          </p:sp>
        </mc:Choice>
        <mc:Fallback xmlns="">
          <p:sp>
            <p:nvSpPr>
              <p:cNvPr id="10729" name="yt_shape_10729" descr="{&quot;rangeId&quot;:2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91976"/>
                <a:ext cx="7444346" cy="1434047"/>
              </a:xfrm>
              <a:prstGeom prst="rect">
                <a:avLst/>
              </a:prstGeom>
              <a:blipFill>
                <a:blip r:embed="rId2"/>
                <a:stretch>
                  <a:fillRect l="-2539" t="-1271" r="-1556" b="-12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74DC3CD-A4E5-2692-3697-D7AE44E65C67}"/>
                  </a:ext>
                </a:extLst>
              </p:cNvPr>
              <p:cNvSpPr txBox="1"/>
              <p:nvPr/>
            </p:nvSpPr>
            <p:spPr>
              <a:xfrm>
                <a:off x="335360" y="1853935"/>
                <a:ext cx="6096000" cy="10380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请仿照上述方法解答：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74DC3CD-A4E5-2692-3697-D7AE44E65C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1853935"/>
                <a:ext cx="6096000" cy="1038041"/>
              </a:xfrm>
              <a:prstGeom prst="rect">
                <a:avLst/>
              </a:prstGeom>
              <a:blipFill>
                <a:blip r:embed="rId3"/>
                <a:stretch>
                  <a:fillRect l="-1500" t="-588" b="-12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7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29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9" name="yt_shape_10619"/>
          <p:cNvSpPr txBox="1"/>
          <p:nvPr/>
        </p:nvSpPr>
        <p:spPr>
          <a:xfrm>
            <a:off x="540000" y="1683756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618" name="yt_image_10618" title="H_51.3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83756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21" name="yt_shape_10621"/>
          <p:cNvSpPr txBox="1"/>
          <p:nvPr/>
        </p:nvSpPr>
        <p:spPr>
          <a:xfrm>
            <a:off x="540000" y="2387053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二次根式的混合运算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22" name="yt_shape_10622"/>
              <p:cNvSpPr txBox="1"/>
              <p:nvPr/>
            </p:nvSpPr>
            <p:spPr>
              <a:xfrm>
                <a:off x="540000" y="2886618"/>
                <a:ext cx="7420686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朝阳市中考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622" name="yt_shape_10622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86618"/>
                <a:ext cx="7420686" cy="920637"/>
              </a:xfrm>
              <a:prstGeom prst="rect">
                <a:avLst/>
              </a:prstGeom>
              <a:blipFill>
                <a:blip r:embed="rId3"/>
                <a:stretch>
                  <a:fillRect l="-2547" r="-1561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24" name="yt_table_10624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65123557"/>
                  </p:ext>
                </p:extLst>
              </p:nvPr>
            </p:nvGraphicFramePr>
            <p:xfrm>
              <a:off x="540000" y="3858043"/>
              <a:ext cx="7544880" cy="63271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155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156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15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1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624" name="yt_table_10624" descr="{&quot;rangeId&quot;:5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65123557"/>
                  </p:ext>
                </p:extLst>
              </p:nvPr>
            </p:nvGraphicFramePr>
            <p:xfrm>
              <a:off x="540000" y="3074287"/>
              <a:ext cx="7544880" cy="63271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155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156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15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158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7297" r="-14756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2368" r="-4368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6463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25" name="yt_shape_10625"/>
              <p:cNvSpPr txBox="1"/>
              <p:nvPr/>
            </p:nvSpPr>
            <p:spPr>
              <a:xfrm>
                <a:off x="540000" y="4541405"/>
                <a:ext cx="6760377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625" name="yt_shape_10625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41405"/>
                <a:ext cx="6760377" cy="466666"/>
              </a:xfrm>
              <a:prstGeom prst="rect">
                <a:avLst/>
              </a:prstGeom>
              <a:blipFill>
                <a:blip r:embed="rId5"/>
                <a:stretch>
                  <a:fillRect l="-2795" t="-5195" r="-1713" b="-37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27" name="yt_table_1062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0239593"/>
              </p:ext>
            </p:extLst>
          </p:nvPr>
        </p:nvGraphicFramePr>
        <p:xfrm>
          <a:off x="540000" y="5058859"/>
          <a:ext cx="7873493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  <a:gridCol w="2316607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"/>
                  </a:ext>
                </a:extLst>
              </a:tr>
            </a:tbl>
          </a:graphicData>
        </a:graphic>
      </p:graphicFrame>
      <p:pic>
        <p:nvPicPr>
          <p:cNvPr id="3" name="yt_shape_1699002875143" title="H_28.801733">
            <a:extLst>
              <a:ext uri="{FF2B5EF4-FFF2-40B4-BE49-F238E27FC236}">
                <a16:creationId xmlns:a16="http://schemas.microsoft.com/office/drawing/2014/main" id="{6CDC0160-EC86-C1C9-2E39-8BC32229ECD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2638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96E33F-D1F4-4E26-C154-9EAF9A4664B0}"/>
              </a:ext>
            </a:extLst>
          </p:cNvPr>
          <p:cNvSpPr txBox="1"/>
          <p:nvPr/>
        </p:nvSpPr>
        <p:spPr>
          <a:xfrm>
            <a:off x="7138508" y="2839812"/>
            <a:ext cx="383285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6DFB9C-948D-15CD-1BC3-0C13F633660E}"/>
              </a:ext>
            </a:extLst>
          </p:cNvPr>
          <p:cNvSpPr txBox="1"/>
          <p:nvPr/>
        </p:nvSpPr>
        <p:spPr>
          <a:xfrm>
            <a:off x="6467122" y="4494599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29" name="yt_shape_10629"/>
              <p:cNvSpPr txBox="1"/>
              <p:nvPr/>
            </p:nvSpPr>
            <p:spPr>
              <a:xfrm>
                <a:off x="540000" y="2524888"/>
                <a:ext cx="6561412" cy="21682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株洲市中考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29" name="yt_shape_10629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24888"/>
                <a:ext cx="6561412" cy="2168222"/>
              </a:xfrm>
              <a:prstGeom prst="rect">
                <a:avLst/>
              </a:prstGeom>
              <a:blipFill>
                <a:blip r:embed="rId2"/>
                <a:stretch>
                  <a:fillRect l="-2881" t="-2247" r="-17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6144E97-0FE1-1DE2-0B42-6A308B41B778}"/>
              </a:ext>
            </a:extLst>
          </p:cNvPr>
          <p:cNvSpPr txBox="1"/>
          <p:nvPr/>
        </p:nvSpPr>
        <p:spPr>
          <a:xfrm>
            <a:off x="6185944" y="2953570"/>
            <a:ext cx="637286" cy="85364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7150A8D-2FFE-B289-DCB9-EC2FE381B9C2}"/>
                  </a:ext>
                </a:extLst>
              </p:cNvPr>
              <p:cNvSpPr txBox="1"/>
              <p:nvPr/>
            </p:nvSpPr>
            <p:spPr>
              <a:xfrm>
                <a:off x="3861908" y="3713602"/>
                <a:ext cx="1158113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hasSerialNum': 1}">
                <a:extLst>
                  <a:ext uri="{FF2B5EF4-FFF2-40B4-BE49-F238E27FC236}">
                    <a16:creationId xmlns:a16="http://schemas.microsoft.com/office/drawing/2014/main" id="{57150A8D-2FFE-B289-DCB9-EC2FE381B9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1908" y="3713602"/>
                <a:ext cx="1158113" cy="1005345"/>
              </a:xfrm>
              <a:prstGeom prst="rect">
                <a:avLst/>
              </a:prstGeom>
              <a:blipFill>
                <a:blip r:embed="rId3"/>
                <a:stretch>
                  <a:fillRect l="-84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64D46F4-3F7B-F667-8E04-7333750CD686}"/>
              </a:ext>
            </a:extLst>
          </p:cNvPr>
          <p:cNvCxnSpPr/>
          <p:nvPr/>
        </p:nvCxnSpPr>
        <p:spPr>
          <a:xfrm>
            <a:off x="3647119" y="4437112"/>
            <a:ext cx="12828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34" name="yt_shape_10634"/>
              <p:cNvSpPr txBox="1"/>
              <p:nvPr/>
            </p:nvSpPr>
            <p:spPr>
              <a:xfrm>
                <a:off x="540000" y="900000"/>
                <a:ext cx="2808846" cy="9457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634" name="yt_shape_10634" descr="{&quot;rangeId&quot;: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808846" cy="945708"/>
              </a:xfrm>
              <a:prstGeom prst="rect">
                <a:avLst/>
              </a:prstGeom>
              <a:blipFill>
                <a:blip r:embed="rId2"/>
                <a:stretch>
                  <a:fillRect l="-6739" t="-5806" r="-5435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37" name="yt_shape_10637"/>
              <p:cNvSpPr txBox="1"/>
              <p:nvPr/>
            </p:nvSpPr>
            <p:spPr>
              <a:xfrm>
                <a:off x="540000" y="1895668"/>
                <a:ext cx="2898486" cy="9935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37" name="yt_shape_106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5668"/>
                <a:ext cx="2898486" cy="993542"/>
              </a:xfrm>
              <a:prstGeom prst="rect">
                <a:avLst/>
              </a:prstGeom>
              <a:blipFill>
                <a:blip r:embed="rId3"/>
                <a:stretch>
                  <a:fillRect l="-6526" t="-2454" b="-17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39" name="yt_shape_10639"/>
              <p:cNvSpPr txBox="1"/>
              <p:nvPr/>
            </p:nvSpPr>
            <p:spPr>
              <a:xfrm>
                <a:off x="540000" y="2939998"/>
                <a:ext cx="3828484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639" name="yt_shape_10639" descr="{&quot;rangeId&quot;: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39998"/>
                <a:ext cx="3828484" cy="469167"/>
              </a:xfrm>
              <a:prstGeom prst="rect">
                <a:avLst/>
              </a:prstGeom>
              <a:blipFill>
                <a:blip r:embed="rId4"/>
                <a:stretch>
                  <a:fillRect l="-4936" t="-2597" r="-3662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41" name="yt_shape_10641"/>
              <p:cNvSpPr txBox="1"/>
              <p:nvPr/>
            </p:nvSpPr>
            <p:spPr>
              <a:xfrm>
                <a:off x="540000" y="3459953"/>
                <a:ext cx="2930546" cy="1434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</a:p>
            </p:txBody>
          </p:sp>
        </mc:Choice>
        <mc:Fallback xmlns="">
          <p:sp>
            <p:nvSpPr>
              <p:cNvPr id="10641" name="yt_shape_106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59953"/>
                <a:ext cx="2930546" cy="1434047"/>
              </a:xfrm>
              <a:prstGeom prst="rect">
                <a:avLst/>
              </a:prstGeom>
              <a:blipFill>
                <a:blip r:embed="rId5"/>
                <a:stretch>
                  <a:fillRect l="-6458" t="-1702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43" name="yt_shape_10643"/>
              <p:cNvSpPr txBox="1"/>
              <p:nvPr/>
            </p:nvSpPr>
            <p:spPr>
              <a:xfrm>
                <a:off x="540000" y="4944788"/>
                <a:ext cx="319356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43" name="yt_shape_10643" descr="{&quot;rangeId&quot;: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44788"/>
                <a:ext cx="3193567" cy="465577"/>
              </a:xfrm>
              <a:prstGeom prst="rect">
                <a:avLst/>
              </a:prstGeom>
              <a:blipFill>
                <a:blip r:embed="rId6"/>
                <a:stretch>
                  <a:fillRect l="-5927" t="-3896" r="-4780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45" name="yt_shape_10645"/>
              <p:cNvSpPr txBox="1"/>
              <p:nvPr/>
            </p:nvSpPr>
            <p:spPr>
              <a:xfrm>
                <a:off x="540000" y="5461153"/>
                <a:ext cx="3950312" cy="9920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45" name="yt_shape_106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61153"/>
                <a:ext cx="3950312" cy="992066"/>
              </a:xfrm>
              <a:prstGeom prst="rect">
                <a:avLst/>
              </a:prstGeom>
              <a:blipFill>
                <a:blip r:embed="rId7"/>
                <a:stretch>
                  <a:fillRect l="-4784" t="-2454" b="-17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6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6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6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37" grpId="0" uiExpand="1" build="allAtOnce"/>
      <p:bldP spid="10641" grpId="0" uiExpand="1" build="allAtOnce"/>
      <p:bldP spid="10645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7" name="yt_shape_10647"/>
          <p:cNvSpPr txBox="1"/>
          <p:nvPr/>
        </p:nvSpPr>
        <p:spPr>
          <a:xfrm>
            <a:off x="540000" y="2364624"/>
            <a:ext cx="690894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乘法公式在二次根式混合运算中的应用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48" name="yt_shape_10648"/>
              <p:cNvSpPr txBox="1"/>
              <p:nvPr/>
            </p:nvSpPr>
            <p:spPr>
              <a:xfrm>
                <a:off x="540000" y="2864189"/>
                <a:ext cx="10068718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崇左市中考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648" name="yt_shape_10648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64189"/>
                <a:ext cx="10068718" cy="469167"/>
              </a:xfrm>
              <a:prstGeom prst="rect">
                <a:avLst/>
              </a:prstGeom>
              <a:blipFill>
                <a:blip r:embed="rId2"/>
                <a:stretch>
                  <a:fillRect l="-1878" t="-3896" r="-84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50" name="yt_table_10650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81901006"/>
                  </p:ext>
                </p:extLst>
              </p:nvPr>
            </p:nvGraphicFramePr>
            <p:xfrm>
              <a:off x="540000" y="3384144"/>
              <a:ext cx="7937120" cy="46463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163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164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165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16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650" name="yt_table_10650" descr="{&quot;rangeId&quot;:10,&quot;type&quot;:&quot;Option&quot;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81901006"/>
                  </p:ext>
                </p:extLst>
              </p:nvPr>
            </p:nvGraphicFramePr>
            <p:xfrm>
              <a:off x="540000" y="1919520"/>
              <a:ext cx="7937120" cy="46463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163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164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165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166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2368" t="-1282" r="-60526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66522" t="-1282" b="-384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51" name="yt_shape_10651"/>
              <p:cNvSpPr txBox="1"/>
              <p:nvPr/>
            </p:nvSpPr>
            <p:spPr>
              <a:xfrm>
                <a:off x="540000" y="3899459"/>
                <a:ext cx="841307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山西省中考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51" name="yt_shape_106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99459"/>
                <a:ext cx="8413072" cy="465577"/>
              </a:xfrm>
              <a:prstGeom prst="rect">
                <a:avLst/>
              </a:prstGeom>
              <a:blipFill>
                <a:blip r:embed="rId4"/>
                <a:stretch>
                  <a:fillRect l="-2246" t="-5263" r="-115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875413" title="H_28.801733">
            <a:extLst>
              <a:ext uri="{FF2B5EF4-FFF2-40B4-BE49-F238E27FC236}">
                <a16:creationId xmlns:a16="http://schemas.microsoft.com/office/drawing/2014/main" id="{BE6DBEB9-46C5-88C2-F42A-3194741C57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0395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3D6C5B2-E885-A755-A362-C519BB92E035}"/>
              </a:ext>
            </a:extLst>
          </p:cNvPr>
          <p:cNvSpPr txBox="1"/>
          <p:nvPr/>
        </p:nvSpPr>
        <p:spPr>
          <a:xfrm>
            <a:off x="9743467" y="2817383"/>
            <a:ext cx="400748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BFD540-DDD3-5713-7327-F188DA6FFBC3}"/>
              </a:ext>
            </a:extLst>
          </p:cNvPr>
          <p:cNvSpPr txBox="1"/>
          <p:nvPr/>
        </p:nvSpPr>
        <p:spPr>
          <a:xfrm>
            <a:off x="8248297" y="3852653"/>
            <a:ext cx="6372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54" name="yt_shape_10654"/>
              <p:cNvSpPr txBox="1"/>
              <p:nvPr/>
            </p:nvSpPr>
            <p:spPr>
              <a:xfrm>
                <a:off x="479376" y="1520529"/>
                <a:ext cx="428348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654" name="yt_shape_106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520529"/>
                <a:ext cx="4283480" cy="465577"/>
              </a:xfrm>
              <a:prstGeom prst="rect">
                <a:avLst/>
              </a:prstGeom>
              <a:blipFill>
                <a:blip r:embed="rId2"/>
                <a:stretch>
                  <a:fillRect l="-4416" t="-3896" r="-327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56" name="yt_shape_10656"/>
              <p:cNvSpPr txBox="1"/>
              <p:nvPr/>
            </p:nvSpPr>
            <p:spPr>
              <a:xfrm>
                <a:off x="479376" y="2036894"/>
                <a:ext cx="3347198" cy="9539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</a:p>
            </p:txBody>
          </p:sp>
        </mc:Choice>
        <mc:Fallback xmlns="">
          <p:sp>
            <p:nvSpPr>
              <p:cNvPr id="10656" name="yt_shape_106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036894"/>
                <a:ext cx="3347198" cy="953915"/>
              </a:xfrm>
              <a:prstGeom prst="rect">
                <a:avLst/>
              </a:prstGeom>
              <a:blipFill>
                <a:blip r:embed="rId3"/>
                <a:stretch>
                  <a:fillRect l="-5647" t="-1911" r="-2732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58" name="yt_shape_10658"/>
              <p:cNvSpPr txBox="1"/>
              <p:nvPr/>
            </p:nvSpPr>
            <p:spPr>
              <a:xfrm>
                <a:off x="479376" y="3041597"/>
                <a:ext cx="4539961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658" name="yt_shape_106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041597"/>
                <a:ext cx="4539961" cy="466666"/>
              </a:xfrm>
              <a:prstGeom prst="rect">
                <a:avLst/>
              </a:prstGeom>
              <a:blipFill>
                <a:blip r:embed="rId4"/>
                <a:stretch>
                  <a:fillRect l="-4167" t="-5195" r="-3091" b="-37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60" name="yt_shape_10660"/>
              <p:cNvSpPr txBox="1"/>
              <p:nvPr/>
            </p:nvSpPr>
            <p:spPr>
              <a:xfrm>
                <a:off x="479376" y="3559051"/>
                <a:ext cx="4283480" cy="9553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 xmlns="">
          <p:sp>
            <p:nvSpPr>
              <p:cNvPr id="10660" name="yt_shape_106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559051"/>
                <a:ext cx="4283480" cy="955390"/>
              </a:xfrm>
              <a:prstGeom prst="rect">
                <a:avLst/>
              </a:prstGeom>
              <a:blipFill>
                <a:blip r:embed="rId5"/>
                <a:stretch>
                  <a:fillRect l="-4416" t="-2548" r="-3276" b="-18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62" name="yt_shape_10662"/>
              <p:cNvSpPr txBox="1"/>
              <p:nvPr/>
            </p:nvSpPr>
            <p:spPr>
              <a:xfrm>
                <a:off x="479376" y="4565229"/>
                <a:ext cx="6040756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62" name="yt_shape_106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565229"/>
                <a:ext cx="6040756" cy="469167"/>
              </a:xfrm>
              <a:prstGeom prst="rect">
                <a:avLst/>
              </a:prstGeom>
              <a:blipFill>
                <a:blip r:embed="rId6"/>
                <a:stretch>
                  <a:fillRect l="-3128" t="-3896" r="-1917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64" name="yt_shape_10664"/>
              <p:cNvSpPr txBox="1"/>
              <p:nvPr/>
            </p:nvSpPr>
            <p:spPr>
              <a:xfrm>
                <a:off x="479376" y="5085184"/>
                <a:ext cx="7592335" cy="15295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64" name="yt_shape_106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085184"/>
                <a:ext cx="7592335" cy="1529586"/>
              </a:xfrm>
              <a:prstGeom prst="rect">
                <a:avLst/>
              </a:prstGeom>
              <a:blipFill>
                <a:blip r:embed="rId7"/>
                <a:stretch>
                  <a:fillRect l="-2490" t="-797" r="-643" b="-115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AEE02FE-02DC-E406-C310-E18837F2AE47}"/>
              </a:ext>
            </a:extLst>
          </p:cNvPr>
          <p:cNvSpPr txBox="1"/>
          <p:nvPr/>
        </p:nvSpPr>
        <p:spPr>
          <a:xfrm>
            <a:off x="202728" y="1079338"/>
            <a:ext cx="609600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6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6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6" grpId="0" uiExpand="1" build="allAtOnce"/>
      <p:bldP spid="10660" grpId="0" uiExpand="1" build="allAtOnce"/>
      <p:bldP spid="10664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6" name="yt_shape_10666"/>
          <p:cNvSpPr txBox="1"/>
          <p:nvPr/>
        </p:nvSpPr>
        <p:spPr>
          <a:xfrm>
            <a:off x="479376" y="1057227"/>
            <a:ext cx="4754507" cy="3847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错用运算法则进行运算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67" name="yt_shape_10667"/>
              <p:cNvSpPr txBox="1"/>
              <p:nvPr/>
            </p:nvSpPr>
            <p:spPr>
              <a:xfrm>
                <a:off x="479376" y="1556792"/>
                <a:ext cx="10868616" cy="22751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嘉淇计算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时，想起分配律，于是她按分配律完成了下列计算：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她的解法正确吗？若不正确，请给出正确的解答过程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67" name="yt_shape_106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556792"/>
                <a:ext cx="10868616" cy="2275110"/>
              </a:xfrm>
              <a:prstGeom prst="rect">
                <a:avLst/>
              </a:prstGeom>
              <a:blipFill>
                <a:blip r:embed="rId2"/>
                <a:stretch>
                  <a:fillRect l="-1739" t="-1872" r="-729" b="-72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875668" title="H_28.801733">
            <a:extLst>
              <a:ext uri="{FF2B5EF4-FFF2-40B4-BE49-F238E27FC236}">
                <a16:creationId xmlns:a16="http://schemas.microsoft.com/office/drawing/2014/main" id="{D1AB57FA-905A-E6A6-ED56-4A0848AD98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96554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676">
                <a:extLst>
                  <a:ext uri="{FF2B5EF4-FFF2-40B4-BE49-F238E27FC236}">
                    <a16:creationId xmlns:a16="http://schemas.microsoft.com/office/drawing/2014/main" id="{9A4732F0-D828-47B5-17D9-D7A749321737}"/>
                  </a:ext>
                </a:extLst>
              </p:cNvPr>
              <p:cNvSpPr txBox="1"/>
              <p:nvPr/>
            </p:nvSpPr>
            <p:spPr>
              <a:xfrm>
                <a:off x="479376" y="3831902"/>
                <a:ext cx="4608512" cy="27619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解：不正确，正确解答过程为：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e>
                        </m:rad>
                      </m:den>
                    </m:f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0676">
                <a:extLst>
                  <a:ext uri="{FF2B5EF4-FFF2-40B4-BE49-F238E27FC236}">
                    <a16:creationId xmlns:a16="http://schemas.microsoft.com/office/drawing/2014/main" id="{9A4732F0-D828-47B5-17D9-D7A7493217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831902"/>
                <a:ext cx="4608512" cy="2761975"/>
              </a:xfrm>
              <a:prstGeom prst="rect">
                <a:avLst/>
              </a:prstGeom>
              <a:blipFill>
                <a:blip r:embed="rId4"/>
                <a:stretch>
                  <a:fillRect l="-4101" t="-4194" b="-2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9" name="yt_shape_10679"/>
          <p:cNvSpPr txBox="1"/>
          <p:nvPr/>
        </p:nvSpPr>
        <p:spPr>
          <a:xfrm>
            <a:off x="540000" y="950226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678" name="yt_image_10678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50226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81" name="yt_shape_10681"/>
              <p:cNvSpPr txBox="1"/>
              <p:nvPr/>
            </p:nvSpPr>
            <p:spPr>
              <a:xfrm>
                <a:off x="540000" y="1642095"/>
                <a:ext cx="1097762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均为有理数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681" name="yt_shape_10681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42095"/>
                <a:ext cx="10977621" cy="465577"/>
              </a:xfrm>
              <a:prstGeom prst="rect">
                <a:avLst/>
              </a:prstGeom>
              <a:blipFill>
                <a:blip r:embed="rId3"/>
                <a:stretch>
                  <a:fillRect l="-1722" t="-3896" r="-722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83" name="yt_table_1068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634251"/>
              </p:ext>
            </p:extLst>
          </p:nvPr>
        </p:nvGraphicFramePr>
        <p:xfrm>
          <a:off x="540000" y="2158460"/>
          <a:ext cx="72002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685" name="yt_shape_10685"/>
              <p:cNvSpPr txBox="1"/>
              <p:nvPr/>
            </p:nvSpPr>
            <p:spPr>
              <a:xfrm>
                <a:off x="540000" y="2684631"/>
                <a:ext cx="5711307" cy="7197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685" name="yt_shape_10685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84631"/>
                <a:ext cx="5711307" cy="719749"/>
              </a:xfrm>
              <a:prstGeom prst="rect">
                <a:avLst/>
              </a:prstGeom>
              <a:blipFill>
                <a:blip r:embed="rId4"/>
                <a:stretch>
                  <a:fillRect l="-3312" r="-2457" b="-101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87" name="yt_shape_10687"/>
              <p:cNvSpPr txBox="1"/>
              <p:nvPr/>
            </p:nvSpPr>
            <p:spPr>
              <a:xfrm>
                <a:off x="540119" y="3455168"/>
                <a:ext cx="11651881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如图，若在长方形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中无重叠放入面积分别为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16cm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12cm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的两张正方形纸片，则图中空白部分的面积为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87" name="yt_shape_106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55168"/>
                <a:ext cx="11651881" cy="945708"/>
              </a:xfrm>
              <a:prstGeom prst="rect">
                <a:avLst/>
              </a:prstGeom>
              <a:blipFill>
                <a:blip r:embed="rId5"/>
                <a:stretch>
                  <a:fillRect l="-1622" t="-5806" r="-680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92" name="yt_shape_10692"/>
          <p:cNvSpPr txBox="1"/>
          <p:nvPr/>
        </p:nvSpPr>
        <p:spPr>
          <a:xfrm>
            <a:off x="540000" y="594512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89" name="yt_shape_10689" title="H_113.6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8165" y="4451664"/>
            <a:ext cx="1915668" cy="1442988"/>
            <a:chOff x="0" y="0"/>
            <a:chExt cx="1915668" cy="1442988"/>
          </a:xfrm>
        </p:grpSpPr>
        <p:pic>
          <p:nvPicPr>
            <p:cNvPr id="2" name="yt_image_10689">
              <a:extLst>
                <a:ext uri="">
  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915668" cy="1046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91" name="yt_shape_10691"/>
            <p:cNvSpPr txBox="1"/>
            <p:nvPr/>
          </p:nvSpPr>
          <p:spPr>
            <a:xfrm>
              <a:off x="348370" y="108298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9A9340E-D3D2-5FA6-56A4-920E9A740F31}"/>
              </a:ext>
            </a:extLst>
          </p:cNvPr>
          <p:cNvSpPr txBox="1"/>
          <p:nvPr/>
        </p:nvSpPr>
        <p:spPr>
          <a:xfrm>
            <a:off x="10661042" y="1595289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900C67-FC83-04CA-C258-06D10A19107A}"/>
              </a:ext>
            </a:extLst>
          </p:cNvPr>
          <p:cNvSpPr txBox="1"/>
          <p:nvPr/>
        </p:nvSpPr>
        <p:spPr>
          <a:xfrm>
            <a:off x="5572661" y="2637825"/>
            <a:ext cx="637286" cy="8064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1DDDE39-87FB-BAFE-4F65-3D7088AC52F1}"/>
                  </a:ext>
                </a:extLst>
              </p:cNvPr>
              <p:cNvSpPr txBox="1"/>
              <p:nvPr/>
            </p:nvSpPr>
            <p:spPr>
              <a:xfrm>
                <a:off x="3935760" y="3864340"/>
                <a:ext cx="25297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1DDDE39-87FB-BAFE-4F65-3D7088AC52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5760" y="3864340"/>
                <a:ext cx="2529714" cy="554686"/>
              </a:xfrm>
              <a:prstGeom prst="rect">
                <a:avLst/>
              </a:prstGeom>
              <a:blipFill>
                <a:blip r:embed="rId7"/>
                <a:stretch>
                  <a:fillRect l="-3855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93" name="yt_shape_10693"/>
              <p:cNvSpPr txBox="1"/>
              <p:nvPr/>
            </p:nvSpPr>
            <p:spPr>
              <a:xfrm>
                <a:off x="540000" y="999557"/>
                <a:ext cx="4878451" cy="14007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693" name="yt_shape_10693" descr="{&quot;rangeId&quot;:23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878451" cy="1400768"/>
              </a:xfrm>
              <a:prstGeom prst="rect">
                <a:avLst/>
              </a:prstGeom>
              <a:blipFill>
                <a:blip r:embed="rId2"/>
                <a:stretch>
                  <a:fillRect l="-3875" t="-3930" r="-2750" b="-4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96" name="yt_shape_10696"/>
              <p:cNvSpPr txBox="1"/>
              <p:nvPr/>
            </p:nvSpPr>
            <p:spPr>
              <a:xfrm>
                <a:off x="540000" y="2450285"/>
                <a:ext cx="5516447" cy="16762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96" name="yt_shape_106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50285"/>
                <a:ext cx="5516447" cy="1676228"/>
              </a:xfrm>
              <a:prstGeom prst="rect">
                <a:avLst/>
              </a:prstGeom>
              <a:blipFill>
                <a:blip r:embed="rId3"/>
                <a:stretch>
                  <a:fillRect l="-3425" r="-2210" b="-10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98" name="yt_shape_10698"/>
              <p:cNvSpPr txBox="1"/>
              <p:nvPr/>
            </p:nvSpPr>
            <p:spPr>
              <a:xfrm>
                <a:off x="540000" y="4177301"/>
                <a:ext cx="5771580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698" name="yt_shape_10698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77744"/>
                <a:ext cx="5771580" cy="469167"/>
              </a:xfrm>
              <a:prstGeom prst="rect">
                <a:avLst/>
              </a:prstGeom>
              <a:blipFill>
                <a:blip r:embed="rId4"/>
                <a:stretch>
                  <a:fillRect l="-3277" t="-3896" r="-200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00" name="yt_shape_10700"/>
              <p:cNvSpPr txBox="1"/>
              <p:nvPr/>
            </p:nvSpPr>
            <p:spPr>
              <a:xfrm>
                <a:off x="540000" y="4697256"/>
                <a:ext cx="4706801" cy="15211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00" name="yt_shape_107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97256"/>
                <a:ext cx="4706801" cy="1521186"/>
              </a:xfrm>
              <a:prstGeom prst="rect">
                <a:avLst/>
              </a:prstGeom>
              <a:blipFill>
                <a:blip r:embed="rId5"/>
                <a:stretch>
                  <a:fillRect l="-4016" t="-1205" r="-1554" b="-11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6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96" grpId="0" uiExpand="1" build="allAtOnce"/>
      <p:bldP spid="10700" grpId="0" uiExpand="1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1295</Words>
  <Application>Microsoft Office PowerPoint</Application>
  <PresentationFormat>宽屏</PresentationFormat>
  <Paragraphs>120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2023-11-07T03:09:10Z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