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1" r:id="rId7"/>
    <p:sldId id="376" r:id="rId8"/>
    <p:sldId id="378" r:id="rId9"/>
    <p:sldId id="380" r:id="rId10"/>
    <p:sldId id="381" r:id="rId11"/>
    <p:sldId id="382" r:id="rId12"/>
    <p:sldId id="383" r:id="rId13"/>
    <p:sldId id="39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5" name="yt_shape_12305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04" name="yt_image_12304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7" name="yt_shape_12307"/>
          <p:cNvSpPr txBox="1"/>
          <p:nvPr/>
        </p:nvSpPr>
        <p:spPr>
          <a:xfrm>
            <a:off x="540120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勾股定理解决实际问题：用勾股定理解决生活中的一些实际问题，关键是构建或抽象出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三角形，然后利用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勾股定理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BD06E1-D7F9-94E2-3597-65EBE46340FC}"/>
              </a:ext>
            </a:extLst>
          </p:cNvPr>
          <p:cNvSpPr txBox="1"/>
          <p:nvPr/>
        </p:nvSpPr>
        <p:spPr>
          <a:xfrm>
            <a:off x="1364509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B3118-08F6-C37C-3D66-ECF279D25D7D}"/>
              </a:ext>
            </a:extLst>
          </p:cNvPr>
          <p:cNvSpPr txBox="1"/>
          <p:nvPr/>
        </p:nvSpPr>
        <p:spPr>
          <a:xfrm>
            <a:off x="5022109" y="393215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勾股定理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611256" y="78693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如图是一副秋千架，如图是从正面看，当秋千绳子自然下垂时，踏板离地面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踏板厚度忽略不计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，右图是从侧面看，当秋千踏板荡起至点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离地面的垂直高度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，离秋千支柱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不考虑支柱的直径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，求秋千支柱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85" name="yt_shape_12385"/>
          <p:cNvSpPr txBox="1"/>
          <p:nvPr/>
        </p:nvSpPr>
        <p:spPr>
          <a:xfrm>
            <a:off x="611137" y="4714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82" name="yt_shape_12382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19465" y="2782614"/>
            <a:ext cx="2207133" cy="1805319"/>
            <a:chOff x="0" y="0"/>
            <a:chExt cx="2207133" cy="1805319"/>
          </a:xfrm>
        </p:grpSpPr>
        <p:pic>
          <p:nvPicPr>
            <p:cNvPr id="2" name="yt_image_1238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7133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4" name="yt_shape_12384"/>
            <p:cNvSpPr txBox="1"/>
            <p:nvPr/>
          </p:nvSpPr>
          <p:spPr>
            <a:xfrm>
              <a:off x="494102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386">
            <a:extLst>
              <a:ext uri="{FF2B5EF4-FFF2-40B4-BE49-F238E27FC236}">
                <a16:creationId xmlns:a16="http://schemas.microsoft.com/office/drawing/2014/main" id="{8DEB9290-8129-BFC8-43E9-91FF53032B65}"/>
              </a:ext>
            </a:extLst>
          </p:cNvPr>
          <p:cNvSpPr txBox="1"/>
          <p:nvPr/>
        </p:nvSpPr>
        <p:spPr>
          <a:xfrm>
            <a:off x="623392" y="2636912"/>
            <a:ext cx="435055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由勾股定理得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2387">
            <a:extLst>
              <a:ext uri="{FF2B5EF4-FFF2-40B4-BE49-F238E27FC236}">
                <a16:creationId xmlns:a16="http://schemas.microsoft.com/office/drawing/2014/main" id="{0D82C2A5-737C-2DF3-A7C2-B9F455A48B76}"/>
              </a:ext>
            </a:extLst>
          </p:cNvPr>
          <p:cNvSpPr txBox="1"/>
          <p:nvPr/>
        </p:nvSpPr>
        <p:spPr>
          <a:xfrm>
            <a:off x="623392" y="5516872"/>
            <a:ext cx="36500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秋千支柱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9" name="yt_shape_12389"/>
          <p:cNvSpPr txBox="1"/>
          <p:nvPr/>
        </p:nvSpPr>
        <p:spPr>
          <a:xfrm>
            <a:off x="540000" y="1172247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88" name="yt_image_12388" title="H_50.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72247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1" name="yt_shape_12391"/>
          <p:cNvSpPr txBox="1"/>
          <p:nvPr/>
        </p:nvSpPr>
        <p:spPr>
          <a:xfrm>
            <a:off x="540119" y="186983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城气象台测得台风中心在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城正西方向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处，以每小时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方向移动，距离台风中心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的范围内是受台风影响的区域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城是否受到这次台风的影响？为什么？</a:t>
            </a:r>
          </a:p>
        </p:txBody>
      </p:sp>
      <p:sp>
        <p:nvSpPr>
          <p:cNvPr id="2" name="yt_shape_12393"/>
          <p:cNvSpPr txBox="1"/>
          <p:nvPr/>
        </p:nvSpPr>
        <p:spPr>
          <a:xfrm>
            <a:off x="540000" y="3941063"/>
            <a:ext cx="5084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如图，过点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94" name="yt_image_12394" title="H_165.723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931049"/>
            <a:ext cx="2304256" cy="171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2396" title="H_131.67">
            <a:extLst>
              <a:ext uri="{FF2B5EF4-FFF2-40B4-BE49-F238E27FC236}">
                <a16:creationId xmlns:a16="http://schemas.microsoft.com/office/drawing/2014/main" id="{F633C6A2-7B8F-6D68-E638-31972F20C799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7" y="4948721"/>
            <a:ext cx="2016224" cy="130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98">
            <a:extLst>
              <a:ext uri="{FF2B5EF4-FFF2-40B4-BE49-F238E27FC236}">
                <a16:creationId xmlns:a16="http://schemas.microsoft.com/office/drawing/2014/main" id="{4D30144A-9268-27D0-ECCE-BE01F39219B5}"/>
              </a:ext>
            </a:extLst>
          </p:cNvPr>
          <p:cNvSpPr txBox="1"/>
          <p:nvPr/>
        </p:nvSpPr>
        <p:spPr>
          <a:xfrm>
            <a:off x="602517" y="4509120"/>
            <a:ext cx="588141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320km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160km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200km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城会受到台风的影响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9" name="yt_shape_12399"/>
          <p:cNvSpPr txBox="1"/>
          <p:nvPr/>
        </p:nvSpPr>
        <p:spPr>
          <a:xfrm>
            <a:off x="540000" y="2240822"/>
            <a:ext cx="10070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城受到这次台风影响，那么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城遭受这次台风的影响有多长时间？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400"/>
              <p:cNvSpPr txBox="1"/>
              <p:nvPr/>
            </p:nvSpPr>
            <p:spPr>
              <a:xfrm>
                <a:off x="540000" y="2872489"/>
                <a:ext cx="7497245" cy="2891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160km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200km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上存在点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满足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200km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240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城遭受这次台风的影响有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6h.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2400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2489"/>
                <a:ext cx="7497245" cy="2891946"/>
              </a:xfrm>
              <a:prstGeom prst="rect">
                <a:avLst/>
              </a:prstGeom>
              <a:blipFill>
                <a:blip r:embed="rId2"/>
                <a:stretch>
                  <a:fillRect l="-2522" t="-1684" r="-1465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2396" title="H_131.67">
            <a:extLst>
              <a:ext uri="{FF2B5EF4-FFF2-40B4-BE49-F238E27FC236}">
                <a16:creationId xmlns:a16="http://schemas.microsoft.com/office/drawing/2014/main" id="{C291605E-76FB-4F96-FD1F-DDE876AFB6B2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284984"/>
            <a:ext cx="2016224" cy="130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000" y="168824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08" name="yt_image_1230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8824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1" name="yt_shape_12311"/>
          <p:cNvSpPr txBox="1"/>
          <p:nvPr/>
        </p:nvSpPr>
        <p:spPr>
          <a:xfrm>
            <a:off x="540000" y="2391539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会用勾股定理解决简单的实际问题</a:t>
            </a:r>
          </a:p>
        </p:txBody>
      </p:sp>
      <p:sp>
        <p:nvSpPr>
          <p:cNvPr id="12312" name="yt_shape_12312"/>
          <p:cNvSpPr txBox="1"/>
          <p:nvPr/>
        </p:nvSpPr>
        <p:spPr>
          <a:xfrm>
            <a:off x="540119" y="2891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1.如图，书架上放了四个文件夹，已知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16" name="yt_table_12316_skip" title="H_7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964063"/>
                  </p:ext>
                </p:extLst>
              </p:nvPr>
            </p:nvGraphicFramePr>
            <p:xfrm>
              <a:off x="540000" y="3850539"/>
              <a:ext cx="4278758" cy="889064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78924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B.23cm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316" name="yt_table_12316_skip" descr="{&quot;rangeId&quot;:3,&quot;type&quot;:&quot;Option&quot;,&quot;drawing&quot;:[&quot;yt_shape_12313&quot;]}" title="H_7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964063"/>
                  </p:ext>
                </p:extLst>
              </p:nvPr>
            </p:nvGraphicFramePr>
            <p:xfrm>
              <a:off x="540000" y="3062297"/>
              <a:ext cx="4278758" cy="889064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78924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A.20cm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B.23cm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6101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C.25cm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9116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13" name="yt_shape_12313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19305" y="3850539"/>
            <a:ext cx="1130427" cy="1679589"/>
            <a:chOff x="0" y="0"/>
            <a:chExt cx="1130427" cy="1679589"/>
          </a:xfrm>
        </p:grpSpPr>
        <p:pic>
          <p:nvPicPr>
            <p:cNvPr id="2" name="yt_image_12313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30427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5" name="yt_shape_12315"/>
            <p:cNvSpPr txBox="1"/>
            <p:nvPr/>
          </p:nvSpPr>
          <p:spPr>
            <a:xfrm>
              <a:off x="31932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05746">
            <a:extLst>
              <a:ext uri="{FF2B5EF4-FFF2-40B4-BE49-F238E27FC236}">
                <a16:creationId xmlns:a16="http://schemas.microsoft.com/office/drawing/2014/main" id="{310BB22E-A98B-A858-9FCC-CBFAEC51DD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3086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28F3401-E7A9-6875-3D6A-3BFA40053802}"/>
              </a:ext>
            </a:extLst>
          </p:cNvPr>
          <p:cNvSpPr txBox="1"/>
          <p:nvPr/>
        </p:nvSpPr>
        <p:spPr>
          <a:xfrm>
            <a:off x="1974108" y="33197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如图，某会展中心在会展期间准备将高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的楼道上铺地毯，已知地毯每平方米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元，请你帮助计算一下，铺完这个楼道至少需要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21" name="yt_shape_12321"/>
          <p:cNvSpPr txBox="1"/>
          <p:nvPr/>
        </p:nvSpPr>
        <p:spPr>
          <a:xfrm>
            <a:off x="540000" y="35989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18" name="yt_shape_12318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0441" y="2011799"/>
            <a:ext cx="2071116" cy="1536714"/>
            <a:chOff x="0" y="0"/>
            <a:chExt cx="2071116" cy="1536714"/>
          </a:xfrm>
        </p:grpSpPr>
        <p:pic>
          <p:nvPicPr>
            <p:cNvPr id="2" name="yt_image_1231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1116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0" name="yt_shape_12320"/>
            <p:cNvSpPr txBox="1"/>
            <p:nvPr/>
          </p:nvSpPr>
          <p:spPr>
            <a:xfrm>
              <a:off x="502277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22" name="yt_shape_12322"/>
          <p:cNvSpPr txBox="1"/>
          <p:nvPr/>
        </p:nvSpPr>
        <p:spPr>
          <a:xfrm>
            <a:off x="540119" y="397240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中提出了如下问题：今有户不知高广，竿不知长短，横之不出四尺，从之不出二尺，斜之适出，问户高、广、斜各几何？这段话的意思是：今有门不知其高宽；有竿，不知其长短，横放，竿比门宽长出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尺；竖放，竿比门高长出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尺；斜放，竿与门对角线恰好相等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问门高、宽和对角线的长各是多少？则该问题中的门高是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尺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10C12E-331B-33D2-8B4C-E16C81AC3872}"/>
              </a:ext>
            </a:extLst>
          </p:cNvPr>
          <p:cNvSpPr txBox="1"/>
          <p:nvPr/>
        </p:nvSpPr>
        <p:spPr>
          <a:xfrm>
            <a:off x="9289307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CC0A01-3976-0481-6E1C-84D04B1202CA}"/>
              </a:ext>
            </a:extLst>
          </p:cNvPr>
          <p:cNvSpPr txBox="1"/>
          <p:nvPr/>
        </p:nvSpPr>
        <p:spPr>
          <a:xfrm>
            <a:off x="4717308" y="58275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yt_shape_12323"/>
          <p:cNvSpPr txBox="1"/>
          <p:nvPr/>
        </p:nvSpPr>
        <p:spPr>
          <a:xfrm>
            <a:off x="540119" y="13217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小军发现学校旗杆上端的绳子垂直到地面还多了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，他把绳子斜着拉直，使下端刚好触地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此时绳子下端距旗杆底部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，那么旗杆的高度为多少米？</a:t>
            </a:r>
          </a:p>
        </p:txBody>
      </p:sp>
      <p:sp>
        <p:nvSpPr>
          <p:cNvPr id="12327" name="yt_shape_12327"/>
          <p:cNvSpPr txBox="1"/>
          <p:nvPr/>
        </p:nvSpPr>
        <p:spPr>
          <a:xfrm>
            <a:off x="540000" y="36546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24" name="yt_shape_12324" title="H_104.17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2218" y="2281222"/>
            <a:ext cx="1067562" cy="1322973"/>
            <a:chOff x="0" y="0"/>
            <a:chExt cx="1067562" cy="1322973"/>
          </a:xfrm>
        </p:grpSpPr>
        <p:pic>
          <p:nvPicPr>
            <p:cNvPr id="2" name="yt_image_1232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67562" cy="926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6" name="yt_shape_12326"/>
            <p:cNvSpPr txBox="1"/>
            <p:nvPr/>
          </p:nvSpPr>
          <p:spPr>
            <a:xfrm>
              <a:off x="500" y="9629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328" name="yt_shape_12328"/>
          <p:cNvSpPr txBox="1"/>
          <p:nvPr/>
        </p:nvSpPr>
        <p:spPr>
          <a:xfrm>
            <a:off x="540000" y="4028131"/>
            <a:ext cx="736579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解：设旗杆的高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，则绳子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sp>
        <p:nvSpPr>
          <p:cNvPr id="12329" name="yt_shape_12329"/>
          <p:cNvSpPr txBox="1"/>
          <p:nvPr/>
        </p:nvSpPr>
        <p:spPr>
          <a:xfrm>
            <a:off x="540000" y="5467697"/>
            <a:ext cx="3085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答：旗杆的高度为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8" grpId="0" build="allAtOnce"/>
      <p:bldP spid="1232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0" name="yt_shape_12330"/>
          <p:cNvSpPr txBox="1"/>
          <p:nvPr/>
        </p:nvSpPr>
        <p:spPr>
          <a:xfrm>
            <a:off x="539881" y="844612"/>
            <a:ext cx="6908943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勾股定理在稍复杂的组合图形中的应用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31" name="yt_shape_12331"/>
              <p:cNvSpPr txBox="1"/>
              <p:nvPr/>
            </p:nvSpPr>
            <p:spPr>
              <a:xfrm>
                <a:off x="540000" y="1344177"/>
                <a:ext cx="11111999" cy="7734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长的细木棒放入长、宽、高分别为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的长方体无盖盒子中，则细木棒露在盒子外面的最短长度是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12331" name="yt_shape_12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4177"/>
                <a:ext cx="11111999" cy="773481"/>
              </a:xfrm>
              <a:prstGeom prst="rect">
                <a:avLst/>
              </a:prstGeom>
              <a:blipFill>
                <a:blip r:embed="rId2"/>
                <a:stretch>
                  <a:fillRect l="-1701" t="-11111" b="-246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33" name="yt_shape_12333"/>
          <p:cNvSpPr txBox="1"/>
          <p:nvPr/>
        </p:nvSpPr>
        <p:spPr>
          <a:xfrm>
            <a:off x="519192" y="217294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重合，折痕交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p:sp>
        <p:nvSpPr>
          <p:cNvPr id="12337" name="yt_shape_12337"/>
          <p:cNvSpPr txBox="1"/>
          <p:nvPr/>
        </p:nvSpPr>
        <p:spPr>
          <a:xfrm>
            <a:off x="539881" y="5026894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2334" name="yt_shape_12334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3308131"/>
            <a:ext cx="1823085" cy="1677491"/>
            <a:chOff x="0" y="0"/>
            <a:chExt cx="1823085" cy="1677491"/>
          </a:xfrm>
        </p:grpSpPr>
        <p:pic>
          <p:nvPicPr>
            <p:cNvPr id="2" name="yt_image_12334">
              <a:extLst>
                <a:ext uri="">
  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085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36" name="yt_shape_12336"/>
            <p:cNvSpPr txBox="1"/>
            <p:nvPr/>
          </p:nvSpPr>
          <p:spPr>
            <a:xfrm>
              <a:off x="378261" y="1308159"/>
              <a:ext cx="1102562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06004">
            <a:extLst>
              <a:ext uri="{FF2B5EF4-FFF2-40B4-BE49-F238E27FC236}">
                <a16:creationId xmlns:a16="http://schemas.microsoft.com/office/drawing/2014/main" id="{6CBBDB9C-4F00-8AF2-BB0F-0BAA17B33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8839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06639B0-902B-3C77-D4C9-7C674EADC744}"/>
              </a:ext>
            </a:extLst>
          </p:cNvPr>
          <p:cNvSpPr txBox="1"/>
          <p:nvPr/>
        </p:nvSpPr>
        <p:spPr>
          <a:xfrm>
            <a:off x="6888088" y="16728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2338">
                <a:extLst>
                  <a:ext uri="{FF2B5EF4-FFF2-40B4-BE49-F238E27FC236}">
                    <a16:creationId xmlns:a16="http://schemas.microsoft.com/office/drawing/2014/main" id="{46917AA9-CBE6-43D1-0F13-CD29D65CE830}"/>
                  </a:ext>
                </a:extLst>
              </p:cNvPr>
              <p:cNvSpPr txBox="1"/>
              <p:nvPr/>
            </p:nvSpPr>
            <p:spPr>
              <a:xfrm>
                <a:off x="554149" y="3012299"/>
                <a:ext cx="3153107" cy="1260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2338">
                <a:extLst>
                  <a:ext uri="{FF2B5EF4-FFF2-40B4-BE49-F238E27FC236}">
                    <a16:creationId xmlns:a16="http://schemas.microsoft.com/office/drawing/2014/main" id="{46917AA9-CBE6-43D1-0F13-CD29D65CE8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149" y="3012299"/>
                <a:ext cx="3153107" cy="1260217"/>
              </a:xfrm>
              <a:prstGeom prst="rect">
                <a:avLst/>
              </a:prstGeom>
              <a:blipFill>
                <a:blip r:embed="rId5"/>
                <a:stretch>
                  <a:fillRect l="-5996" t="-8696" r="-4836" b="-14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340">
            <a:extLst>
              <a:ext uri="{FF2B5EF4-FFF2-40B4-BE49-F238E27FC236}">
                <a16:creationId xmlns:a16="http://schemas.microsoft.com/office/drawing/2014/main" id="{43E79005-883C-5E5E-ABE7-3A1FEB782CB4}"/>
              </a:ext>
            </a:extLst>
          </p:cNvPr>
          <p:cNvSpPr txBox="1"/>
          <p:nvPr/>
        </p:nvSpPr>
        <p:spPr>
          <a:xfrm>
            <a:off x="519192" y="4246958"/>
            <a:ext cx="6753452" cy="14773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由翻折的性质可知：</a:t>
            </a:r>
          </a:p>
          <a:p>
            <a:pPr algn="l" eaLnBrk="1" latinLnBrk="0" hangingPunct="0"/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中，由勾股定理，得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DN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2341">
            <a:extLst>
              <a:ext uri="{FF2B5EF4-FFF2-40B4-BE49-F238E27FC236}">
                <a16:creationId xmlns:a16="http://schemas.microsoft.com/office/drawing/2014/main" id="{D9C9F7CC-68BA-F33D-FAB4-8D0EC713205D}"/>
              </a:ext>
            </a:extLst>
          </p:cNvPr>
          <p:cNvSpPr txBox="1"/>
          <p:nvPr/>
        </p:nvSpPr>
        <p:spPr>
          <a:xfrm>
            <a:off x="549414" y="5726450"/>
            <a:ext cx="1854675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2" name="yt_shape_12342"/>
          <p:cNvSpPr txBox="1"/>
          <p:nvPr/>
        </p:nvSpPr>
        <p:spPr>
          <a:xfrm>
            <a:off x="540000" y="1520353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易凭经验猜想导致错误</a:t>
            </a:r>
          </a:p>
        </p:txBody>
      </p:sp>
      <p:sp>
        <p:nvSpPr>
          <p:cNvPr id="12343" name="yt_shape_12343"/>
          <p:cNvSpPr txBox="1"/>
          <p:nvPr/>
        </p:nvSpPr>
        <p:spPr>
          <a:xfrm>
            <a:off x="540119" y="20199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如图，一架长为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的梯子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斜靠在墙上，梯子的顶端距地面的垂直距离为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，如果梯子的顶端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沿墙下滑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，那么梯子的底端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外移的距离：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540000" y="53749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44" name="yt_shape_12344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5637" y="3611848"/>
            <a:ext cx="1220724" cy="1712736"/>
            <a:chOff x="0" y="0"/>
            <a:chExt cx="1220724" cy="1712736"/>
          </a:xfrm>
        </p:grpSpPr>
        <p:pic>
          <p:nvPicPr>
            <p:cNvPr id="2" name="yt_image_1234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072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46" name="yt_shape_12346"/>
            <p:cNvSpPr txBox="1"/>
            <p:nvPr/>
          </p:nvSpPr>
          <p:spPr>
            <a:xfrm>
              <a:off x="77081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406235">
            <a:extLst>
              <a:ext uri="{FF2B5EF4-FFF2-40B4-BE49-F238E27FC236}">
                <a16:creationId xmlns:a16="http://schemas.microsoft.com/office/drawing/2014/main" id="{93850088-A473-3ECD-4B96-B7CA738BE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968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E08FA6D-4183-5EF9-2745-1EE49BE6DB78}"/>
              </a:ext>
            </a:extLst>
          </p:cNvPr>
          <p:cNvSpPr txBox="1"/>
          <p:nvPr/>
        </p:nvSpPr>
        <p:spPr>
          <a:xfrm>
            <a:off x="4047383" y="29240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9" name="yt_shape_12349"/>
          <p:cNvSpPr txBox="1"/>
          <p:nvPr/>
        </p:nvSpPr>
        <p:spPr>
          <a:xfrm>
            <a:off x="540000" y="214429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48" name="yt_image_12348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429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1" name="yt_shape_12351"/>
          <p:cNvSpPr txBox="1"/>
          <p:nvPr/>
        </p:nvSpPr>
        <p:spPr>
          <a:xfrm>
            <a:off x="540119" y="2836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在数轴上，若以点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的长为半径作弧，交数轴于点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55" name="yt_table_12355_skip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702358"/>
                  </p:ext>
                </p:extLst>
              </p:nvPr>
            </p:nvGraphicFramePr>
            <p:xfrm>
              <a:off x="540000" y="3795594"/>
              <a:ext cx="4207447" cy="925704"/>
            </p:xfrm>
            <a:graphic>
              <a:graphicData uri="http://schemas.openxmlformats.org/drawingml/2006/table">
                <a:tbl>
                  <a:tblPr/>
                  <a:tblGrid>
                    <a:gridCol w="2807145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400302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355" name="yt_table_12355_skip" descr="{&quot;rangeId&quot;:11,&quot;type&quot;:&quot;Option&quot;,&quot;drawing&quot;:[&quot;yt_shape_12352&quot;]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702358"/>
                  </p:ext>
                </p:extLst>
              </p:nvPr>
            </p:nvGraphicFramePr>
            <p:xfrm>
              <a:off x="540000" y="2551304"/>
              <a:ext cx="4207447" cy="925704"/>
            </p:xfrm>
            <a:graphic>
              <a:graphicData uri="http://schemas.openxmlformats.org/drawingml/2006/table">
                <a:tbl>
                  <a:tblPr/>
                  <a:tblGrid>
                    <a:gridCol w="2807145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400302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49892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435" t="-3947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597" r="-4989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435" t="-10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52" name="yt_shape_12352_skip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07429" y="3795594"/>
            <a:ext cx="2442591" cy="1278396"/>
            <a:chOff x="0" y="0"/>
            <a:chExt cx="2442591" cy="1278396"/>
          </a:xfrm>
        </p:grpSpPr>
        <p:pic>
          <p:nvPicPr>
            <p:cNvPr id="2" name="yt_image_12352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442591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54" name="yt_shape_12354"/>
            <p:cNvSpPr txBox="1"/>
            <p:nvPr/>
          </p:nvSpPr>
          <p:spPr>
            <a:xfrm>
              <a:off x="688014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4ED8BB-0089-EB5D-811E-324FD08A07C7}"/>
              </a:ext>
            </a:extLst>
          </p:cNvPr>
          <p:cNvSpPr txBox="1"/>
          <p:nvPr/>
        </p:nvSpPr>
        <p:spPr>
          <a:xfrm>
            <a:off x="8662246" y="32648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56" name="yt_shape_12356"/>
              <p:cNvSpPr txBox="1"/>
              <p:nvPr/>
            </p:nvSpPr>
            <p:spPr>
              <a:xfrm>
                <a:off x="540119" y="1952157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是安庆市在拆除违章建筑后的一块三角形空地，已知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若要在这块空地上种草皮，按每平方米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元计算，则需要资金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56" name="yt_shape_12356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2157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r="-1207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61" name="yt_shape_12361"/>
          <p:cNvSpPr txBox="1"/>
          <p:nvPr/>
        </p:nvSpPr>
        <p:spPr>
          <a:xfrm>
            <a:off x="540000" y="49431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58" name="yt_shape_12358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0708" y="3581149"/>
            <a:ext cx="2370582" cy="1311543"/>
            <a:chOff x="0" y="0"/>
            <a:chExt cx="2370582" cy="1311543"/>
          </a:xfrm>
        </p:grpSpPr>
        <p:pic>
          <p:nvPicPr>
            <p:cNvPr id="2" name="yt_image_12358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0582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0" name="yt_shape_12360"/>
            <p:cNvSpPr txBox="1"/>
            <p:nvPr/>
          </p:nvSpPr>
          <p:spPr>
            <a:xfrm>
              <a:off x="652010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C4FFB1-604D-BA75-A9AC-7307753E97EA}"/>
                  </a:ext>
                </a:extLst>
              </p:cNvPr>
              <p:cNvSpPr txBox="1"/>
              <p:nvPr/>
            </p:nvSpPr>
            <p:spPr>
              <a:xfrm>
                <a:off x="1974108" y="2852936"/>
                <a:ext cx="14629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C4FFB1-604D-BA75-A9AC-7307753E97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2852936"/>
                <a:ext cx="1462914" cy="554686"/>
              </a:xfrm>
              <a:prstGeom prst="rect">
                <a:avLst/>
              </a:prstGeom>
              <a:blipFill>
                <a:blip r:embed="rId4"/>
                <a:stretch>
                  <a:fillRect l="-666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2" name="yt_shape_12362"/>
          <p:cNvSpPr txBox="1"/>
          <p:nvPr/>
        </p:nvSpPr>
        <p:spPr>
          <a:xfrm>
            <a:off x="623392" y="836712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蚌埠市期末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由于大风，山坡上的一棵树甲被从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点处拦腰折断，如图所示，其树顶端恰好落在另一棵树乙的根部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米，两棵树的水平距离为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米，求这棵树原来的高度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66" name="yt_shape_12366"/>
          <p:cNvSpPr txBox="1"/>
          <p:nvPr/>
        </p:nvSpPr>
        <p:spPr>
          <a:xfrm>
            <a:off x="623273" y="4191788"/>
            <a:ext cx="65" cy="2769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endParaRPr/>
          </a:p>
        </p:txBody>
      </p:sp>
      <p:grpSp>
        <p:nvGrpSpPr>
          <p:cNvPr id="12363" name="yt_shape_12363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1556792"/>
            <a:ext cx="1620599" cy="1722068"/>
            <a:chOff x="0" y="0"/>
            <a:chExt cx="1620599" cy="1722068"/>
          </a:xfrm>
        </p:grpSpPr>
        <p:pic>
          <p:nvPicPr>
            <p:cNvPr id="2" name="yt_image_12363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0599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65" name="yt_shape_12365"/>
            <p:cNvSpPr txBox="1"/>
            <p:nvPr/>
          </p:nvSpPr>
          <p:spPr>
            <a:xfrm>
              <a:off x="200835" y="1352736"/>
              <a:ext cx="1254928" cy="36933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2367">
            <a:extLst>
              <a:ext uri="{FF2B5EF4-FFF2-40B4-BE49-F238E27FC236}">
                <a16:creationId xmlns:a16="http://schemas.microsoft.com/office/drawing/2014/main" id="{2727632D-2524-F5D6-F2D8-FAEDFE2B2CC0}"/>
              </a:ext>
            </a:extLst>
          </p:cNvPr>
          <p:cNvSpPr txBox="1"/>
          <p:nvPr/>
        </p:nvSpPr>
        <p:spPr>
          <a:xfrm>
            <a:off x="623273" y="2111404"/>
            <a:ext cx="691535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解：如图，过点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2368" title="H_105.39">
            <a:extLst>
              <a:ext uri="{FF2B5EF4-FFF2-40B4-BE49-F238E27FC236}">
                <a16:creationId xmlns:a16="http://schemas.microsoft.com/office/drawing/2014/main" id="{F36AE10C-DF69-CCCE-68A9-7F6CC8B5B296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0278" y="3613407"/>
            <a:ext cx="2028825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70">
            <a:extLst>
              <a:ext uri="{FF2B5EF4-FFF2-40B4-BE49-F238E27FC236}">
                <a16:creationId xmlns:a16="http://schemas.microsoft.com/office/drawing/2014/main" id="{64110217-B586-837B-B10B-2C44D5EC32C3}"/>
              </a:ext>
            </a:extLst>
          </p:cNvPr>
          <p:cNvSpPr txBox="1"/>
          <p:nvPr/>
        </p:nvSpPr>
        <p:spPr>
          <a:xfrm>
            <a:off x="3093884" y="1826008"/>
            <a:ext cx="1284006" cy="6463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/>
            <a:endParaRPr/>
          </a:p>
        </p:txBody>
      </p:sp>
      <p:sp>
        <p:nvSpPr>
          <p:cNvPr id="6" name="yt_shape_12372">
            <a:extLst>
              <a:ext uri="{FF2B5EF4-FFF2-40B4-BE49-F238E27FC236}">
                <a16:creationId xmlns:a16="http://schemas.microsoft.com/office/drawing/2014/main" id="{EEB47C0A-6473-D79D-557C-C72FF9263FB0}"/>
              </a:ext>
            </a:extLst>
          </p:cNvPr>
          <p:cNvSpPr txBox="1"/>
          <p:nvPr/>
        </p:nvSpPr>
        <p:spPr>
          <a:xfrm>
            <a:off x="623273" y="2609853"/>
            <a:ext cx="31627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由题意可得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米，</a:t>
            </a:r>
          </a:p>
        </p:txBody>
      </p:sp>
      <p:sp>
        <p:nvSpPr>
          <p:cNvPr id="7" name="yt_shape_12373">
            <a:extLst>
              <a:ext uri="{FF2B5EF4-FFF2-40B4-BE49-F238E27FC236}">
                <a16:creationId xmlns:a16="http://schemas.microsoft.com/office/drawing/2014/main" id="{D44D68AA-C64A-918E-882C-E940D9ADE9C9}"/>
              </a:ext>
            </a:extLst>
          </p:cNvPr>
          <p:cNvSpPr txBox="1"/>
          <p:nvPr/>
        </p:nvSpPr>
        <p:spPr>
          <a:xfrm>
            <a:off x="623273" y="3089156"/>
            <a:ext cx="165910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2374">
                <a:extLst>
                  <a:ext uri="{FF2B5EF4-FFF2-40B4-BE49-F238E27FC236}">
                    <a16:creationId xmlns:a16="http://schemas.microsoft.com/office/drawing/2014/main" id="{5B8880C7-CD4B-757A-060B-9DDAF0A236AB}"/>
                  </a:ext>
                </a:extLst>
              </p:cNvPr>
              <p:cNvSpPr txBox="1"/>
              <p:nvPr/>
            </p:nvSpPr>
            <p:spPr>
              <a:xfrm>
                <a:off x="623273" y="3568459"/>
                <a:ext cx="6250109" cy="417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8" name="yt_shape_12374">
                <a:extLst>
                  <a:ext uri="{FF2B5EF4-FFF2-40B4-BE49-F238E27FC236}">
                    <a16:creationId xmlns:a16="http://schemas.microsoft.com/office/drawing/2014/main" id="{5B8880C7-CD4B-757A-060B-9DDAF0A23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73" y="3568459"/>
                <a:ext cx="6250109" cy="417615"/>
              </a:xfrm>
              <a:prstGeom prst="rect">
                <a:avLst/>
              </a:prstGeom>
              <a:blipFill>
                <a:blip r:embed="rId4"/>
                <a:stretch>
                  <a:fillRect l="-2924" t="-15942" r="-2047" b="-4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376">
            <a:extLst>
              <a:ext uri="{FF2B5EF4-FFF2-40B4-BE49-F238E27FC236}">
                <a16:creationId xmlns:a16="http://schemas.microsoft.com/office/drawing/2014/main" id="{6710C6CF-546C-D008-6C8C-08520138C623}"/>
              </a:ext>
            </a:extLst>
          </p:cNvPr>
          <p:cNvSpPr txBox="1"/>
          <p:nvPr/>
        </p:nvSpPr>
        <p:spPr>
          <a:xfrm>
            <a:off x="623273" y="4097968"/>
            <a:ext cx="179536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377">
                <a:extLst>
                  <a:ext uri="{FF2B5EF4-FFF2-40B4-BE49-F238E27FC236}">
                    <a16:creationId xmlns:a16="http://schemas.microsoft.com/office/drawing/2014/main" id="{5A853348-DBE1-74DE-8DC9-F863B162BEF6}"/>
                  </a:ext>
                </a:extLst>
              </p:cNvPr>
              <p:cNvSpPr txBox="1"/>
              <p:nvPr/>
            </p:nvSpPr>
            <p:spPr>
              <a:xfrm>
                <a:off x="623273" y="4577271"/>
                <a:ext cx="5931047" cy="4169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377">
                <a:extLst>
                  <a:ext uri="{FF2B5EF4-FFF2-40B4-BE49-F238E27FC236}">
                    <a16:creationId xmlns:a16="http://schemas.microsoft.com/office/drawing/2014/main" id="{5A853348-DBE1-74DE-8DC9-F863B162B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73" y="4577271"/>
                <a:ext cx="5931047" cy="416974"/>
              </a:xfrm>
              <a:prstGeom prst="rect">
                <a:avLst/>
              </a:prstGeom>
              <a:blipFill>
                <a:blip r:embed="rId5"/>
                <a:stretch>
                  <a:fillRect l="-3083" t="-17647" r="-2261" b="-44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379">
            <a:extLst>
              <a:ext uri="{FF2B5EF4-FFF2-40B4-BE49-F238E27FC236}">
                <a16:creationId xmlns:a16="http://schemas.microsoft.com/office/drawing/2014/main" id="{17C27637-E300-F0C9-B723-8567851F0AF6}"/>
              </a:ext>
            </a:extLst>
          </p:cNvPr>
          <p:cNvSpPr txBox="1"/>
          <p:nvPr/>
        </p:nvSpPr>
        <p:spPr>
          <a:xfrm>
            <a:off x="623273" y="5106139"/>
            <a:ext cx="407643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" name="yt_shape_12380">
            <a:extLst>
              <a:ext uri="{FF2B5EF4-FFF2-40B4-BE49-F238E27FC236}">
                <a16:creationId xmlns:a16="http://schemas.microsoft.com/office/drawing/2014/main" id="{654A7E9C-B963-D54A-B7ED-DA0D65F3CC27}"/>
              </a:ext>
            </a:extLst>
          </p:cNvPr>
          <p:cNvSpPr txBox="1"/>
          <p:nvPr/>
        </p:nvSpPr>
        <p:spPr>
          <a:xfrm>
            <a:off x="623273" y="5585442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这棵树原来的高度是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1507</Words>
  <Application>Microsoft Office PowerPoint</Application>
  <PresentationFormat>宽屏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