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7" r:id="rId7"/>
    <p:sldId id="378" r:id="rId8"/>
    <p:sldId id="379" r:id="rId9"/>
    <p:sldId id="382" r:id="rId10"/>
    <p:sldId id="385" r:id="rId11"/>
    <p:sldId id="387" r:id="rId12"/>
    <p:sldId id="388" r:id="rId13"/>
    <p:sldId id="395" r:id="rId14"/>
    <p:sldId id="390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0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0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8" name="yt_shape_10508"/>
          <p:cNvSpPr txBox="1"/>
          <p:nvPr/>
        </p:nvSpPr>
        <p:spPr>
          <a:xfrm>
            <a:off x="540000" y="232575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07" name="yt_image_1050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0" name="yt_shape_10510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同类二次根式：化成最简二次根式后，它们的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被开方数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相同的式子，叫做同类二次根式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二次根式的加减，先把各个二次根式化成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最简二次根式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，再把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同类二次根式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合并同类二次根式与合并同类项类似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E9FCEC-C8C1-C87D-F5EF-97AAFF9A489D}"/>
              </a:ext>
            </a:extLst>
          </p:cNvPr>
          <p:cNvSpPr txBox="1"/>
          <p:nvPr/>
        </p:nvSpPr>
        <p:spPr>
          <a:xfrm>
            <a:off x="7079507" y="297653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被开方数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7C1368-3113-DA56-628A-BBF1772BD37C}"/>
              </a:ext>
            </a:extLst>
          </p:cNvPr>
          <p:cNvSpPr txBox="1"/>
          <p:nvPr/>
        </p:nvSpPr>
        <p:spPr>
          <a:xfrm>
            <a:off x="6469908" y="392750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最简二次根式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21955C-9F40-8164-2808-E0E4259E176C}"/>
              </a:ext>
            </a:extLst>
          </p:cNvPr>
          <p:cNvSpPr txBox="1"/>
          <p:nvPr/>
        </p:nvSpPr>
        <p:spPr>
          <a:xfrm>
            <a:off x="9822707" y="392750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同类二次根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B98D54-A91B-8F77-8EFB-08005BF43559}"/>
              </a:ext>
            </a:extLst>
          </p:cNvPr>
          <p:cNvSpPr txBox="1"/>
          <p:nvPr/>
        </p:nvSpPr>
        <p:spPr>
          <a:xfrm>
            <a:off x="450108" y="44029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7" name="yt_shape_10577"/>
              <p:cNvSpPr txBox="1"/>
              <p:nvPr/>
            </p:nvSpPr>
            <p:spPr>
              <a:xfrm>
                <a:off x="540119" y="1324590"/>
                <a:ext cx="11111999" cy="958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是否存在正整数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，使其满足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？若存在，请求出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的值；若不存在，请说明理由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7" name="yt_shape_10577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8660"/>
              </a:xfrm>
              <a:prstGeom prst="rect">
                <a:avLst/>
              </a:prstGeom>
              <a:blipFill>
                <a:blip r:embed="rId2"/>
                <a:stretch>
                  <a:fillRect l="-1701" t="-1911" r="-54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9" name="yt_shape_10579"/>
              <p:cNvSpPr txBox="1"/>
              <p:nvPr/>
            </p:nvSpPr>
            <p:spPr>
              <a:xfrm>
                <a:off x="540000" y="2334038"/>
                <a:ext cx="7701019" cy="35593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解：存在正整数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，使其满足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是同类二次根式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正整数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="">
          <p:sp>
            <p:nvSpPr>
              <p:cNvPr id="10579" name="yt_shape_10579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4038"/>
                <a:ext cx="7701019" cy="3559372"/>
              </a:xfrm>
              <a:prstGeom prst="rect">
                <a:avLst/>
              </a:prstGeom>
              <a:blipFill>
                <a:blip r:embed="rId3"/>
                <a:stretch>
                  <a:fillRect l="-2454" t="-514" r="-1504" b="-4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9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2" name="yt_shape_10582"/>
          <p:cNvSpPr txBox="1"/>
          <p:nvPr/>
        </p:nvSpPr>
        <p:spPr>
          <a:xfrm>
            <a:off x="540000" y="951299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81" name="yt_image_10581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1299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84" name="yt_shape_10584"/>
              <p:cNvSpPr txBox="1"/>
              <p:nvPr/>
            </p:nvSpPr>
            <p:spPr>
              <a:xfrm>
                <a:off x="540119" y="1648882"/>
                <a:ext cx="11111999" cy="25363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你会求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的整数部分和小数部分吗？阅读以下解答过程：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，小数部分为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运用上述方法求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84" name="yt_shape_10584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2536335"/>
              </a:xfrm>
              <a:prstGeom prst="rect">
                <a:avLst/>
              </a:prstGeom>
              <a:blipFill>
                <a:blip r:embed="rId3"/>
                <a:stretch>
                  <a:fillRect l="-1701" t="-481" b="-6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90" name="yt_shape_10590"/>
              <p:cNvSpPr txBox="1"/>
              <p:nvPr/>
            </p:nvSpPr>
            <p:spPr>
              <a:xfrm>
                <a:off x="540000" y="4224923"/>
                <a:ext cx="5437642" cy="2041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的整数部分为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小数部分为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90" name="yt_shape_105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4923"/>
                <a:ext cx="5437642" cy="2041777"/>
              </a:xfrm>
              <a:prstGeom prst="rect">
                <a:avLst/>
              </a:prstGeom>
              <a:blipFill>
                <a:blip r:embed="rId4"/>
                <a:stretch>
                  <a:fillRect l="-3475" t="-896" r="-2354" b="-8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0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2" name="yt_shape_10592"/>
              <p:cNvSpPr txBox="1"/>
              <p:nvPr/>
            </p:nvSpPr>
            <p:spPr>
              <a:xfrm>
                <a:off x="540120" y="1337670"/>
                <a:ext cx="11111999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，判断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92" name="yt_shape_10592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54749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94" name="yt_shape_10594"/>
              <p:cNvSpPr txBox="1"/>
              <p:nvPr/>
            </p:nvSpPr>
            <p:spPr>
              <a:xfrm>
                <a:off x="540000" y="2343207"/>
                <a:ext cx="4899033" cy="35371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由题意可知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594" name="yt_shape_105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3207"/>
                <a:ext cx="4899033" cy="3537122"/>
              </a:xfrm>
              <a:prstGeom prst="rect">
                <a:avLst/>
              </a:prstGeom>
              <a:blipFill>
                <a:blip r:embed="rId3"/>
                <a:stretch>
                  <a:fillRect l="-3861" t="-1377" r="-2740" b="-4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7" name="yt_shape_10597"/>
          <p:cNvSpPr txBox="1"/>
          <p:nvPr/>
        </p:nvSpPr>
        <p:spPr>
          <a:xfrm>
            <a:off x="3370431" y="1047500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596" name="yt_image_105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096899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9" name="yt_shape_10599"/>
          <p:cNvSpPr txBox="1"/>
          <p:nvPr/>
        </p:nvSpPr>
        <p:spPr>
          <a:xfrm>
            <a:off x="3787676" y="152592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传统文化显智慧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求三角形面积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00" name="yt_shape_10600"/>
              <p:cNvSpPr txBox="1"/>
              <p:nvPr/>
            </p:nvSpPr>
            <p:spPr>
              <a:xfrm>
                <a:off x="540119" y="2005228"/>
                <a:ext cx="11111999" cy="2271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阅读与思考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【阅读】古希腊的几何学家海伦，在数学史上以解决几何测量问题而闻名，在他的著作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一书中，给出了一个公式：如果一个三角形的三边长分别为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，则三角形的面积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，此公式称为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海伦公式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0" name="yt_shape_10600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7728"/>
                <a:ext cx="11111999" cy="2271712"/>
              </a:xfrm>
              <a:prstGeom prst="rect">
                <a:avLst/>
              </a:prstGeom>
              <a:blipFill>
                <a:blip r:embed="rId3"/>
                <a:stretch>
                  <a:fillRect l="-1701" t="-2419" r="-439" b="-6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05" name="yt_shape_10605"/>
          <p:cNvSpPr txBox="1"/>
          <p:nvPr/>
        </p:nvSpPr>
        <p:spPr>
          <a:xfrm>
            <a:off x="540000" y="58478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335360" y="1268760"/>
                <a:ext cx="11111999" cy="38801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【思考运用】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已知李大爷有一块三角形的菜地，如图，测得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，则李大爷这块菜地的面积为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在上面【阅读】材料基础上，若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，则此三角形的面积为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268760"/>
                <a:ext cx="11111999" cy="3880165"/>
              </a:xfrm>
              <a:prstGeom prst="rect">
                <a:avLst/>
              </a:prstGeom>
              <a:blipFill>
                <a:blip r:embed="rId2"/>
                <a:stretch>
                  <a:fillRect l="-1646" t="-1256" r="-1207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B803C0-F7A3-6533-4A31-F9E5DFD762AB}"/>
                  </a:ext>
                </a:extLst>
              </p:cNvPr>
              <p:cNvSpPr txBox="1"/>
              <p:nvPr/>
            </p:nvSpPr>
            <p:spPr>
              <a:xfrm>
                <a:off x="3598149" y="2091980"/>
                <a:ext cx="11581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B803C0-F7A3-6533-4A31-F9E5DFD762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8149" y="2091980"/>
                <a:ext cx="1158114" cy="618694"/>
              </a:xfrm>
              <a:prstGeom prst="rect">
                <a:avLst/>
              </a:prstGeom>
              <a:blipFill>
                <a:blip r:embed="rId3"/>
                <a:stretch>
                  <a:fillRect l="-7895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74595D-28A8-04E2-3A14-1237BE99BC9D}"/>
                  </a:ext>
                </a:extLst>
              </p:cNvPr>
              <p:cNvSpPr txBox="1"/>
              <p:nvPr/>
            </p:nvSpPr>
            <p:spPr>
              <a:xfrm>
                <a:off x="717730" y="4590684"/>
                <a:ext cx="100571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74595D-28A8-04E2-3A14-1237BE99B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730" y="4590684"/>
                <a:ext cx="1005714" cy="558241"/>
              </a:xfrm>
              <a:prstGeom prst="rect">
                <a:avLst/>
              </a:prstGeom>
              <a:blipFill>
                <a:blip r:embed="rId4"/>
                <a:stretch>
                  <a:fillRect l="-969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yt_shape_10602" title="H_103.7211">
            <a:extLst>
              <a:ext uri="{FF2B5EF4-FFF2-40B4-BE49-F238E27FC236}">
                <a16:creationId xmlns:a16="http://schemas.microsoft.com/office/drawing/2014/main" id="{410E8E7D-4B54-27FD-07EF-A46F0D1CA26F}"/>
              </a:ext>
            </a:extLst>
          </p:cNvPr>
          <p:cNvGrpSpPr/>
          <p:nvPr/>
        </p:nvGrpSpPr>
        <p:grpSpPr>
          <a:xfrm>
            <a:off x="9264352" y="2348880"/>
            <a:ext cx="1458468" cy="1317258"/>
            <a:chOff x="0" y="0"/>
            <a:chExt cx="1458468" cy="1317258"/>
          </a:xfrm>
        </p:grpSpPr>
        <p:pic>
          <p:nvPicPr>
            <p:cNvPr id="5" name="yt_image_10602">
              <a:extLst>
                <a:ext uri="{FF2B5EF4-FFF2-40B4-BE49-F238E27FC236}">
                  <a16:creationId xmlns:a16="http://schemas.microsoft.com/office/drawing/2014/main" id="{40B5225C-2686-54C9-2B62-05CF88650768}"/>
                </a:ex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58468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0604">
              <a:extLst>
                <a:ext uri="{FF2B5EF4-FFF2-40B4-BE49-F238E27FC236}">
                  <a16:creationId xmlns:a16="http://schemas.microsoft.com/office/drawing/2014/main" id="{0A841132-44F4-D6AF-A518-2A3437AE5936}"/>
                </a:ext>
              </a:extLst>
            </p:cNvPr>
            <p:cNvSpPr txBox="1"/>
            <p:nvPr/>
          </p:nvSpPr>
          <p:spPr>
            <a:xfrm>
              <a:off x="195953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3" name="yt_shape_10513"/>
          <p:cNvSpPr txBox="1"/>
          <p:nvPr/>
        </p:nvSpPr>
        <p:spPr>
          <a:xfrm>
            <a:off x="540000" y="2517816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12" name="yt_image_10512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7816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5" name="yt_shape_10515"/>
          <p:cNvSpPr txBox="1"/>
          <p:nvPr/>
        </p:nvSpPr>
        <p:spPr>
          <a:xfrm>
            <a:off x="540000" y="3221113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同类二次根式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6" name="yt_shape_10516"/>
              <p:cNvSpPr txBox="1"/>
              <p:nvPr/>
            </p:nvSpPr>
            <p:spPr>
              <a:xfrm>
                <a:off x="540000" y="3720678"/>
                <a:ext cx="942578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下列二次根式中，与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16" name="yt_shape_1051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0678"/>
                <a:ext cx="9425785" cy="466666"/>
              </a:xfrm>
              <a:prstGeom prst="rect">
                <a:avLst/>
              </a:prstGeom>
              <a:blipFill>
                <a:blip r:embed="rId3"/>
                <a:stretch>
                  <a:fillRect l="-2005" t="-3896" r="-97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18" name="yt_table_10518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1978289"/>
                  </p:ext>
                </p:extLst>
              </p:nvPr>
            </p:nvGraphicFramePr>
            <p:xfrm>
              <a:off x="540000" y="4238132"/>
              <a:ext cx="7927849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18" name="yt_table_10518" descr="{&quot;rangeId&quot;:4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1978289"/>
                  </p:ext>
                </p:extLst>
              </p:nvPr>
            </p:nvGraphicFramePr>
            <p:xfrm>
              <a:off x="540000" y="2620316"/>
              <a:ext cx="7927849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133"/>
                        </a:ext>
                      </a:extLst>
                    </a:gridCol>
                    <a:gridCol w="1417765">
                      <a:extLst>
                        <a:ext uri="{9D8B030D-6E8A-4147-A177-3AD203B41FA5}">
                          <a16:colId xmlns:a16="http://schemas.microsoft.com/office/drawing/2014/main" val="1013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368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62" r="-16516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127" r="-6563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8798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838973" title="H_28.801733">
            <a:extLst>
              <a:ext uri="{FF2B5EF4-FFF2-40B4-BE49-F238E27FC236}">
                <a16:creationId xmlns:a16="http://schemas.microsoft.com/office/drawing/2014/main" id="{4981021A-514F-ACEE-2949-4261FEAA46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2604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557DAF-2B92-8037-5CA1-93ADAF448C27}"/>
              </a:ext>
            </a:extLst>
          </p:cNvPr>
          <p:cNvSpPr txBox="1"/>
          <p:nvPr/>
        </p:nvSpPr>
        <p:spPr>
          <a:xfrm>
            <a:off x="9124215" y="3673872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9" name="yt_shape_10519"/>
              <p:cNvSpPr txBox="1"/>
              <p:nvPr/>
            </p:nvSpPr>
            <p:spPr>
              <a:xfrm>
                <a:off x="540000" y="1816586"/>
                <a:ext cx="5742341" cy="35848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在下列二次根式中：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能与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9" name="yt_shape_10519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6586"/>
                <a:ext cx="5742341" cy="3584828"/>
              </a:xfrm>
              <a:prstGeom prst="rect">
                <a:avLst/>
              </a:prstGeom>
              <a:blipFill>
                <a:blip r:embed="rId2"/>
                <a:stretch>
                  <a:fillRect l="-3291" t="-1531" r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9A61E6-8B66-4C2B-1748-FFAA19D11CD1}"/>
                  </a:ext>
                </a:extLst>
              </p:cNvPr>
              <p:cNvSpPr txBox="1"/>
              <p:nvPr/>
            </p:nvSpPr>
            <p:spPr>
              <a:xfrm>
                <a:off x="3714016" y="3212818"/>
                <a:ext cx="1418464" cy="617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569A61E6-8B66-4C2B-1748-FFAA19D11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016" y="3212818"/>
                <a:ext cx="1418464" cy="617550"/>
              </a:xfrm>
              <a:prstGeom prst="rect">
                <a:avLst/>
              </a:prstGeom>
              <a:blipFill>
                <a:blip r:embed="rId3"/>
                <a:stretch>
                  <a:fillRect l="-643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414F7C2-12E5-31E0-4B98-85A6A46532E3}"/>
              </a:ext>
            </a:extLst>
          </p:cNvPr>
          <p:cNvCxnSpPr/>
          <p:nvPr/>
        </p:nvCxnSpPr>
        <p:spPr>
          <a:xfrm>
            <a:off x="3499227" y="3802612"/>
            <a:ext cx="15432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EDE1E1-9D2E-54C1-791A-0774DA6CB504}"/>
                  </a:ext>
                </a:extLst>
              </p:cNvPr>
              <p:cNvSpPr txBox="1"/>
              <p:nvPr/>
            </p:nvSpPr>
            <p:spPr>
              <a:xfrm>
                <a:off x="3714016" y="3736756"/>
                <a:ext cx="229806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A1EDE1E1-9D2E-54C1-791A-0774DA6CB5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016" y="3736756"/>
                <a:ext cx="2298066" cy="765061"/>
              </a:xfrm>
              <a:prstGeom prst="rect">
                <a:avLst/>
              </a:prstGeom>
              <a:blipFill>
                <a:blip r:embed="rId4"/>
                <a:stretch>
                  <a:fillRect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AB00246-2257-4E28-8D14-FFA3C296FC22}"/>
              </a:ext>
            </a:extLst>
          </p:cNvPr>
          <p:cNvCxnSpPr/>
          <p:nvPr/>
        </p:nvCxnSpPr>
        <p:spPr>
          <a:xfrm>
            <a:off x="3499227" y="4474061"/>
            <a:ext cx="242284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8D783E-CD27-E591-A64F-09DA896DE4B7}"/>
                  </a:ext>
                </a:extLst>
              </p:cNvPr>
              <p:cNvSpPr txBox="1"/>
              <p:nvPr/>
            </p:nvSpPr>
            <p:spPr>
              <a:xfrm>
                <a:off x="3714016" y="4408205"/>
                <a:ext cx="1667827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EA8D783E-CD27-E591-A64F-09DA896DE4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4016" y="4408205"/>
                <a:ext cx="1667827" cy="1005345"/>
              </a:xfrm>
              <a:prstGeom prst="rect">
                <a:avLst/>
              </a:prstGeom>
              <a:blipFill>
                <a:blip r:embed="rId5"/>
                <a:stretch>
                  <a:fillRect l="-5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B67964-AE56-7415-6FF9-C51A136887BA}"/>
              </a:ext>
            </a:extLst>
          </p:cNvPr>
          <p:cNvCxnSpPr/>
          <p:nvPr/>
        </p:nvCxnSpPr>
        <p:spPr>
          <a:xfrm>
            <a:off x="3499227" y="5385794"/>
            <a:ext cx="179260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29" name="yt_shape_10529"/>
              <p:cNvSpPr txBox="1"/>
              <p:nvPr/>
            </p:nvSpPr>
            <p:spPr>
              <a:xfrm>
                <a:off x="540000" y="1399565"/>
                <a:ext cx="673767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29" name="yt_shape_1052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737678" cy="469167"/>
              </a:xfrm>
              <a:prstGeom prst="rect">
                <a:avLst/>
              </a:prstGeom>
              <a:blipFill>
                <a:blip r:embed="rId2"/>
                <a:stretch>
                  <a:fillRect l="-2805" t="-3896" r="-171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1" name="yt_table_10531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0379727"/>
                  </p:ext>
                </p:extLst>
              </p:nvPr>
            </p:nvGraphicFramePr>
            <p:xfrm>
              <a:off x="540000" y="1919520"/>
              <a:ext cx="4988751" cy="929260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31" name="yt_table_10531" descr="{&quot;rangeId&quot;:7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0379727"/>
                  </p:ext>
                </p:extLst>
              </p:nvPr>
            </p:nvGraphicFramePr>
            <p:xfrm>
              <a:off x="540000" y="1919520"/>
              <a:ext cx="4988751" cy="929260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8345" b="-1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60793" b="-1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3834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32" name="yt_shape_10532"/>
          <p:cNvSpPr txBox="1"/>
          <p:nvPr/>
        </p:nvSpPr>
        <p:spPr>
          <a:xfrm>
            <a:off x="540000" y="2899363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下列运算，结果正确的是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3" name="yt_table_10533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285598"/>
                  </p:ext>
                </p:extLst>
              </p:nvPr>
            </p:nvGraphicFramePr>
            <p:xfrm>
              <a:off x="540000" y="3378666"/>
              <a:ext cx="6352668" cy="926783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748344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33" name="yt_table_10533" descr="{&quot;rangeId&quot;:8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285598"/>
                  </p:ext>
                </p:extLst>
              </p:nvPr>
            </p:nvGraphicFramePr>
            <p:xfrm>
              <a:off x="540000" y="3378666"/>
              <a:ext cx="6352668" cy="926783"/>
            </p:xfrm>
            <a:graphic>
              <a:graphicData uri="http://schemas.openxmlformats.org/drawingml/2006/table">
                <a:tbl>
                  <a:tblPr/>
                  <a:tblGrid>
                    <a:gridCol w="3604324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748344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896" r="-7618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1264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0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5263" r="-7618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1264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34" name="yt_shape_10534"/>
              <p:cNvSpPr txBox="1"/>
              <p:nvPr/>
            </p:nvSpPr>
            <p:spPr>
              <a:xfrm>
                <a:off x="540000" y="4356032"/>
                <a:ext cx="8210966" cy="1974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杭州市中考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广西北部湾经济区中考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哈尔滨市中考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34" name="yt_shape_10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6032"/>
                <a:ext cx="8210966" cy="1974387"/>
              </a:xfrm>
              <a:prstGeom prst="rect">
                <a:avLst/>
              </a:prstGeom>
              <a:blipFill>
                <a:blip r:embed="rId5"/>
                <a:stretch>
                  <a:fillRect l="-2301" t="-1238" r="-1262" b="-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39216" title="H_28.801733">
            <a:extLst>
              <a:ext uri="{FF2B5EF4-FFF2-40B4-BE49-F238E27FC236}">
                <a16:creationId xmlns:a16="http://schemas.microsoft.com/office/drawing/2014/main" id="{B7253FE6-8515-2E18-574D-2C1BA90C00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FE975A-D1DE-2E2C-ACBB-D0E8B79FFF90}"/>
              </a:ext>
            </a:extLst>
          </p:cNvPr>
          <p:cNvSpPr txBox="1"/>
          <p:nvPr/>
        </p:nvSpPr>
        <p:spPr>
          <a:xfrm>
            <a:off x="6444643" y="1352759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1611B7-56A2-7E47-57D6-DDB329E12CA2}"/>
              </a:ext>
            </a:extLst>
          </p:cNvPr>
          <p:cNvSpPr txBox="1"/>
          <p:nvPr/>
        </p:nvSpPr>
        <p:spPr>
          <a:xfrm>
            <a:off x="4488589" y="28525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4B21D-DB16-3D76-DAD7-A8780AB4456E}"/>
                  </a:ext>
                </a:extLst>
              </p:cNvPr>
              <p:cNvSpPr txBox="1"/>
              <p:nvPr/>
            </p:nvSpPr>
            <p:spPr>
              <a:xfrm>
                <a:off x="5377843" y="4293096"/>
                <a:ext cx="11581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4B21D-DB16-3D76-DAD7-A8780AB44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7843" y="4293096"/>
                <a:ext cx="1158114" cy="615392"/>
              </a:xfrm>
              <a:prstGeom prst="rect">
                <a:avLst/>
              </a:prstGeom>
              <a:blipFill>
                <a:blip r:embed="rId7"/>
                <a:stretch>
                  <a:fillRect l="-789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3D76AD-48B8-7908-9B7D-E66289FCBF0D}"/>
              </a:ext>
            </a:extLst>
          </p:cNvPr>
          <p:cNvCxnSpPr/>
          <p:nvPr/>
        </p:nvCxnSpPr>
        <p:spPr>
          <a:xfrm>
            <a:off x="5163054" y="4797152"/>
            <a:ext cx="12828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7AB478-8F91-1EFA-7954-33DDF9B57B72}"/>
                  </a:ext>
                </a:extLst>
              </p:cNvPr>
              <p:cNvSpPr txBox="1"/>
              <p:nvPr/>
            </p:nvSpPr>
            <p:spPr>
              <a:xfrm>
                <a:off x="7832117" y="4757825"/>
                <a:ext cx="85331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7AB478-8F91-1EFA-7954-33DDF9B57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2117" y="4757825"/>
                <a:ext cx="853314" cy="61539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50F360E-1FE3-E2B8-212E-52348AD8DD61}"/>
              </a:ext>
            </a:extLst>
          </p:cNvPr>
          <p:cNvCxnSpPr/>
          <p:nvPr/>
        </p:nvCxnSpPr>
        <p:spPr>
          <a:xfrm>
            <a:off x="7617329" y="5301208"/>
            <a:ext cx="9780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B734A1-9FB8-7C07-658D-4CEFF264B584}"/>
                  </a:ext>
                </a:extLst>
              </p:cNvPr>
              <p:cNvSpPr txBox="1"/>
              <p:nvPr/>
            </p:nvSpPr>
            <p:spPr>
              <a:xfrm>
                <a:off x="7135206" y="5373216"/>
                <a:ext cx="100571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B734A1-9FB8-7C07-658D-4CEFF264B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5206" y="5373216"/>
                <a:ext cx="1005713" cy="1005345"/>
              </a:xfrm>
              <a:prstGeom prst="rect">
                <a:avLst/>
              </a:prstGeom>
              <a:blipFill>
                <a:blip r:embed="rId9"/>
                <a:stretch>
                  <a:fillRect l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DCEA46C-2D0C-DCC6-CD1B-CD57EB4967C3}"/>
              </a:ext>
            </a:extLst>
          </p:cNvPr>
          <p:cNvCxnSpPr/>
          <p:nvPr/>
        </p:nvCxnSpPr>
        <p:spPr>
          <a:xfrm>
            <a:off x="7053742" y="6093296"/>
            <a:ext cx="11304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0" name="yt_shape_10540"/>
              <p:cNvSpPr txBox="1"/>
              <p:nvPr/>
            </p:nvSpPr>
            <p:spPr>
              <a:xfrm>
                <a:off x="540000" y="1604722"/>
                <a:ext cx="4168321" cy="949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540" name="yt_shape_10540" descr="{&quot;rangeId&quot;:1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68321" cy="949299"/>
              </a:xfrm>
              <a:prstGeom prst="rect">
                <a:avLst/>
              </a:prstGeom>
              <a:blipFill>
                <a:blip r:embed="rId2"/>
                <a:stretch>
                  <a:fillRect l="-4539" t="-5806" r="-351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43" name="yt_shape_10543"/>
              <p:cNvSpPr txBox="1"/>
              <p:nvPr/>
            </p:nvSpPr>
            <p:spPr>
              <a:xfrm>
                <a:off x="540000" y="2603980"/>
                <a:ext cx="4719754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43" name="yt_shape_105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3980"/>
                <a:ext cx="4719754" cy="993542"/>
              </a:xfrm>
              <a:prstGeom prst="rect">
                <a:avLst/>
              </a:prstGeom>
              <a:blipFill>
                <a:blip r:embed="rId3"/>
                <a:stretch>
                  <a:fillRect l="-4005" t="-1840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45" name="yt_shape_10545"/>
              <p:cNvSpPr txBox="1"/>
              <p:nvPr/>
            </p:nvSpPr>
            <p:spPr>
              <a:xfrm>
                <a:off x="540000" y="3648310"/>
                <a:ext cx="374031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45" name="yt_shape_10545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3588"/>
                <a:ext cx="3740319" cy="920637"/>
              </a:xfrm>
              <a:prstGeom prst="rect">
                <a:avLst/>
              </a:prstGeom>
              <a:blipFill>
                <a:blip r:embed="rId4"/>
                <a:stretch>
                  <a:fillRect l="-5057" r="-4078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47" name="yt_shape_10547"/>
              <p:cNvSpPr txBox="1"/>
              <p:nvPr/>
            </p:nvSpPr>
            <p:spPr>
              <a:xfrm>
                <a:off x="540000" y="4619735"/>
                <a:ext cx="4411977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47" name="yt_shape_10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9735"/>
                <a:ext cx="4411977" cy="993542"/>
              </a:xfrm>
              <a:prstGeom prst="rect">
                <a:avLst/>
              </a:prstGeom>
              <a:blipFill>
                <a:blip r:embed="rId5"/>
                <a:stretch>
                  <a:fillRect l="-4288" t="-2454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3" grpId="0" uiExpand="1" build="allAtOnce"/>
      <p:bldP spid="10547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" name="yt_shape_10549"/>
          <p:cNvSpPr txBox="1"/>
          <p:nvPr/>
        </p:nvSpPr>
        <p:spPr>
          <a:xfrm>
            <a:off x="540000" y="3126108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对同类二次根式的概念理解不透彻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0" name="yt_shape_10550"/>
              <p:cNvSpPr txBox="1"/>
              <p:nvPr/>
            </p:nvSpPr>
            <p:spPr>
              <a:xfrm>
                <a:off x="540000" y="3625673"/>
                <a:ext cx="8075609" cy="466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0" name="yt_shape_10550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5673"/>
                <a:ext cx="8075609" cy="466218"/>
              </a:xfrm>
              <a:prstGeom prst="rect">
                <a:avLst/>
              </a:prstGeom>
              <a:blipFill>
                <a:blip r:embed="rId2"/>
                <a:stretch>
                  <a:fillRect l="-2341" t="-5263" r="-143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839451" title="H_28.801733">
            <a:extLst>
              <a:ext uri="{FF2B5EF4-FFF2-40B4-BE49-F238E27FC236}">
                <a16:creationId xmlns:a16="http://schemas.microsoft.com/office/drawing/2014/main" id="{4034D191-4637-4DFB-F481-E0EDA3AB95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6543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026836-99C0-7CC2-AA48-151938FA5B6A}"/>
              </a:ext>
            </a:extLst>
          </p:cNvPr>
          <p:cNvSpPr txBox="1"/>
          <p:nvPr/>
        </p:nvSpPr>
        <p:spPr>
          <a:xfrm>
            <a:off x="7914097" y="3578867"/>
            <a:ext cx="637285" cy="555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" name="yt_shape_10553"/>
          <p:cNvSpPr txBox="1"/>
          <p:nvPr/>
        </p:nvSpPr>
        <p:spPr>
          <a:xfrm>
            <a:off x="540000" y="143545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52" name="yt_image_10552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3545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55" name="yt_shape_10555"/>
              <p:cNvSpPr txBox="1"/>
              <p:nvPr/>
            </p:nvSpPr>
            <p:spPr>
              <a:xfrm>
                <a:off x="540000" y="2127319"/>
                <a:ext cx="728808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55" name="yt_shape_1055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7319"/>
                <a:ext cx="7288085" cy="466666"/>
              </a:xfrm>
              <a:prstGeom prst="rect">
                <a:avLst/>
              </a:prstGeom>
              <a:blipFill>
                <a:blip r:embed="rId3"/>
                <a:stretch>
                  <a:fillRect l="-2594" t="-5195" r="-1590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57" name="yt_table_1055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1089841"/>
                  </p:ext>
                </p:extLst>
              </p:nvPr>
            </p:nvGraphicFramePr>
            <p:xfrm>
              <a:off x="540000" y="2644773"/>
              <a:ext cx="7328853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D.75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57" name="yt_table_10557" descr="{&quot;rangeId&quot;:13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1089841"/>
                  </p:ext>
                </p:extLst>
              </p:nvPr>
            </p:nvGraphicFramePr>
            <p:xfrm>
              <a:off x="540000" y="2109323"/>
              <a:ext cx="7328853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711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D.75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58" name="yt_shape_10558"/>
              <p:cNvSpPr txBox="1"/>
              <p:nvPr/>
            </p:nvSpPr>
            <p:spPr>
              <a:xfrm>
                <a:off x="540120" y="3330421"/>
                <a:ext cx="11111999" cy="996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化简后被开方数为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，只有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符合题意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故选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58" name="yt_shape_10558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30421"/>
                <a:ext cx="11111999" cy="996042"/>
              </a:xfrm>
              <a:prstGeom prst="rect">
                <a:avLst/>
              </a:prstGeom>
              <a:blipFill>
                <a:blip r:embed="rId5"/>
                <a:stretch>
                  <a:fillRect l="-1701" t="-1829" r="-220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60" name="yt_shape_10560"/>
              <p:cNvSpPr txBox="1"/>
              <p:nvPr/>
            </p:nvSpPr>
            <p:spPr>
              <a:xfrm>
                <a:off x="540000" y="4377251"/>
                <a:ext cx="865006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，小数部分为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60" name="yt_shape_1056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77251"/>
                <a:ext cx="8650060" cy="465577"/>
              </a:xfrm>
              <a:prstGeom prst="rect">
                <a:avLst/>
              </a:prstGeom>
              <a:blipFill>
                <a:blip r:embed="rId6"/>
                <a:stretch>
                  <a:fillRect l="-2185" t="-3947" r="-105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62" name="yt_table_10562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547975"/>
                  </p:ext>
                </p:extLst>
              </p:nvPr>
            </p:nvGraphicFramePr>
            <p:xfrm>
              <a:off x="540000" y="4893616"/>
              <a:ext cx="5274437" cy="889128"/>
            </p:xfrm>
            <a:graphic>
              <a:graphicData uri="http://schemas.openxmlformats.org/drawingml/2006/table">
                <a:tbl>
                  <a:tblPr/>
                  <a:tblGrid>
                    <a:gridCol w="404241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32027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62" name="yt_table_10562" descr="{&quot;rangeId&quot;:14,&quot;type&quot;:&quot;Option&quot;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547975"/>
                  </p:ext>
                </p:extLst>
              </p:nvPr>
            </p:nvGraphicFramePr>
            <p:xfrm>
              <a:off x="540000" y="4358166"/>
              <a:ext cx="5274437" cy="889128"/>
            </p:xfrm>
            <a:graphic>
              <a:graphicData uri="http://schemas.openxmlformats.org/drawingml/2006/table">
                <a:tbl>
                  <a:tblPr/>
                  <a:tblGrid>
                    <a:gridCol w="404241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32027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t="-3947" r="-30422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328713" t="-3947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69EDA3-0133-2689-4E2C-4F2BF2608364}"/>
              </a:ext>
            </a:extLst>
          </p:cNvPr>
          <p:cNvSpPr txBox="1"/>
          <p:nvPr/>
        </p:nvSpPr>
        <p:spPr>
          <a:xfrm>
            <a:off x="6989726" y="2080513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F9A6F6-6D5E-FF78-6D34-A0C5FB4B0CAD}"/>
              </a:ext>
            </a:extLst>
          </p:cNvPr>
          <p:cNvSpPr txBox="1"/>
          <p:nvPr/>
        </p:nvSpPr>
        <p:spPr>
          <a:xfrm>
            <a:off x="8355992" y="4330445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8" grpId="0" build="allAtOnce"/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3" name="yt_shape_10563"/>
              <p:cNvSpPr txBox="1"/>
              <p:nvPr/>
            </p:nvSpPr>
            <p:spPr>
              <a:xfrm>
                <a:off x="540000" y="2156480"/>
                <a:ext cx="1040836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一个等腰三角形两边长分别为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，那么这个三角形的周长为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63" name="yt_shape_1056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6480"/>
                <a:ext cx="10408362" cy="920637"/>
              </a:xfrm>
              <a:prstGeom prst="rect">
                <a:avLst/>
              </a:prstGeom>
              <a:blipFill>
                <a:blip r:embed="rId2"/>
                <a:stretch>
                  <a:fillRect l="-1816" r="-82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65" name="yt_table_10565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872593"/>
                  </p:ext>
                </p:extLst>
              </p:nvPr>
            </p:nvGraphicFramePr>
            <p:xfrm>
              <a:off x="540000" y="3127905"/>
              <a:ext cx="4561587" cy="924306"/>
            </p:xfrm>
            <a:graphic>
              <a:graphicData uri="http://schemas.openxmlformats.org/drawingml/2006/table">
                <a:tbl>
                  <a:tblPr/>
                  <a:tblGrid>
                    <a:gridCol w="3159697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B.7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65" name="yt_table_10565" descr="{&quot;rangeId&quot;:15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872593"/>
                  </p:ext>
                </p:extLst>
              </p:nvPr>
            </p:nvGraphicFramePr>
            <p:xfrm>
              <a:off x="540000" y="1871425"/>
              <a:ext cx="4561587" cy="924306"/>
            </p:xfrm>
            <a:graphic>
              <a:graphicData uri="http://schemas.openxmlformats.org/drawingml/2006/table">
                <a:tbl>
                  <a:tblPr/>
                  <a:tblGrid>
                    <a:gridCol w="3159697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44316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5652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44316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5652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66" name="yt_shape_10566"/>
              <p:cNvSpPr txBox="1"/>
              <p:nvPr/>
            </p:nvSpPr>
            <p:spPr>
              <a:xfrm>
                <a:off x="540000" y="4102795"/>
                <a:ext cx="861697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两个最简二次根式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相加得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66" name="yt_shape_10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2795"/>
                <a:ext cx="8616974" cy="469167"/>
              </a:xfrm>
              <a:prstGeom prst="rect">
                <a:avLst/>
              </a:prstGeom>
              <a:blipFill>
                <a:blip r:embed="rId4"/>
                <a:stretch>
                  <a:fillRect l="-2194" t="-2597" r="-1203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0585298-68C4-5085-7683-1A589001287F}"/>
              </a:ext>
            </a:extLst>
          </p:cNvPr>
          <p:cNvSpPr txBox="1"/>
          <p:nvPr/>
        </p:nvSpPr>
        <p:spPr>
          <a:xfrm>
            <a:off x="10056440" y="2156480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53570F-52A9-C9CE-14E5-EAD3B0966D4F}"/>
              </a:ext>
            </a:extLst>
          </p:cNvPr>
          <p:cNvSpPr txBox="1"/>
          <p:nvPr/>
        </p:nvSpPr>
        <p:spPr>
          <a:xfrm>
            <a:off x="8309129" y="4055989"/>
            <a:ext cx="778383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9" name="yt_shape_10569"/>
              <p:cNvSpPr txBox="1"/>
              <p:nvPr/>
            </p:nvSpPr>
            <p:spPr>
              <a:xfrm>
                <a:off x="540000" y="1492318"/>
                <a:ext cx="487845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569" name="yt_shape_10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92318"/>
                <a:ext cx="4878451" cy="920637"/>
              </a:xfrm>
              <a:prstGeom prst="rect">
                <a:avLst/>
              </a:prstGeom>
              <a:blipFill>
                <a:blip r:embed="rId2"/>
                <a:stretch>
                  <a:fillRect l="-3875" r="-275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1" name="yt_shape_10571"/>
              <p:cNvSpPr txBox="1"/>
              <p:nvPr/>
            </p:nvSpPr>
            <p:spPr>
              <a:xfrm>
                <a:off x="540000" y="2463743"/>
                <a:ext cx="4009559" cy="1491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0571" name="yt_shape_10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3743"/>
                <a:ext cx="4009559" cy="1491049"/>
              </a:xfrm>
              <a:prstGeom prst="rect">
                <a:avLst/>
              </a:prstGeom>
              <a:blipFill>
                <a:blip r:embed="rId3"/>
                <a:stretch>
                  <a:fillRect l="-4718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3" name="yt_shape_10573"/>
              <p:cNvSpPr txBox="1"/>
              <p:nvPr/>
            </p:nvSpPr>
            <p:spPr>
              <a:xfrm>
                <a:off x="540000" y="4005580"/>
                <a:ext cx="3245632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3" name="yt_shape_10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5580"/>
                <a:ext cx="3245632" cy="976999"/>
              </a:xfrm>
              <a:prstGeom prst="rect">
                <a:avLst/>
              </a:prstGeom>
              <a:blipFill>
                <a:blip r:embed="rId4"/>
                <a:stretch>
                  <a:fillRect l="-5827" r="-4699" b="-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75" name="yt_shape_10575"/>
              <p:cNvSpPr txBox="1"/>
              <p:nvPr/>
            </p:nvSpPr>
            <p:spPr>
              <a:xfrm>
                <a:off x="540000" y="5033367"/>
                <a:ext cx="3961469" cy="9908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75" name="yt_shape_10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33367"/>
                <a:ext cx="3961469" cy="990849"/>
              </a:xfrm>
              <a:prstGeom prst="rect">
                <a:avLst/>
              </a:prstGeom>
              <a:blipFill>
                <a:blip r:embed="rId5"/>
                <a:stretch>
                  <a:fillRect l="-4777" t="-246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80225E-3D1B-E753-52CF-6F6D77B1926C}"/>
              </a:ext>
            </a:extLst>
          </p:cNvPr>
          <p:cNvSpPr txBox="1"/>
          <p:nvPr/>
        </p:nvSpPr>
        <p:spPr>
          <a:xfrm>
            <a:off x="540000" y="1124744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1" grpId="0" uiExpand="1" build="allAtOnce"/>
      <p:bldP spid="10575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1389</Words>
  <Application>Microsoft Office PowerPoint</Application>
  <PresentationFormat>宽屏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48</cp:revision>
  <dcterms:created xsi:type="dcterms:W3CDTF">2023-05-05T05:33:04Z</dcterms:created>
  <dcterms:modified xsi:type="dcterms:W3CDTF">2023-11-07T03:08:27Z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