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2" r:id="rId7"/>
    <p:sldId id="373" r:id="rId8"/>
    <p:sldId id="375" r:id="rId9"/>
    <p:sldId id="376" r:id="rId10"/>
    <p:sldId id="378" r:id="rId11"/>
    <p:sldId id="379" r:id="rId12"/>
    <p:sldId id="382" r:id="rId13"/>
    <p:sldId id="380" r:id="rId14"/>
    <p:sldId id="383" r:id="rId15"/>
    <p:sldId id="385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81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" name="yt_shape_14991"/>
          <p:cNvSpPr txBox="1"/>
          <p:nvPr/>
        </p:nvSpPr>
        <p:spPr>
          <a:xfrm>
            <a:off x="540000" y="2004512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90" name="yt_image_14990" title="H_50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0451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93" name="yt_shape_14993"/>
              <p:cNvSpPr txBox="1"/>
              <p:nvPr/>
            </p:nvSpPr>
            <p:spPr>
              <a:xfrm>
                <a:off x="540119" y="2702095"/>
                <a:ext cx="11111999" cy="2511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频数和频率的概念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我们把一批数据中落在某个小组内数据的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个数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称为这个组的频数；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如果一批数据共有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个，而其中某一组数据是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个，那么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就是该组数据在这批数据中出现的频率；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各小组的频数之和等于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数据总数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，各小组的频率之和等于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93" name="yt_shape_14993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2095"/>
                <a:ext cx="11111999" cy="2511393"/>
              </a:xfrm>
              <a:prstGeom prst="rect">
                <a:avLst/>
              </a:prstGeom>
              <a:blipFill>
                <a:blip r:embed="rId3"/>
                <a:stretch>
                  <a:fillRect l="-1701" t="-1942" r="-1592" b="-6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3129B6-6AF3-71BA-F9E7-B0B822D5506F}"/>
              </a:ext>
            </a:extLst>
          </p:cNvPr>
          <p:cNvSpPr txBox="1"/>
          <p:nvPr/>
        </p:nvSpPr>
        <p:spPr>
          <a:xfrm>
            <a:off x="7003307" y="313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0657A6-1060-7C1D-BA14-9711747939FF}"/>
                  </a:ext>
                </a:extLst>
              </p:cNvPr>
              <p:cNvSpPr txBox="1"/>
              <p:nvPr/>
            </p:nvSpPr>
            <p:spPr>
              <a:xfrm>
                <a:off x="8900371" y="3429000"/>
                <a:ext cx="69665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0657A6-1060-7C1D-BA14-971174793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0371" y="3429000"/>
                <a:ext cx="696658" cy="729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4479BEE-720A-23A9-D2D5-A2CD712E95C8}"/>
              </a:ext>
            </a:extLst>
          </p:cNvPr>
          <p:cNvSpPr txBox="1"/>
          <p:nvPr/>
        </p:nvSpPr>
        <p:spPr>
          <a:xfrm>
            <a:off x="4564908" y="47180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数据总数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9E3D5D-69D1-BB0D-9E80-D55A724CD767}"/>
              </a:ext>
            </a:extLst>
          </p:cNvPr>
          <p:cNvSpPr txBox="1"/>
          <p:nvPr/>
        </p:nvSpPr>
        <p:spPr>
          <a:xfrm>
            <a:off x="9746507" y="47180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2" name="yt_shape_15042"/>
          <p:cNvSpPr txBox="1"/>
          <p:nvPr/>
        </p:nvSpPr>
        <p:spPr>
          <a:xfrm>
            <a:off x="540119" y="1434922"/>
            <a:ext cx="837889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请根据图表所提供的信息回答下列问题：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统计表中的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，并补全频数直方图；</a:t>
            </a:r>
          </a:p>
        </p:txBody>
      </p:sp>
      <p:sp>
        <p:nvSpPr>
          <p:cNvPr id="15044" name="yt_shape_15044"/>
          <p:cNvSpPr txBox="1"/>
          <p:nvPr/>
        </p:nvSpPr>
        <p:spPr>
          <a:xfrm>
            <a:off x="540119" y="2393528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补全的频数直方图如图所示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" name="yt_image_15045" title="H_151.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8929" y="3025195"/>
            <a:ext cx="3414141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7" name="yt_shape_15047"/>
          <p:cNvSpPr txBox="1"/>
          <p:nvPr/>
        </p:nvSpPr>
        <p:spPr>
          <a:xfrm>
            <a:off x="2993096" y="4980292"/>
            <a:ext cx="1313565" cy="8027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C8B182-F4BB-9AD6-8D1A-6E41459EC9CD}"/>
              </a:ext>
            </a:extLst>
          </p:cNvPr>
          <p:cNvSpPr txBox="1"/>
          <p:nvPr/>
        </p:nvSpPr>
        <p:spPr>
          <a:xfrm>
            <a:off x="3566371" y="18636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E4D6EC-97CF-3B2D-111F-E355A0686B97}"/>
              </a:ext>
            </a:extLst>
          </p:cNvPr>
          <p:cNvSpPr txBox="1"/>
          <p:nvPr/>
        </p:nvSpPr>
        <p:spPr>
          <a:xfrm>
            <a:off x="5090371" y="186360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44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9" name="yt_shape_15049"/>
          <p:cNvSpPr txBox="1"/>
          <p:nvPr/>
        </p:nvSpPr>
        <p:spPr>
          <a:xfrm>
            <a:off x="540120" y="16056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若该校九年级有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名学生，请据此估计该校九年级学生体能良好及以上的学生有多少人？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50" name="yt_shape_15050"/>
              <p:cNvSpPr txBox="1"/>
              <p:nvPr/>
            </p:nvSpPr>
            <p:spPr>
              <a:xfrm>
                <a:off x="540000" y="2565055"/>
                <a:ext cx="4477188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050" name="yt_shape_15050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5055"/>
                <a:ext cx="4477188" cy="649152"/>
              </a:xfrm>
              <a:prstGeom prst="rect">
                <a:avLst/>
              </a:prstGeom>
              <a:blipFill>
                <a:blip r:embed="rId2"/>
                <a:stretch>
                  <a:fillRect l="-4223" r="-327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52" name="yt_shape_15052"/>
          <p:cNvSpPr txBox="1"/>
          <p:nvPr/>
        </p:nvSpPr>
        <p:spPr>
          <a:xfrm>
            <a:off x="540119" y="32649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根据以往经验，经过一段时间的训练后，有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的学生成绩可以上升一个等级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请估计经过训练后九年级学生的体能达标率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成绩在良好及以上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053" name="yt_shape_15053"/>
          <p:cNvSpPr txBox="1"/>
          <p:nvPr/>
        </p:nvSpPr>
        <p:spPr>
          <a:xfrm>
            <a:off x="540000" y="4224430"/>
            <a:ext cx="761747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答：估计该校九年级学生体能良好及以上的学生有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054" name="yt_shape_15054"/>
          <p:cNvSpPr txBox="1"/>
          <p:nvPr/>
        </p:nvSpPr>
        <p:spPr>
          <a:xfrm>
            <a:off x="540000" y="5183865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答：估计经过训练后九年级学生的体能达标率为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0" grpId="0" build="allAtOnce"/>
      <p:bldP spid="15053" grpId="0" build="allAtOnce"/>
      <p:bldP spid="1505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6" name="yt_shape_15056"/>
          <p:cNvSpPr txBox="1"/>
          <p:nvPr/>
        </p:nvSpPr>
        <p:spPr>
          <a:xfrm>
            <a:off x="540119" y="1605556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55" name="yt_image_1505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5556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8" name="yt_shape_15058"/>
          <p:cNvSpPr txBox="1"/>
          <p:nvPr/>
        </p:nvSpPr>
        <p:spPr>
          <a:xfrm>
            <a:off x="540119" y="2303139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合肥庐阳区期末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由中宣部建设的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学习强国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学习平台正式上线，这是推动习近平新时代中国特色社会主义思想、推进马克思主义学习型政党和学习型社会建设的创新举措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某校党组织随机抽取了部分党员教师某天的学习积分进行了整理，分成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表示积分，单位：分，且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，根据学习积分绘制出部分频数分布表和部分频数直方图，其中第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两组学习积分频数直方图的高度比为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，请结合下列图表中相关数据回答下列问题：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60" name="yt_table_15060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134524"/>
              </p:ext>
            </p:extLst>
          </p:nvPr>
        </p:nvGraphicFramePr>
        <p:xfrm>
          <a:off x="191344" y="1484784"/>
          <a:ext cx="6096001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93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5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35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062" name="yt_shape_15062"/>
          <p:cNvSpPr txBox="1"/>
          <p:nvPr/>
        </p:nvSpPr>
        <p:spPr>
          <a:xfrm>
            <a:off x="7824192" y="113081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学习积分频数直方图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9075F5-EDF0-31F2-3DCE-D6D286713512}"/>
              </a:ext>
            </a:extLst>
          </p:cNvPr>
          <p:cNvSpPr txBox="1"/>
          <p:nvPr/>
        </p:nvSpPr>
        <p:spPr>
          <a:xfrm>
            <a:off x="262108" y="1038484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学习积分频数分布表</a:t>
            </a:r>
          </a:p>
        </p:txBody>
      </p:sp>
      <p:pic>
        <p:nvPicPr>
          <p:cNvPr id="4" name="yt_image_15065" title="H_154.79771">
            <a:extLst>
              <a:ext uri="{FF2B5EF4-FFF2-40B4-BE49-F238E27FC236}">
                <a16:creationId xmlns:a16="http://schemas.microsoft.com/office/drawing/2014/main" id="{A4CEDD6B-17D5-B03D-0E85-0E27AF9B4E8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1844824"/>
            <a:ext cx="2314065" cy="196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063">
            <a:extLst>
              <a:ext uri="{FF2B5EF4-FFF2-40B4-BE49-F238E27FC236}">
                <a16:creationId xmlns:a16="http://schemas.microsoft.com/office/drawing/2014/main" id="{F9E6E866-82B6-30D5-E099-0B024CBC4FEB}"/>
              </a:ext>
            </a:extLst>
          </p:cNvPr>
          <p:cNvSpPr txBox="1"/>
          <p:nvPr/>
        </p:nvSpPr>
        <p:spPr>
          <a:xfrm>
            <a:off x="20486" y="5118394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201C75-51A1-5D58-0E41-FC6E949AD908}"/>
              </a:ext>
            </a:extLst>
          </p:cNvPr>
          <p:cNvSpPr txBox="1"/>
          <p:nvPr/>
        </p:nvSpPr>
        <p:spPr>
          <a:xfrm>
            <a:off x="2368875" y="50715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2A915D-1AE4-0BA0-01F9-D6D04C7AC9B2}"/>
              </a:ext>
            </a:extLst>
          </p:cNvPr>
          <p:cNvSpPr txBox="1"/>
          <p:nvPr/>
        </p:nvSpPr>
        <p:spPr>
          <a:xfrm>
            <a:off x="3892875" y="507158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7" name="yt_shape_15067"/>
          <p:cNvSpPr txBox="1"/>
          <p:nvPr/>
        </p:nvSpPr>
        <p:spPr>
          <a:xfrm>
            <a:off x="540119" y="110365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补全频数直方图；</a:t>
            </a:r>
          </a:p>
        </p:txBody>
      </p:sp>
      <p:sp>
        <p:nvSpPr>
          <p:cNvPr id="3" name="yt_shape_15068"/>
          <p:cNvSpPr txBox="1"/>
          <p:nvPr/>
        </p:nvSpPr>
        <p:spPr>
          <a:xfrm>
            <a:off x="540119" y="1735317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补全频数直方图如图所示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069" name="yt_image_15069" title="H_154.797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1067968"/>
            <a:ext cx="2314065" cy="196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5071" title="H_1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5298" y="3798544"/>
            <a:ext cx="209740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73" name="yt_shape_15073"/>
          <p:cNvSpPr txBox="1"/>
          <p:nvPr/>
        </p:nvSpPr>
        <p:spPr>
          <a:xfrm>
            <a:off x="2990308" y="5311566"/>
            <a:ext cx="1324850" cy="8027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5" name="yt_shape_15075"/>
          <p:cNvSpPr txBox="1"/>
          <p:nvPr/>
        </p:nvSpPr>
        <p:spPr>
          <a:xfrm>
            <a:off x="540120" y="18307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据统计，该校共有党员教师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人，请你估计每天学习积分在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的党员教师人数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5076"/>
              <p:cNvSpPr txBox="1"/>
              <p:nvPr/>
            </p:nvSpPr>
            <p:spPr>
              <a:xfrm>
                <a:off x="540000" y="2942499"/>
                <a:ext cx="4900380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15+10+5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yt_shape_15076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2499"/>
                <a:ext cx="4900380" cy="649152"/>
              </a:xfrm>
              <a:prstGeom prst="rect">
                <a:avLst/>
              </a:prstGeom>
              <a:blipFill>
                <a:blip r:embed="rId2"/>
                <a:stretch>
                  <a:fillRect l="-3861" r="-298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78" name="yt_image_15078" title="H_154.797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7934" y="2942499"/>
            <a:ext cx="2314065" cy="196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0" name="yt_shape_15080"/>
          <p:cNvSpPr txBox="1"/>
          <p:nvPr/>
        </p:nvSpPr>
        <p:spPr>
          <a:xfrm>
            <a:off x="540000" y="4958784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答：估计每天学习积分在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分以上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包括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的党员教师人数为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508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9" name="yt_shape_14999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98" name="yt_image_14998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1" name="yt_shape_15001"/>
          <p:cNvSpPr txBox="1"/>
          <p:nvPr/>
        </p:nvSpPr>
        <p:spPr>
          <a:xfrm>
            <a:off x="540000" y="1603297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频数与频率</a:t>
            </a:r>
          </a:p>
        </p:txBody>
      </p:sp>
      <p:sp>
        <p:nvSpPr>
          <p:cNvPr id="15002" name="yt_shape_15002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在一个样本中，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个数据分别落在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个小组内，第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小组数据的个数分别是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小组的频数是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3" name="yt_table_150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410145"/>
              </p:ext>
            </p:extLst>
          </p:nvPr>
        </p:nvGraphicFramePr>
        <p:xfrm>
          <a:off x="540000" y="306229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</a:tbl>
          </a:graphicData>
        </a:graphic>
      </p:graphicFrame>
      <p:sp>
        <p:nvSpPr>
          <p:cNvPr id="15005" name="yt_shape_15005"/>
          <p:cNvSpPr txBox="1"/>
          <p:nvPr/>
        </p:nvSpPr>
        <p:spPr>
          <a:xfrm>
            <a:off x="540119" y="3588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王老师对本班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名学生的血型作了统计，列出如下的统计表，则本班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型血的人数是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6" name="yt_table_1500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42549"/>
              </p:ext>
            </p:extLst>
          </p:nvPr>
        </p:nvGraphicFramePr>
        <p:xfrm>
          <a:off x="540000" y="470026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008" name="yt_table_150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863841"/>
              </p:ext>
            </p:extLst>
          </p:nvPr>
        </p:nvGraphicFramePr>
        <p:xfrm>
          <a:off x="540000" y="6103873"/>
          <a:ext cx="7352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</a:tbl>
          </a:graphicData>
        </a:graphic>
      </p:graphicFrame>
      <p:pic>
        <p:nvPicPr>
          <p:cNvPr id="3" name="yt_shape_1699004021600" title="H_28.801733">
            <a:extLst>
              <a:ext uri="{FF2B5EF4-FFF2-40B4-BE49-F238E27FC236}">
                <a16:creationId xmlns:a16="http://schemas.microsoft.com/office/drawing/2014/main" id="{FF5D8FA4-F9B3-9456-B0BD-E1EA5A5CF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19CBEE-5CC6-6D39-166C-4C1200BFFFFE}"/>
              </a:ext>
            </a:extLst>
          </p:cNvPr>
          <p:cNvSpPr txBox="1"/>
          <p:nvPr/>
        </p:nvSpPr>
        <p:spPr>
          <a:xfrm>
            <a:off x="57841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0910BD-B3DF-440D-16E8-A269DD23AB99}"/>
              </a:ext>
            </a:extLst>
          </p:cNvPr>
          <p:cNvSpPr txBox="1"/>
          <p:nvPr/>
        </p:nvSpPr>
        <p:spPr>
          <a:xfrm>
            <a:off x="1516908" y="40171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0" name="yt_shape_15010"/>
          <p:cNvSpPr txBox="1"/>
          <p:nvPr/>
        </p:nvSpPr>
        <p:spPr>
          <a:xfrm>
            <a:off x="540000" y="2651939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计算频率时不可能得到的数值是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1" name="yt_table_150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98356"/>
              </p:ext>
            </p:extLst>
          </p:nvPr>
        </p:nvGraphicFramePr>
        <p:xfrm>
          <a:off x="540000" y="3131242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sp>
        <p:nvSpPr>
          <p:cNvPr id="15013" name="yt_shape_15013"/>
          <p:cNvSpPr txBox="1"/>
          <p:nvPr/>
        </p:nvSpPr>
        <p:spPr>
          <a:xfrm>
            <a:off x="540120" y="3657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在一次中学生立定跳远比赛中，成绩在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米以上的有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人，频率为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，则参加比赛的学生共有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E70C3A-F2A6-CA95-6B6D-A69636AE9A44}"/>
              </a:ext>
            </a:extLst>
          </p:cNvPr>
          <p:cNvSpPr txBox="1"/>
          <p:nvPr/>
        </p:nvSpPr>
        <p:spPr>
          <a:xfrm>
            <a:off x="5402989" y="26051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80F177-6639-CFE4-8969-9098CA4722A0}"/>
              </a:ext>
            </a:extLst>
          </p:cNvPr>
          <p:cNvSpPr txBox="1"/>
          <p:nvPr/>
        </p:nvSpPr>
        <p:spPr>
          <a:xfrm>
            <a:off x="2583709" y="40860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4" name="yt_shape_15014"/>
          <p:cNvSpPr txBox="1"/>
          <p:nvPr/>
        </p:nvSpPr>
        <p:spPr>
          <a:xfrm>
            <a:off x="540000" y="1181182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频数分布表</a:t>
            </a:r>
          </a:p>
        </p:txBody>
      </p:sp>
      <p:sp>
        <p:nvSpPr>
          <p:cNvPr id="15015" name="yt_shape_15015"/>
          <p:cNvSpPr txBox="1"/>
          <p:nvPr/>
        </p:nvSpPr>
        <p:spPr>
          <a:xfrm>
            <a:off x="540119" y="1680747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小欢为一组数据制作频数分布表，他了解到这组整数数据的最大值是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，最小值是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，准备分组时取组距为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为了使数据不落在边界上，他应将这组数据分成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6" name="yt_table_150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81795"/>
              </p:ext>
            </p:extLst>
          </p:nvPr>
        </p:nvGraphicFramePr>
        <p:xfrm>
          <a:off x="540000" y="268704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sp>
        <p:nvSpPr>
          <p:cNvPr id="15018" name="yt_shape_15018"/>
          <p:cNvSpPr txBox="1"/>
          <p:nvPr/>
        </p:nvSpPr>
        <p:spPr>
          <a:xfrm>
            <a:off x="540120" y="36464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以下分别是四位同学对全班一次数学测验的成绩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成绩取整数，单位：分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进行频数分布分析处理时所分的具体的组，组距均为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表示具体数据，其中错误的是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9" name="yt_table_150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953301"/>
              </p:ext>
            </p:extLst>
          </p:nvPr>
        </p:nvGraphicFramePr>
        <p:xfrm>
          <a:off x="540000" y="5086050"/>
          <a:ext cx="72158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D.70.5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</a:tbl>
          </a:graphicData>
        </a:graphic>
      </p:graphicFrame>
      <p:pic>
        <p:nvPicPr>
          <p:cNvPr id="3" name="yt_shape_1699004021835" title="H_28.801733">
            <a:extLst>
              <a:ext uri="{FF2B5EF4-FFF2-40B4-BE49-F238E27FC236}">
                <a16:creationId xmlns:a16="http://schemas.microsoft.com/office/drawing/2014/main" id="{557C164C-2B00-A4F0-9D40-9FFD2FB6D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050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D22460-5B56-3365-DECF-A51C7C0A0E56}"/>
              </a:ext>
            </a:extLst>
          </p:cNvPr>
          <p:cNvSpPr txBox="1"/>
          <p:nvPr/>
        </p:nvSpPr>
        <p:spPr>
          <a:xfrm>
            <a:off x="10920536" y="20795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262E05-F5B1-A7DB-4B38-422D71BADCA9}"/>
              </a:ext>
            </a:extLst>
          </p:cNvPr>
          <p:cNvSpPr txBox="1"/>
          <p:nvPr/>
        </p:nvSpPr>
        <p:spPr>
          <a:xfrm>
            <a:off x="1516909" y="45506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1" name="yt_shape_15021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一个样本含有下面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，则最大的值是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，最小的值是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，如果组距为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，则应分成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F9B7D6-B34F-82F6-3EE1-E4790149A81B}"/>
              </a:ext>
            </a:extLst>
          </p:cNvPr>
          <p:cNvSpPr txBox="1"/>
          <p:nvPr/>
        </p:nvSpPr>
        <p:spPr>
          <a:xfrm>
            <a:off x="1974108" y="35833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88226B-5424-E3C3-2C4B-575AB8DD1597}"/>
              </a:ext>
            </a:extLst>
          </p:cNvPr>
          <p:cNvSpPr txBox="1"/>
          <p:nvPr/>
        </p:nvSpPr>
        <p:spPr>
          <a:xfrm>
            <a:off x="4717308" y="35833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8DF6B-1FDA-358E-9926-C32A5182AEBD}"/>
              </a:ext>
            </a:extLst>
          </p:cNvPr>
          <p:cNvSpPr txBox="1"/>
          <p:nvPr/>
        </p:nvSpPr>
        <p:spPr>
          <a:xfrm>
            <a:off x="9365507" y="35833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2" name="yt_shape_15022"/>
          <p:cNvSpPr txBox="1"/>
          <p:nvPr/>
        </p:nvSpPr>
        <p:spPr>
          <a:xfrm>
            <a:off x="540000" y="1432846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频数直方图</a:t>
            </a:r>
          </a:p>
        </p:txBody>
      </p:sp>
      <p:sp>
        <p:nvSpPr>
          <p:cNvPr id="15023" name="yt_shape_15023"/>
          <p:cNvSpPr txBox="1"/>
          <p:nvPr/>
        </p:nvSpPr>
        <p:spPr>
          <a:xfrm>
            <a:off x="540119" y="19324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观察如图所示的频数直方图，其中组界为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这一组的频数为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024" name="yt_shape_15024"/>
          <p:cNvSpPr txBox="1"/>
          <p:nvPr/>
        </p:nvSpPr>
        <p:spPr>
          <a:xfrm>
            <a:off x="3681906" y="2931648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名学生每分钟跳绳次数的频数直方图</a:t>
            </a:r>
          </a:p>
        </p:txBody>
      </p:sp>
      <p:graphicFrame>
        <p:nvGraphicFramePr>
          <p:cNvPr id="15028" name="yt_table_150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95534"/>
              </p:ext>
            </p:extLst>
          </p:nvPr>
        </p:nvGraphicFramePr>
        <p:xfrm>
          <a:off x="540000" y="558924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</a:tbl>
          </a:graphicData>
        </a:graphic>
      </p:graphicFrame>
      <p:grpSp>
        <p:nvGrpSpPr>
          <p:cNvPr id="15025" name="yt_shape_15025_skip" title="H_190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39816" y="3501008"/>
            <a:ext cx="3856358" cy="1992879"/>
            <a:chOff x="0" y="0"/>
            <a:chExt cx="4495419" cy="2617324"/>
          </a:xfrm>
        </p:grpSpPr>
        <p:pic>
          <p:nvPicPr>
            <p:cNvPr id="2" name="yt_image_1502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495419" cy="201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27" name="yt_shape_15027"/>
            <p:cNvSpPr txBox="1"/>
            <p:nvPr/>
          </p:nvSpPr>
          <p:spPr>
            <a:xfrm>
              <a:off x="1714428" y="2054539"/>
              <a:ext cx="1559267" cy="56278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4022056">
            <a:extLst>
              <a:ext uri="{FF2B5EF4-FFF2-40B4-BE49-F238E27FC236}">
                <a16:creationId xmlns:a16="http://schemas.microsoft.com/office/drawing/2014/main" id="{441291B9-F784-5A71-A3A7-65EFD41FB5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7217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3E24A0F-8DE4-60C7-D2C1-A8FF97D469DA}"/>
              </a:ext>
            </a:extLst>
          </p:cNvPr>
          <p:cNvSpPr txBox="1"/>
          <p:nvPr/>
        </p:nvSpPr>
        <p:spPr>
          <a:xfrm>
            <a:off x="1516908" y="23610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0" name="yt_shape_15030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为了了解八年级女生的跳绳情况，从中随机抽取了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跳绳测试，得到了这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名女生的跳绳成绩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若取组距为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，则可分为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475803-E8AE-CDCE-C274-073C012654D0}"/>
              </a:ext>
            </a:extLst>
          </p:cNvPr>
          <p:cNvSpPr txBox="1"/>
          <p:nvPr/>
        </p:nvSpPr>
        <p:spPr>
          <a:xfrm>
            <a:off x="3498108" y="381878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" name="yt_shape_15032"/>
          <p:cNvSpPr txBox="1"/>
          <p:nvPr/>
        </p:nvSpPr>
        <p:spPr>
          <a:xfrm>
            <a:off x="540000" y="2140362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31" name="yt_image_1503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0362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4" name="yt_shape_15034"/>
          <p:cNvSpPr txBox="1"/>
          <p:nvPr/>
        </p:nvSpPr>
        <p:spPr>
          <a:xfrm>
            <a:off x="540120" y="28322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页例题改编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张老师对本班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名学生的血型作了统计，列出如下的统计表，则本班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型血的人数是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5035" name="yt_table_1503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613171"/>
              </p:ext>
            </p:extLst>
          </p:nvPr>
        </p:nvGraphicFramePr>
        <p:xfrm>
          <a:off x="540000" y="394403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70CE79-8007-15BE-260D-7219AB468454}"/>
              </a:ext>
            </a:extLst>
          </p:cNvPr>
          <p:cNvSpPr txBox="1"/>
          <p:nvPr/>
        </p:nvSpPr>
        <p:spPr>
          <a:xfrm>
            <a:off x="4937972" y="326091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7" name="yt_shape_15037"/>
          <p:cNvSpPr txBox="1"/>
          <p:nvPr/>
        </p:nvSpPr>
        <p:spPr>
          <a:xfrm>
            <a:off x="540119" y="9495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为了解九年级学生的体能情况，学校组织了一次体能测试，并随机选取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名学生的成绩进行统计，得出相关统计表和统计图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其中部分数据不慎丢失，暂用字母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5038" name="yt_table_1503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670142"/>
              </p:ext>
            </p:extLst>
          </p:nvPr>
        </p:nvGraphicFramePr>
        <p:xfrm>
          <a:off x="540000" y="254150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87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良好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不合格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5040" name="yt_image_15040" title="H_182.93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6005" y="3945108"/>
            <a:ext cx="3519988" cy="232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1342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2023-11-05T09:06:15Z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