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3" r:id="rId7"/>
    <p:sldId id="375" r:id="rId8"/>
    <p:sldId id="376" r:id="rId9"/>
    <p:sldId id="377" r:id="rId10"/>
    <p:sldId id="379" r:id="rId11"/>
    <p:sldId id="381" r:id="rId12"/>
    <p:sldId id="382" r:id="rId13"/>
    <p:sldId id="388" r:id="rId14"/>
    <p:sldId id="383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54" y="1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bin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9" name="yt_shape_13339"/>
          <p:cNvSpPr txBox="1"/>
          <p:nvPr/>
        </p:nvSpPr>
        <p:spPr>
          <a:xfrm>
            <a:off x="540000" y="1986636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38" name="yt_image_1333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6636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1" name="yt_shape_13341"/>
          <p:cNvSpPr txBox="1"/>
          <p:nvPr/>
        </p:nvSpPr>
        <p:spPr>
          <a:xfrm>
            <a:off x="540119" y="26842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连接三角形两边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中点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的线段，叫做三角形的中位线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三角形中位线定理：三角形两边中点连线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平行于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第三边，并且等于第三边的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BE5675-CA4B-0BFE-97F0-C70953EDA6D8}"/>
              </a:ext>
            </a:extLst>
          </p:cNvPr>
          <p:cNvSpPr txBox="1"/>
          <p:nvPr/>
        </p:nvSpPr>
        <p:spPr>
          <a:xfrm>
            <a:off x="3117108" y="26374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C0BCEB-C2A4-B29A-0961-3204F4C830A3}"/>
              </a:ext>
            </a:extLst>
          </p:cNvPr>
          <p:cNvSpPr txBox="1"/>
          <p:nvPr/>
        </p:nvSpPr>
        <p:spPr>
          <a:xfrm>
            <a:off x="6469908" y="31129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4E7A72-437B-DB59-5C4E-7002C29C8BAA}"/>
              </a:ext>
            </a:extLst>
          </p:cNvPr>
          <p:cNvSpPr txBox="1"/>
          <p:nvPr/>
        </p:nvSpPr>
        <p:spPr>
          <a:xfrm>
            <a:off x="1059708" y="358838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1" name="yt_shape_13421"/>
              <p:cNvSpPr txBox="1"/>
              <p:nvPr/>
            </p:nvSpPr>
            <p:spPr>
              <a:xfrm>
                <a:off x="540119" y="1800541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21" name="yt_shape_13421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0541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26" name="yt_shape_13426"/>
          <p:cNvSpPr txBox="1"/>
          <p:nvPr/>
        </p:nvSpPr>
        <p:spPr>
          <a:xfrm>
            <a:off x="540000" y="50948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23" name="yt_shape_13423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625" y="3123680"/>
            <a:ext cx="1420749" cy="1920762"/>
            <a:chOff x="0" y="0"/>
            <a:chExt cx="1420749" cy="1920762"/>
          </a:xfrm>
        </p:grpSpPr>
        <p:pic>
          <p:nvPicPr>
            <p:cNvPr id="2" name="yt_image_1342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0749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5" name="yt_shape_13425"/>
            <p:cNvSpPr txBox="1"/>
            <p:nvPr/>
          </p:nvSpPr>
          <p:spPr>
            <a:xfrm>
              <a:off x="100910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B6670D-7DF3-A987-5499-CE6EA853911D}"/>
                  </a:ext>
                </a:extLst>
              </p:cNvPr>
              <p:cNvSpPr txBox="1"/>
              <p:nvPr/>
            </p:nvSpPr>
            <p:spPr>
              <a:xfrm>
                <a:off x="6315921" y="2060848"/>
                <a:ext cx="613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B6670D-7DF3-A987-5499-CE6EA8539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5921" y="2060848"/>
                <a:ext cx="613474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7" name="yt_shape_13427"/>
          <p:cNvSpPr txBox="1"/>
          <p:nvPr/>
        </p:nvSpPr>
        <p:spPr>
          <a:xfrm>
            <a:off x="540119" y="19479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合肥蜀山区期末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上一点，分别连接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28" name="yt_shape_13428"/>
          <p:cNvSpPr txBox="1"/>
          <p:nvPr/>
        </p:nvSpPr>
        <p:spPr>
          <a:xfrm>
            <a:off x="540000" y="2907404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29"/>
              <p:cNvSpPr txBox="1"/>
              <p:nvPr/>
            </p:nvSpPr>
            <p:spPr>
              <a:xfrm>
                <a:off x="540000" y="3539071"/>
                <a:ext cx="7487627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429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9071"/>
                <a:ext cx="7487627" cy="2066784"/>
              </a:xfrm>
              <a:prstGeom prst="rect">
                <a:avLst/>
              </a:prstGeom>
              <a:blipFill>
                <a:blip r:embed="rId2"/>
                <a:stretch>
                  <a:fillRect l="-2524" t="-2655" r="-1547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31" name="yt_shape_134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0838" y="3539071"/>
            <a:ext cx="2431161" cy="1730959"/>
            <a:chOff x="0" y="0"/>
            <a:chExt cx="2431161" cy="1730959"/>
          </a:xfrm>
        </p:grpSpPr>
        <p:pic>
          <p:nvPicPr>
            <p:cNvPr id="3" name="yt_image_13431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31161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33" name="yt_shape_13433"/>
            <p:cNvSpPr txBox="1"/>
            <p:nvPr/>
          </p:nvSpPr>
          <p:spPr>
            <a:xfrm>
              <a:off x="623733" y="1302444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5" name="yt_shape_13435"/>
          <p:cNvSpPr txBox="1"/>
          <p:nvPr/>
        </p:nvSpPr>
        <p:spPr>
          <a:xfrm>
            <a:off x="540119" y="242768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，请直接写出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436"/>
          <p:cNvSpPr txBox="1"/>
          <p:nvPr/>
        </p:nvSpPr>
        <p:spPr>
          <a:xfrm>
            <a:off x="540000" y="3059353"/>
            <a:ext cx="32060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grpSp>
        <p:nvGrpSpPr>
          <p:cNvPr id="13437" name="yt_shape_13437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0838" y="3059353"/>
            <a:ext cx="2431161" cy="1730959"/>
            <a:chOff x="0" y="0"/>
            <a:chExt cx="2431161" cy="1730959"/>
          </a:xfrm>
        </p:grpSpPr>
        <p:pic>
          <p:nvPicPr>
            <p:cNvPr id="5" name="yt_image_13437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1161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39" name="yt_shape_13439"/>
            <p:cNvSpPr txBox="1"/>
            <p:nvPr/>
          </p:nvSpPr>
          <p:spPr>
            <a:xfrm>
              <a:off x="623733" y="1302444"/>
              <a:ext cx="1219693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2" name="yt_shape_13442"/>
          <p:cNvSpPr txBox="1"/>
          <p:nvPr/>
        </p:nvSpPr>
        <p:spPr>
          <a:xfrm>
            <a:off x="540000" y="1626610"/>
            <a:ext cx="413440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2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41" name="yt_image_1344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6610"/>
            <a:ext cx="409194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4" name="yt_shape_13444"/>
          <p:cNvSpPr txBox="1"/>
          <p:nvPr/>
        </p:nvSpPr>
        <p:spPr>
          <a:xfrm>
            <a:off x="540119" y="23241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所在平面内一动点，连接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，并将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依次连接，如果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能构成四边形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45" name="yt_shape_13445"/>
          <p:cNvSpPr txBox="1"/>
          <p:nvPr/>
        </p:nvSpPr>
        <p:spPr>
          <a:xfrm>
            <a:off x="540000" y="3283628"/>
            <a:ext cx="8241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内时，求证：四边形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46"/>
              <p:cNvSpPr txBox="1"/>
              <p:nvPr/>
            </p:nvSpPr>
            <p:spPr>
              <a:xfrm>
                <a:off x="540000" y="3915295"/>
                <a:ext cx="4890762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同理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DEFG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446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5295"/>
                <a:ext cx="4890762" cy="2744790"/>
              </a:xfrm>
              <a:prstGeom prst="rect">
                <a:avLst/>
              </a:prstGeom>
              <a:blipFill>
                <a:blip r:embed="rId3"/>
                <a:stretch>
                  <a:fillRect l="-3865" t="-1774" r="-2868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448" name="yt_shape_1344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9201" y="3915295"/>
            <a:ext cx="1812798" cy="1676095"/>
            <a:chOff x="0" y="0"/>
            <a:chExt cx="1812798" cy="1676095"/>
          </a:xfrm>
        </p:grpSpPr>
        <p:pic>
          <p:nvPicPr>
            <p:cNvPr id="3" name="yt_image_13448" descr="{&quot;rangeId&quot;:0,&quot;⚘_4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2798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0" name="yt_shape_13450"/>
            <p:cNvSpPr txBox="1"/>
            <p:nvPr/>
          </p:nvSpPr>
          <p:spPr>
            <a:xfrm>
              <a:off x="308846" y="124758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000" y="1638210"/>
            <a:ext cx="10113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点移到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外时，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的结论是否成立？画出图形并说明理由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453"/>
          <p:cNvSpPr txBox="1"/>
          <p:nvPr/>
        </p:nvSpPr>
        <p:spPr>
          <a:xfrm>
            <a:off x="540000" y="2269877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解：成立，如答图，证法如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3454" name="yt_shape_1345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88288" y="2066725"/>
            <a:ext cx="1812798" cy="1676095"/>
            <a:chOff x="0" y="0"/>
            <a:chExt cx="1812798" cy="1676095"/>
          </a:xfrm>
        </p:grpSpPr>
        <p:pic>
          <p:nvPicPr>
            <p:cNvPr id="5" name="yt_image_13454" descr="{&quot;rangeId&quot;:0,&quot;⚘_4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2798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6" name="yt_shape_13456"/>
            <p:cNvSpPr txBox="1"/>
            <p:nvPr/>
          </p:nvSpPr>
          <p:spPr>
            <a:xfrm>
              <a:off x="308846" y="124758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3458" name="yt_image_134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0467" y="3212976"/>
            <a:ext cx="1671066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263352" y="2470249"/>
            <a:ext cx="1238525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0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0" name="yt_table_133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520268"/>
              </p:ext>
            </p:extLst>
          </p:nvPr>
        </p:nvGraphicFramePr>
        <p:xfrm>
          <a:off x="479376" y="3161137"/>
          <a:ext cx="5094605" cy="950976"/>
        </p:xfrm>
        <a:graphic>
          <a:graphicData uri="http://schemas.openxmlformats.org/drawingml/2006/table">
            <a:tbl>
              <a:tblPr/>
              <a:tblGrid>
                <a:gridCol w="299593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098675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grpSp>
        <p:nvGrpSpPr>
          <p:cNvPr id="13347" name="yt_shape_13347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3068960"/>
            <a:ext cx="1368152" cy="1617142"/>
            <a:chOff x="0" y="0"/>
            <a:chExt cx="1531380" cy="1988143"/>
          </a:xfrm>
        </p:grpSpPr>
        <p:pic>
          <p:nvPicPr>
            <p:cNvPr id="2" name="yt_image_133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7038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9" name="yt_shape_13349"/>
            <p:cNvSpPr txBox="1"/>
            <p:nvPr/>
          </p:nvSpPr>
          <p:spPr>
            <a:xfrm>
              <a:off x="190238" y="1461319"/>
              <a:ext cx="1341142" cy="5268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7E1B80-E6E8-8933-049B-28F7640E886B}"/>
              </a:ext>
            </a:extLst>
          </p:cNvPr>
          <p:cNvSpPr txBox="1"/>
          <p:nvPr/>
        </p:nvSpPr>
        <p:spPr>
          <a:xfrm>
            <a:off x="11220874" y="24178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yt_image_13343" title="H_51.39">
            <a:extLst>
              <a:ext uri="{FF2B5EF4-FFF2-40B4-BE49-F238E27FC236}">
                <a16:creationId xmlns:a16="http://schemas.microsoft.com/office/drawing/2014/main" id="{8CDD5210-D159-B603-4FAD-0A362ADFB3C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309457"/>
            <a:ext cx="4112514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345">
            <a:extLst>
              <a:ext uri="{FF2B5EF4-FFF2-40B4-BE49-F238E27FC236}">
                <a16:creationId xmlns:a16="http://schemas.microsoft.com/office/drawing/2014/main" id="{14FE2140-F294-64E7-FF3C-4EF7C024A408}"/>
              </a:ext>
            </a:extLst>
          </p:cNvPr>
          <p:cNvSpPr txBox="1"/>
          <p:nvPr/>
        </p:nvSpPr>
        <p:spPr>
          <a:xfrm>
            <a:off x="479376" y="2012754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平行线等分线段定理及推论</a:t>
            </a:r>
          </a:p>
        </p:txBody>
      </p:sp>
      <p:pic>
        <p:nvPicPr>
          <p:cNvPr id="6" name="yt_shape_1699003652384" title="H_28.801733">
            <a:extLst>
              <a:ext uri="{FF2B5EF4-FFF2-40B4-BE49-F238E27FC236}">
                <a16:creationId xmlns:a16="http://schemas.microsoft.com/office/drawing/2014/main" id="{3E6B184A-D497-6692-DE14-95184C115B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52081"/>
            <a:ext cx="1355917" cy="365782"/>
          </a:xfrm>
          <a:prstGeom prst="rect">
            <a:avLst/>
          </a:prstGeom>
        </p:spPr>
      </p:pic>
      <p:sp>
        <p:nvSpPr>
          <p:cNvPr id="7" name="yt_shape_13352">
            <a:extLst>
              <a:ext uri="{FF2B5EF4-FFF2-40B4-BE49-F238E27FC236}">
                <a16:creationId xmlns:a16="http://schemas.microsoft.com/office/drawing/2014/main" id="{8EF861AC-3D91-48DF-135B-533DDA0854F1}"/>
              </a:ext>
            </a:extLst>
          </p:cNvPr>
          <p:cNvSpPr txBox="1"/>
          <p:nvPr/>
        </p:nvSpPr>
        <p:spPr>
          <a:xfrm>
            <a:off x="384601" y="4829750"/>
            <a:ext cx="1139996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8" name="yt_shape_13356">
            <a:extLst>
              <a:ext uri="{FF2B5EF4-FFF2-40B4-BE49-F238E27FC236}">
                <a16:creationId xmlns:a16="http://schemas.microsoft.com/office/drawing/2014/main" id="{DC95998E-AE9B-D9C4-921B-47ABE39B7997}"/>
              </a:ext>
            </a:extLst>
          </p:cNvPr>
          <p:cNvSpPr txBox="1"/>
          <p:nvPr/>
        </p:nvSpPr>
        <p:spPr>
          <a:xfrm>
            <a:off x="384482" y="77641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9" name="yt_shape_13353" title="H_139.5411">
            <a:extLst>
              <a:ext uri="{FF2B5EF4-FFF2-40B4-BE49-F238E27FC236}">
                <a16:creationId xmlns:a16="http://schemas.microsoft.com/office/drawing/2014/main" id="{FCCEF104-49AC-B460-AFE7-E3AF90AE46BC}"/>
              </a:ext>
            </a:extLst>
          </p:cNvPr>
          <p:cNvGrpSpPr/>
          <p:nvPr/>
        </p:nvGrpSpPr>
        <p:grpSpPr>
          <a:xfrm>
            <a:off x="10001935" y="5301208"/>
            <a:ext cx="1419312" cy="1430716"/>
            <a:chOff x="0" y="0"/>
            <a:chExt cx="1866430" cy="2015983"/>
          </a:xfrm>
        </p:grpSpPr>
        <p:pic>
          <p:nvPicPr>
            <p:cNvPr id="10" name="yt_image_13353">
              <a:extLst>
                <a:ext uri="{FF2B5EF4-FFF2-40B4-BE49-F238E27FC236}">
                  <a16:creationId xmlns:a16="http://schemas.microsoft.com/office/drawing/2014/main" id="{9C6D64A4-7F2D-80D5-313E-4456D31CDD58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03070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3355">
              <a:extLst>
                <a:ext uri="{FF2B5EF4-FFF2-40B4-BE49-F238E27FC236}">
                  <a16:creationId xmlns:a16="http://schemas.microsoft.com/office/drawing/2014/main" id="{18A541B9-4340-997D-74DD-BDEE7C37A309}"/>
                </a:ext>
              </a:extLst>
            </p:cNvPr>
            <p:cNvSpPr txBox="1"/>
            <p:nvPr/>
          </p:nvSpPr>
          <p:spPr>
            <a:xfrm>
              <a:off x="318253" y="1412174"/>
              <a:ext cx="1548177" cy="60380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2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82AE907-5EDE-4B05-F211-3F59DCAC8644}"/>
              </a:ext>
            </a:extLst>
          </p:cNvPr>
          <p:cNvSpPr txBox="1"/>
          <p:nvPr/>
        </p:nvSpPr>
        <p:spPr>
          <a:xfrm>
            <a:off x="1631504" y="525843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00605A7-D150-50EF-EDD0-39D97A603DAA}"/>
              </a:ext>
            </a:extLst>
          </p:cNvPr>
          <p:cNvSpPr txBox="1"/>
          <p:nvPr/>
        </p:nvSpPr>
        <p:spPr>
          <a:xfrm>
            <a:off x="3426967" y="525843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7" name="yt_shape_13357"/>
          <p:cNvSpPr txBox="1"/>
          <p:nvPr/>
        </p:nvSpPr>
        <p:spPr>
          <a:xfrm>
            <a:off x="540000" y="2193590"/>
            <a:ext cx="937115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经过三角形一边中点且与另一边平行的直线必平分第三边</a:t>
            </a:r>
          </a:p>
        </p:txBody>
      </p:sp>
      <p:sp>
        <p:nvSpPr>
          <p:cNvPr id="13358" name="yt_shape_13358"/>
          <p:cNvSpPr txBox="1"/>
          <p:nvPr/>
        </p:nvSpPr>
        <p:spPr>
          <a:xfrm>
            <a:off x="540119" y="26931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62" name="yt_table_133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067140"/>
              </p:ext>
            </p:extLst>
          </p:nvPr>
        </p:nvGraphicFramePr>
        <p:xfrm>
          <a:off x="540000" y="3652590"/>
          <a:ext cx="7124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grpSp>
        <p:nvGrpSpPr>
          <p:cNvPr id="13359" name="yt_shape_13359_skip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7700" y="3652590"/>
            <a:ext cx="2272284" cy="1372122"/>
            <a:chOff x="0" y="0"/>
            <a:chExt cx="2272284" cy="1372122"/>
          </a:xfrm>
        </p:grpSpPr>
        <p:pic>
          <p:nvPicPr>
            <p:cNvPr id="2" name="yt_image_1335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2284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1" name="yt_shape_13361"/>
            <p:cNvSpPr txBox="1"/>
            <p:nvPr/>
          </p:nvSpPr>
          <p:spPr>
            <a:xfrm>
              <a:off x="602861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52630">
            <a:extLst>
              <a:ext uri="{FF2B5EF4-FFF2-40B4-BE49-F238E27FC236}">
                <a16:creationId xmlns:a16="http://schemas.microsoft.com/office/drawing/2014/main" id="{57B47CFC-FD2F-D125-E2F5-81C71A3FC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3291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4D8B521-0B4A-DE0F-985B-83435146F09C}"/>
              </a:ext>
            </a:extLst>
          </p:cNvPr>
          <p:cNvSpPr txBox="1"/>
          <p:nvPr/>
        </p:nvSpPr>
        <p:spPr>
          <a:xfrm>
            <a:off x="3218708" y="31218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yt_shape_13364"/>
          <p:cNvSpPr txBox="1"/>
          <p:nvPr/>
        </p:nvSpPr>
        <p:spPr>
          <a:xfrm>
            <a:off x="540119" y="17582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点重合，则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68" name="yt_shape_13368"/>
          <p:cNvSpPr txBox="1"/>
          <p:nvPr/>
        </p:nvSpPr>
        <p:spPr>
          <a:xfrm>
            <a:off x="540000" y="51371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5" name="yt_shape_13365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4187" y="2870024"/>
            <a:ext cx="1563624" cy="2216799"/>
            <a:chOff x="0" y="0"/>
            <a:chExt cx="1563624" cy="2216799"/>
          </a:xfrm>
        </p:grpSpPr>
        <p:pic>
          <p:nvPicPr>
            <p:cNvPr id="2" name="yt_image_133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3624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7" name="yt_shape_13367"/>
            <p:cNvSpPr txBox="1"/>
            <p:nvPr/>
          </p:nvSpPr>
          <p:spPr>
            <a:xfrm>
              <a:off x="248531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3370AF-435C-D70B-B814-9C833A6E4658}"/>
              </a:ext>
            </a:extLst>
          </p:cNvPr>
          <p:cNvSpPr txBox="1"/>
          <p:nvPr/>
        </p:nvSpPr>
        <p:spPr>
          <a:xfrm>
            <a:off x="3463183" y="21869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40000" y="2067316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三角形中位线定理</a:t>
            </a:r>
          </a:p>
        </p:txBody>
      </p:sp>
      <p:sp>
        <p:nvSpPr>
          <p:cNvPr id="13370" name="yt_shape_13370"/>
          <p:cNvSpPr txBox="1"/>
          <p:nvPr/>
        </p:nvSpPr>
        <p:spPr>
          <a:xfrm>
            <a:off x="540119" y="25668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4" name="yt_table_133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616605"/>
              </p:ext>
            </p:extLst>
          </p:nvPr>
        </p:nvGraphicFramePr>
        <p:xfrm>
          <a:off x="540000" y="3526316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grpSp>
        <p:nvGrpSpPr>
          <p:cNvPr id="13371" name="yt_shape_13371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7931" y="3526316"/>
            <a:ext cx="1701927" cy="1624725"/>
            <a:chOff x="0" y="0"/>
            <a:chExt cx="1701927" cy="1624725"/>
          </a:xfrm>
        </p:grpSpPr>
        <p:pic>
          <p:nvPicPr>
            <p:cNvPr id="2" name="yt_image_1337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1927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3" name="yt_shape_13373"/>
            <p:cNvSpPr txBox="1"/>
            <p:nvPr/>
          </p:nvSpPr>
          <p:spPr>
            <a:xfrm>
              <a:off x="317682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9003652866">
            <a:extLst>
              <a:ext uri="{FF2B5EF4-FFF2-40B4-BE49-F238E27FC236}">
                <a16:creationId xmlns:a16="http://schemas.microsoft.com/office/drawing/2014/main" id="{204A7E6F-B632-346E-8652-3BAB4A1FAA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0664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1C26512-6381-D222-3405-646BB04E6ACE}"/>
              </a:ext>
            </a:extLst>
          </p:cNvPr>
          <p:cNvSpPr txBox="1"/>
          <p:nvPr/>
        </p:nvSpPr>
        <p:spPr>
          <a:xfrm>
            <a:off x="4144221" y="29955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6" name="yt_shape_13376"/>
          <p:cNvSpPr txBox="1"/>
          <p:nvPr/>
        </p:nvSpPr>
        <p:spPr>
          <a:xfrm>
            <a:off x="540119" y="2029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如图，小聪和小慧玩跷跷板，跷跷板支架高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的中点，那么小聪能将小慧翘起的最大高度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380" name="yt_shape_13380"/>
          <p:cNvSpPr txBox="1"/>
          <p:nvPr/>
        </p:nvSpPr>
        <p:spPr>
          <a:xfrm>
            <a:off x="540000" y="48657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7" name="yt_shape_13377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836288" y="3141427"/>
            <a:ext cx="4519422" cy="1673874"/>
            <a:chOff x="0" y="0"/>
            <a:chExt cx="4519422" cy="1673874"/>
          </a:xfrm>
        </p:grpSpPr>
        <p:pic>
          <p:nvPicPr>
            <p:cNvPr id="2" name="yt_image_133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519422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9" name="yt_shape_13379"/>
            <p:cNvSpPr txBox="1"/>
            <p:nvPr/>
          </p:nvSpPr>
          <p:spPr>
            <a:xfrm>
              <a:off x="172643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AEE8BF-F324-D90B-044D-F805E157FE9D}"/>
              </a:ext>
            </a:extLst>
          </p:cNvPr>
          <p:cNvSpPr txBox="1"/>
          <p:nvPr/>
        </p:nvSpPr>
        <p:spPr>
          <a:xfrm>
            <a:off x="5106246" y="245831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81" name="yt_shape_13381"/>
              <p:cNvSpPr txBox="1"/>
              <p:nvPr/>
            </p:nvSpPr>
            <p:spPr>
              <a:xfrm>
                <a:off x="623392" y="90872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81" name="yt_shape_13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90872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646" t="-4348" r="-15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86" name="yt_shape_13386"/>
          <p:cNvSpPr txBox="1"/>
          <p:nvPr/>
        </p:nvSpPr>
        <p:spPr>
          <a:xfrm>
            <a:off x="623273" y="40591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3" name="yt_shape_13383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7705" y="1673188"/>
            <a:ext cx="1921383" cy="1777887"/>
            <a:chOff x="0" y="0"/>
            <a:chExt cx="1921383" cy="1777887"/>
          </a:xfrm>
        </p:grpSpPr>
        <p:pic>
          <p:nvPicPr>
            <p:cNvPr id="2" name="yt_image_1338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1383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5" name="yt_shape_13385"/>
            <p:cNvSpPr txBox="1"/>
            <p:nvPr/>
          </p:nvSpPr>
          <p:spPr>
            <a:xfrm>
              <a:off x="427410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87">
                <a:extLst>
                  <a:ext uri="{FF2B5EF4-FFF2-40B4-BE49-F238E27FC236}">
                    <a16:creationId xmlns:a16="http://schemas.microsoft.com/office/drawing/2014/main" id="{B2875CCE-2443-B9A2-6433-6B1E75F33822}"/>
                  </a:ext>
                </a:extLst>
              </p:cNvPr>
              <p:cNvSpPr txBox="1"/>
              <p:nvPr/>
            </p:nvSpPr>
            <p:spPr>
              <a:xfrm>
                <a:off x="592565" y="2132856"/>
                <a:ext cx="4871526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三线合一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的中位线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387">
                <a:extLst>
                  <a:ext uri="{FF2B5EF4-FFF2-40B4-BE49-F238E27FC236}">
                    <a16:creationId xmlns:a16="http://schemas.microsoft.com/office/drawing/2014/main" id="{B2875CCE-2443-B9A2-6433-6B1E75F33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65" y="2132856"/>
                <a:ext cx="4871526" cy="3039550"/>
              </a:xfrm>
              <a:prstGeom prst="rect">
                <a:avLst/>
              </a:prstGeom>
              <a:blipFill>
                <a:blip r:embed="rId4"/>
                <a:stretch>
                  <a:fillRect l="-3755" t="-1807" r="-2879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9" name="yt_shape_13389"/>
          <p:cNvSpPr txBox="1"/>
          <p:nvPr/>
        </p:nvSpPr>
        <p:spPr>
          <a:xfrm>
            <a:off x="540000" y="836712"/>
            <a:ext cx="4481996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0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对三角形的中位线理解不清</a:t>
            </a:r>
          </a:p>
        </p:txBody>
      </p:sp>
      <p:sp>
        <p:nvSpPr>
          <p:cNvPr id="13390" name="yt_shape_13390"/>
          <p:cNvSpPr txBox="1"/>
          <p:nvPr/>
        </p:nvSpPr>
        <p:spPr>
          <a:xfrm>
            <a:off x="540120" y="1336277"/>
            <a:ext cx="11111999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如图，已知在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是边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的中点，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0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0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91" name="yt_image_13391" title="H_193.75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9384" y="1329375"/>
            <a:ext cx="1512168" cy="205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3" name="yt_shape_13393"/>
          <p:cNvSpPr txBox="1"/>
          <p:nvPr/>
        </p:nvSpPr>
        <p:spPr>
          <a:xfrm>
            <a:off x="479376" y="1644054"/>
            <a:ext cx="7502054" cy="9233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的中位线，</a:t>
            </a:r>
          </a:p>
          <a:p>
            <a:pPr algn="l" eaLnBrk="1" latinLnBrk="0" hangingPunct="0"/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0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/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上面解法正确吗？为什么？如果不正确，请你给出正确的解答过程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9003653144" title="H_28.801733">
            <a:extLst>
              <a:ext uri="{FF2B5EF4-FFF2-40B4-BE49-F238E27FC236}">
                <a16:creationId xmlns:a16="http://schemas.microsoft.com/office/drawing/2014/main" id="{7872FDCE-ED7E-BD20-D56A-DBB660036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2" name="yt_shape_13396">
            <a:extLst>
              <a:ext uri="{FF2B5EF4-FFF2-40B4-BE49-F238E27FC236}">
                <a16:creationId xmlns:a16="http://schemas.microsoft.com/office/drawing/2014/main" id="{3302E372-A49F-E7F0-9201-C6A8E2A45BA2}"/>
              </a:ext>
            </a:extLst>
          </p:cNvPr>
          <p:cNvSpPr txBox="1"/>
          <p:nvPr/>
        </p:nvSpPr>
        <p:spPr>
          <a:xfrm>
            <a:off x="533819" y="2492847"/>
            <a:ext cx="5732338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解：不正确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延长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至点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，使得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，连接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3397">
            <a:extLst>
              <a:ext uri="{FF2B5EF4-FFF2-40B4-BE49-F238E27FC236}">
                <a16:creationId xmlns:a16="http://schemas.microsoft.com/office/drawing/2014/main" id="{E97B95A4-7BD5-F1D0-5E26-5562632B9B5E}"/>
              </a:ext>
            </a:extLst>
          </p:cNvPr>
          <p:cNvSpPr txBox="1"/>
          <p:nvPr/>
        </p:nvSpPr>
        <p:spPr>
          <a:xfrm>
            <a:off x="514743" y="2787484"/>
            <a:ext cx="2039020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的中点，</a:t>
            </a:r>
          </a:p>
        </p:txBody>
      </p:sp>
      <p:sp>
        <p:nvSpPr>
          <p:cNvPr id="5" name="yt_shape_13398">
            <a:extLst>
              <a:ext uri="{FF2B5EF4-FFF2-40B4-BE49-F238E27FC236}">
                <a16:creationId xmlns:a16="http://schemas.microsoft.com/office/drawing/2014/main" id="{E6626672-11DD-9BED-AE84-77D0290F8949}"/>
              </a:ext>
            </a:extLst>
          </p:cNvPr>
          <p:cNvSpPr txBox="1"/>
          <p:nvPr/>
        </p:nvSpPr>
        <p:spPr>
          <a:xfrm>
            <a:off x="507369" y="3075804"/>
            <a:ext cx="1263166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yt_shape_13399">
            <a:extLst>
              <a:ext uri="{FF2B5EF4-FFF2-40B4-BE49-F238E27FC236}">
                <a16:creationId xmlns:a16="http://schemas.microsoft.com/office/drawing/2014/main" id="{EA2E2517-702F-8DB6-4001-7484A7E26444}"/>
              </a:ext>
            </a:extLst>
          </p:cNvPr>
          <p:cNvSpPr txBox="1"/>
          <p:nvPr/>
        </p:nvSpPr>
        <p:spPr>
          <a:xfrm>
            <a:off x="494251" y="3388807"/>
            <a:ext cx="2539157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0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0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0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中，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00">
                <a:extLst>
                  <a:ext uri="{FF2B5EF4-FFF2-40B4-BE49-F238E27FC236}">
                    <a16:creationId xmlns:a16="http://schemas.microsoft.com/office/drawing/2014/main" id="{A51189A5-254C-03D5-D432-91E30F5B33C9}"/>
                  </a:ext>
                </a:extLst>
              </p:cNvPr>
              <p:cNvSpPr txBox="1"/>
              <p:nvPr/>
            </p:nvSpPr>
            <p:spPr>
              <a:xfrm>
                <a:off x="494251" y="3733456"/>
                <a:ext cx="2005614" cy="982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1100" b="0" i="0" u="none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𝐵𝐷𝐹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0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0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100" b="0" i="0" u="none" dirty="0">
                  <a:solidFill>
                    <a:srgbClr val="FF0000"/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7" name="yt_shape_13400">
                <a:extLst>
                  <a:ext uri="{FF2B5EF4-FFF2-40B4-BE49-F238E27FC236}">
                    <a16:creationId xmlns:a16="http://schemas.microsoft.com/office/drawing/2014/main" id="{A51189A5-254C-03D5-D432-91E30F5B3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1" y="3733456"/>
                <a:ext cx="2005614" cy="982577"/>
              </a:xfrm>
              <a:prstGeom prst="rect">
                <a:avLst/>
              </a:prstGeom>
              <a:blipFill>
                <a:blip r:embed="rId4"/>
                <a:stretch>
                  <a:fillRect l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402">
            <a:extLst>
              <a:ext uri="{FF2B5EF4-FFF2-40B4-BE49-F238E27FC236}">
                <a16:creationId xmlns:a16="http://schemas.microsoft.com/office/drawing/2014/main" id="{F9581EB0-243C-61D9-CF11-2394CCD6BF8F}"/>
              </a:ext>
            </a:extLst>
          </p:cNvPr>
          <p:cNvSpPr txBox="1"/>
          <p:nvPr/>
        </p:nvSpPr>
        <p:spPr>
          <a:xfrm>
            <a:off x="514743" y="4725144"/>
            <a:ext cx="3016852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yt_shape_13403">
            <a:extLst>
              <a:ext uri="{FF2B5EF4-FFF2-40B4-BE49-F238E27FC236}">
                <a16:creationId xmlns:a16="http://schemas.microsoft.com/office/drawing/2014/main" id="{1646DA47-F0CB-199F-24AE-7062AC9F6147}"/>
              </a:ext>
            </a:extLst>
          </p:cNvPr>
          <p:cNvSpPr txBox="1"/>
          <p:nvPr/>
        </p:nvSpPr>
        <p:spPr>
          <a:xfrm>
            <a:off x="504163" y="5019877"/>
            <a:ext cx="1747273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yt_shape_13404">
            <a:extLst>
              <a:ext uri="{FF2B5EF4-FFF2-40B4-BE49-F238E27FC236}">
                <a16:creationId xmlns:a16="http://schemas.microsoft.com/office/drawing/2014/main" id="{47999E67-2327-351B-328D-A5360D7A6903}"/>
              </a:ext>
            </a:extLst>
          </p:cNvPr>
          <p:cNvSpPr txBox="1"/>
          <p:nvPr/>
        </p:nvSpPr>
        <p:spPr>
          <a:xfrm>
            <a:off x="494251" y="5280219"/>
            <a:ext cx="1219886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yt_shape_13405">
            <a:extLst>
              <a:ext uri="{FF2B5EF4-FFF2-40B4-BE49-F238E27FC236}">
                <a16:creationId xmlns:a16="http://schemas.microsoft.com/office/drawing/2014/main" id="{BEE753F9-2FAE-8F71-8052-B221C4EDC552}"/>
              </a:ext>
            </a:extLst>
          </p:cNvPr>
          <p:cNvSpPr txBox="1"/>
          <p:nvPr/>
        </p:nvSpPr>
        <p:spPr>
          <a:xfrm>
            <a:off x="514743" y="5621104"/>
            <a:ext cx="1697581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，</a:t>
            </a:r>
          </a:p>
        </p:txBody>
      </p:sp>
      <p:sp>
        <p:nvSpPr>
          <p:cNvPr id="12" name="yt_shape_13406">
            <a:extLst>
              <a:ext uri="{FF2B5EF4-FFF2-40B4-BE49-F238E27FC236}">
                <a16:creationId xmlns:a16="http://schemas.microsoft.com/office/drawing/2014/main" id="{5A67FE15-9EEA-09E6-580C-764A4596C9B7}"/>
              </a:ext>
            </a:extLst>
          </p:cNvPr>
          <p:cNvSpPr txBox="1"/>
          <p:nvPr/>
        </p:nvSpPr>
        <p:spPr>
          <a:xfrm>
            <a:off x="533819" y="5973601"/>
            <a:ext cx="3271729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四边形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是平行四边形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3407">
            <a:extLst>
              <a:ext uri="{FF2B5EF4-FFF2-40B4-BE49-F238E27FC236}">
                <a16:creationId xmlns:a16="http://schemas.microsoft.com/office/drawing/2014/main" id="{5FEF9985-D179-62C7-C502-17906BB06C21}"/>
              </a:ext>
            </a:extLst>
          </p:cNvPr>
          <p:cNvSpPr txBox="1"/>
          <p:nvPr/>
        </p:nvSpPr>
        <p:spPr>
          <a:xfrm>
            <a:off x="533819" y="6331660"/>
            <a:ext cx="2644955" cy="3570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0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zh-CN" altLang="zh-CN" sz="20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0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</p:txBody>
      </p:sp>
      <p:pic>
        <p:nvPicPr>
          <p:cNvPr id="14" name="yt_image_13408" title="H_129.96">
            <a:extLst>
              <a:ext uri="{FF2B5EF4-FFF2-40B4-BE49-F238E27FC236}">
                <a16:creationId xmlns:a16="http://schemas.microsoft.com/office/drawing/2014/main" id="{6DEDAF5C-9E76-BBE8-F9E0-071C76F08591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1779" y="3431906"/>
            <a:ext cx="1745361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3" name="yt_shape_13413"/>
          <p:cNvSpPr txBox="1"/>
          <p:nvPr/>
        </p:nvSpPr>
        <p:spPr>
          <a:xfrm>
            <a:off x="540000" y="2067155"/>
            <a:ext cx="3975832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12" name="yt_image_134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7155"/>
            <a:ext cx="393649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5" name="yt_shape_13415"/>
          <p:cNvSpPr txBox="1"/>
          <p:nvPr/>
        </p:nvSpPr>
        <p:spPr>
          <a:xfrm>
            <a:off x="540119" y="2759024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丽水市中考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9" name="yt_table_134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048988"/>
              </p:ext>
            </p:extLst>
          </p:nvPr>
        </p:nvGraphicFramePr>
        <p:xfrm>
          <a:off x="540000" y="3718459"/>
          <a:ext cx="7352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grpSp>
        <p:nvGrpSpPr>
          <p:cNvPr id="13416" name="yt_shape_13416_skip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9939" y="3718459"/>
            <a:ext cx="1789938" cy="1432701"/>
            <a:chOff x="0" y="0"/>
            <a:chExt cx="1789938" cy="1432701"/>
          </a:xfrm>
        </p:grpSpPr>
        <p:pic>
          <p:nvPicPr>
            <p:cNvPr id="2" name="yt_image_134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9938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8" name="yt_shape_13418"/>
            <p:cNvSpPr txBox="1"/>
            <p:nvPr/>
          </p:nvSpPr>
          <p:spPr>
            <a:xfrm>
              <a:off x="361688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B29559-31E1-5A09-B9AA-30A88B074455}"/>
              </a:ext>
            </a:extLst>
          </p:cNvPr>
          <p:cNvSpPr txBox="1"/>
          <p:nvPr/>
        </p:nvSpPr>
        <p:spPr>
          <a:xfrm>
            <a:off x="5447928" y="320033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1224</Words>
  <Application>Microsoft Office PowerPoint</Application>
  <PresentationFormat>宽屏</PresentationFormat>
  <Paragraphs>102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苗 麦</cp:lastModifiedBy>
  <cp:revision>44</cp:revision>
  <dcterms:created xsi:type="dcterms:W3CDTF">2023-05-05T05:33:04Z</dcterms:created>
  <dcterms:modified xsi:type="dcterms:W3CDTF">2023-11-05T05:58:38Z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